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48"/>
  </p:notesMasterIdLst>
  <p:handoutMasterIdLst>
    <p:handoutMasterId r:id="rId149"/>
  </p:handoutMasterIdLst>
  <p:sldIdLst>
    <p:sldId id="259" r:id="rId2"/>
    <p:sldId id="381" r:id="rId3"/>
    <p:sldId id="495" r:id="rId4"/>
    <p:sldId id="496" r:id="rId5"/>
    <p:sldId id="497" r:id="rId6"/>
    <p:sldId id="498" r:id="rId7"/>
    <p:sldId id="499" r:id="rId8"/>
    <p:sldId id="500" r:id="rId9"/>
    <p:sldId id="501" r:id="rId10"/>
    <p:sldId id="502" r:id="rId11"/>
    <p:sldId id="503" r:id="rId12"/>
    <p:sldId id="504"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2" r:id="rId31"/>
    <p:sldId id="523" r:id="rId32"/>
    <p:sldId id="524" r:id="rId33"/>
    <p:sldId id="525" r:id="rId34"/>
    <p:sldId id="527" r:id="rId35"/>
    <p:sldId id="386" r:id="rId36"/>
    <p:sldId id="384" r:id="rId37"/>
    <p:sldId id="385" r:id="rId38"/>
    <p:sldId id="387" r:id="rId39"/>
    <p:sldId id="388" r:id="rId40"/>
    <p:sldId id="329" r:id="rId41"/>
    <p:sldId id="267" r:id="rId42"/>
    <p:sldId id="334" r:id="rId43"/>
    <p:sldId id="268" r:id="rId44"/>
    <p:sldId id="335" r:id="rId45"/>
    <p:sldId id="389" r:id="rId46"/>
    <p:sldId id="271" r:id="rId47"/>
    <p:sldId id="336" r:id="rId48"/>
    <p:sldId id="337" r:id="rId49"/>
    <p:sldId id="390" r:id="rId50"/>
    <p:sldId id="330" r:id="rId51"/>
    <p:sldId id="272" r:id="rId52"/>
    <p:sldId id="339" r:id="rId53"/>
    <p:sldId id="380" r:id="rId54"/>
    <p:sldId id="391" r:id="rId55"/>
    <p:sldId id="392" r:id="rId56"/>
    <p:sldId id="340" r:id="rId57"/>
    <p:sldId id="341" r:id="rId58"/>
    <p:sldId id="343" r:id="rId59"/>
    <p:sldId id="273" r:id="rId60"/>
    <p:sldId id="345" r:id="rId61"/>
    <p:sldId id="393" r:id="rId62"/>
    <p:sldId id="270" r:id="rId63"/>
    <p:sldId id="274" r:id="rId64"/>
    <p:sldId id="284" r:id="rId65"/>
    <p:sldId id="394" r:id="rId66"/>
    <p:sldId id="283" r:id="rId67"/>
    <p:sldId id="346" r:id="rId68"/>
    <p:sldId id="347" r:id="rId69"/>
    <p:sldId id="395" r:id="rId70"/>
    <p:sldId id="396" r:id="rId71"/>
    <p:sldId id="397" r:id="rId72"/>
    <p:sldId id="398" r:id="rId73"/>
    <p:sldId id="332" r:id="rId74"/>
    <p:sldId id="399" r:id="rId75"/>
    <p:sldId id="494" r:id="rId76"/>
    <p:sldId id="401" r:id="rId77"/>
    <p:sldId id="402" r:id="rId78"/>
    <p:sldId id="404" r:id="rId79"/>
    <p:sldId id="403" r:id="rId80"/>
    <p:sldId id="405" r:id="rId81"/>
    <p:sldId id="406" r:id="rId82"/>
    <p:sldId id="433" r:id="rId83"/>
    <p:sldId id="434" r:id="rId84"/>
    <p:sldId id="435" r:id="rId85"/>
    <p:sldId id="436" r:id="rId86"/>
    <p:sldId id="437" r:id="rId87"/>
    <p:sldId id="438" r:id="rId88"/>
    <p:sldId id="439" r:id="rId89"/>
    <p:sldId id="493" r:id="rId90"/>
    <p:sldId id="440" r:id="rId91"/>
    <p:sldId id="441" r:id="rId92"/>
    <p:sldId id="442" r:id="rId93"/>
    <p:sldId id="443" r:id="rId94"/>
    <p:sldId id="444" r:id="rId95"/>
    <p:sldId id="445" r:id="rId96"/>
    <p:sldId id="447" r:id="rId97"/>
    <p:sldId id="446" r:id="rId98"/>
    <p:sldId id="448" r:id="rId99"/>
    <p:sldId id="449" r:id="rId100"/>
    <p:sldId id="450" r:id="rId101"/>
    <p:sldId id="451" r:id="rId102"/>
    <p:sldId id="452" r:id="rId103"/>
    <p:sldId id="453" r:id="rId104"/>
    <p:sldId id="454" r:id="rId105"/>
    <p:sldId id="455" r:id="rId106"/>
    <p:sldId id="456" r:id="rId107"/>
    <p:sldId id="457" r:id="rId108"/>
    <p:sldId id="458" r:id="rId109"/>
    <p:sldId id="459" r:id="rId110"/>
    <p:sldId id="460" r:id="rId111"/>
    <p:sldId id="461" r:id="rId112"/>
    <p:sldId id="462" r:id="rId113"/>
    <p:sldId id="463" r:id="rId114"/>
    <p:sldId id="464" r:id="rId115"/>
    <p:sldId id="465" r:id="rId116"/>
    <p:sldId id="466" r:id="rId117"/>
    <p:sldId id="467" r:id="rId118"/>
    <p:sldId id="468" r:id="rId119"/>
    <p:sldId id="469" r:id="rId120"/>
    <p:sldId id="470" r:id="rId121"/>
    <p:sldId id="471" r:id="rId122"/>
    <p:sldId id="472" r:id="rId123"/>
    <p:sldId id="473" r:id="rId124"/>
    <p:sldId id="474" r:id="rId125"/>
    <p:sldId id="475" r:id="rId126"/>
    <p:sldId id="476" r:id="rId127"/>
    <p:sldId id="416" r:id="rId128"/>
    <p:sldId id="417" r:id="rId129"/>
    <p:sldId id="477" r:id="rId130"/>
    <p:sldId id="480" r:id="rId131"/>
    <p:sldId id="481" r:id="rId132"/>
    <p:sldId id="484" r:id="rId133"/>
    <p:sldId id="485" r:id="rId134"/>
    <p:sldId id="486" r:id="rId135"/>
    <p:sldId id="487" r:id="rId136"/>
    <p:sldId id="482" r:id="rId137"/>
    <p:sldId id="483" r:id="rId138"/>
    <p:sldId id="488" r:id="rId139"/>
    <p:sldId id="425" r:id="rId140"/>
    <p:sldId id="426" r:id="rId141"/>
    <p:sldId id="489" r:id="rId142"/>
    <p:sldId id="427" r:id="rId143"/>
    <p:sldId id="490" r:id="rId144"/>
    <p:sldId id="428" r:id="rId145"/>
    <p:sldId id="526" r:id="rId146"/>
    <p:sldId id="432" r:id="rId147"/>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6jcp8ta1HmEcuV6JDKn5MQ==" hashData="rdzb/g4yk+nIeCS5pVJ0xIsNSmZ6M+PiFqUuzsAiMyEC5Sg2uBN3YFXarBYLf5pc2FMzev3zwj/qOT0Mdczca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守嶋 美千代" initials="守嶋" lastIdx="3" clrIdx="0">
    <p:extLst>
      <p:ext uri="{19B8F6BF-5375-455C-9EA6-DF929625EA0E}">
        <p15:presenceInfo xmlns:p15="http://schemas.microsoft.com/office/powerpoint/2012/main" userId="守嶋 美千代"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7" autoAdjust="0"/>
    <p:restoredTop sz="94660"/>
  </p:normalViewPr>
  <p:slideViewPr>
    <p:cSldViewPr snapToGrid="0">
      <p:cViewPr varScale="1">
        <p:scale>
          <a:sx n="69" d="100"/>
          <a:sy n="69" d="100"/>
        </p:scale>
        <p:origin x="750" y="78"/>
      </p:cViewPr>
      <p:guideLst/>
    </p:cSldViewPr>
  </p:slideViewPr>
  <p:notesTextViewPr>
    <p:cViewPr>
      <p:scale>
        <a:sx n="1" d="1"/>
        <a:sy n="1" d="1"/>
      </p:scale>
      <p:origin x="0" y="0"/>
    </p:cViewPr>
  </p:notesTextViewPr>
  <p:notesViewPr>
    <p:cSldViewPr snapToGrid="0">
      <p:cViewPr varScale="1">
        <p:scale>
          <a:sx n="71" d="100"/>
          <a:sy n="71" d="100"/>
        </p:scale>
        <p:origin x="17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2" y="9440649"/>
            <a:ext cx="2949787" cy="498691"/>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40" y="9440649"/>
            <a:ext cx="2949787" cy="498691"/>
          </a:xfrm>
          <a:prstGeom prst="rect">
            <a:avLst/>
          </a:prstGeom>
        </p:spPr>
        <p:txBody>
          <a:bodyPr vert="horz" lIns="91440" tIns="45720" rIns="91440" bIns="45720" rtlCol="0" anchor="b"/>
          <a:lstStyle>
            <a:lvl1pPr algn="r">
              <a:defRPr sz="1200"/>
            </a:lvl1pPr>
          </a:lstStyle>
          <a:p>
            <a:fld id="{C2FADF22-53A3-4053-8B22-FB26636D599E}" type="slidenum">
              <a:rPr kumimoji="1" lang="ja-JP" altLang="en-US" smtClean="0"/>
              <a:t>‹#›</a:t>
            </a:fld>
            <a:endParaRPr kumimoji="1" lang="ja-JP" altLang="en-US"/>
          </a:p>
        </p:txBody>
      </p:sp>
    </p:spTree>
    <p:extLst>
      <p:ext uri="{BB962C8B-B14F-4D97-AF65-F5344CB8AC3E}">
        <p14:creationId xmlns:p14="http://schemas.microsoft.com/office/powerpoint/2010/main" val="438171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0"/>
            <a:ext cx="2949787" cy="498693"/>
          </a:xfrm>
          <a:prstGeom prst="rect">
            <a:avLst/>
          </a:prstGeom>
        </p:spPr>
        <p:txBody>
          <a:bodyPr vert="horz" lIns="91440" tIns="45720" rIns="91440" bIns="45720" rtlCol="0"/>
          <a:lstStyle>
            <a:lvl1pPr algn="r">
              <a:defRPr sz="1200"/>
            </a:lvl1pPr>
          </a:lstStyle>
          <a:p>
            <a:fld id="{BD003455-D98A-47C2-AE42-454E708559E0}"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649"/>
            <a:ext cx="2949787" cy="49869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9"/>
            <a:ext cx="2949787" cy="498691"/>
          </a:xfrm>
          <a:prstGeom prst="rect">
            <a:avLst/>
          </a:prstGeom>
        </p:spPr>
        <p:txBody>
          <a:bodyPr vert="horz" lIns="91440" tIns="45720" rIns="91440" bIns="45720" rtlCol="0" anchor="b"/>
          <a:lstStyle>
            <a:lvl1pPr algn="r">
              <a:defRPr sz="1200"/>
            </a:lvl1pPr>
          </a:lstStyle>
          <a:p>
            <a:fld id="{9B4DDC14-2C05-4AA1-8466-06444C9DFD37}" type="slidenum">
              <a:rPr kumimoji="1" lang="ja-JP" altLang="en-US" smtClean="0"/>
              <a:t>‹#›</a:t>
            </a:fld>
            <a:endParaRPr kumimoji="1" lang="ja-JP" altLang="en-US"/>
          </a:p>
        </p:txBody>
      </p:sp>
    </p:spTree>
    <p:extLst>
      <p:ext uri="{BB962C8B-B14F-4D97-AF65-F5344CB8AC3E}">
        <p14:creationId xmlns:p14="http://schemas.microsoft.com/office/powerpoint/2010/main" val="30290636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61009" y="4596482"/>
            <a:ext cx="5445760" cy="3913614"/>
          </a:xfrm>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B4DDC14-2C05-4AA1-8466-06444C9DFD37}" type="slidenum">
              <a:rPr kumimoji="1" lang="ja-JP" altLang="en-US" smtClean="0"/>
              <a:t>1</a:t>
            </a:fld>
            <a:endParaRPr kumimoji="1" lang="ja-JP" altLang="en-US"/>
          </a:p>
        </p:txBody>
      </p:sp>
    </p:spTree>
    <p:extLst>
      <p:ext uri="{BB962C8B-B14F-4D97-AF65-F5344CB8AC3E}">
        <p14:creationId xmlns:p14="http://schemas.microsoft.com/office/powerpoint/2010/main" val="76885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B4DDC14-2C05-4AA1-8466-06444C9DFD37}" type="slidenum">
              <a:rPr kumimoji="1" lang="ja-JP" altLang="en-US" smtClean="0"/>
              <a:t>2</a:t>
            </a:fld>
            <a:endParaRPr kumimoji="1" lang="ja-JP" altLang="en-US"/>
          </a:p>
        </p:txBody>
      </p:sp>
    </p:spTree>
    <p:extLst>
      <p:ext uri="{BB962C8B-B14F-4D97-AF65-F5344CB8AC3E}">
        <p14:creationId xmlns:p14="http://schemas.microsoft.com/office/powerpoint/2010/main" val="175830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130A59-F19D-436F-AEEB-C368391221EB}"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13448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77FC2F-9552-4A82-8A85-4143211629E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388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A680A56-F41C-4A8E-8057-BE0441BB8209}"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868601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0457D3-46F1-4B7A-B1B9-FF32873F6A6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79084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67B36C-1ED7-40C0-99BE-1B5014A6E7F6}"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416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ECE95F-7FAB-4A0B-AD32-0E1295FB638E}"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45217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B701A47-ED4B-45CD-86E5-F2B67F025326}"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46674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6CE5BB-FF17-496A-B0F2-285AD47E51AF}"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9047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2C9EA6-78E4-41B8-8F48-6CDE7911782C}"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11240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8C57AE-1AB7-45AD-B65D-1EB7BA7D1FF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5041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83ECF5-B630-41D6-8C77-275C686F6708}"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86973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9E6A-846E-4719-913F-7686135BC345}"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1713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40.xml.rels><?xml version="1.0" encoding="UTF-8" standalone="yes"?>
<Relationships xmlns="http://schemas.openxmlformats.org/package/2006/relationships"><Relationship Id="rId2" Type="http://schemas.openxmlformats.org/officeDocument/2006/relationships/hyperlink" Target="https://www.mhlw.go.jp/content/001227729.pdf"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ww.town.kikuyo.lg.jp/kiji0031088/index.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hyperlink" Target="https://www.mhlw.go.jp/stf/kaigo-seisansei-information.html"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令和７年度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5135237"/>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700089" y="3348000"/>
            <a:ext cx="10929936" cy="11845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t>地域密着型介護老人福祉施設（</a:t>
            </a:r>
            <a:r>
              <a:rPr lang="ja-JP" altLang="en-US" sz="4000" dirty="0"/>
              <a:t>ユニット型</a:t>
            </a:r>
            <a:r>
              <a:rPr lang="ja-JP" altLang="en-US" sz="4000" dirty="0" smtClean="0"/>
              <a:t>）</a:t>
            </a:r>
            <a:r>
              <a:rPr lang="ja-JP" altLang="en-US" sz="4000" dirty="0"/>
              <a:t>編</a:t>
            </a:r>
            <a:endParaRPr lang="en-US" altLang="ja-JP" sz="4000" dirty="0" smtClean="0"/>
          </a:p>
        </p:txBody>
      </p:sp>
      <p:sp>
        <p:nvSpPr>
          <p:cNvPr id="5" name="スライド番号プレースホルダー 4"/>
          <p:cNvSpPr>
            <a:spLocks noGrp="1"/>
          </p:cNvSpPr>
          <p:nvPr>
            <p:ph type="sldNum" sz="quarter" idx="12"/>
          </p:nvPr>
        </p:nvSpPr>
        <p:spPr>
          <a:xfrm>
            <a:off x="9229500" y="6319801"/>
            <a:ext cx="2743200" cy="365125"/>
          </a:xfrm>
        </p:spPr>
        <p:txBody>
          <a:bodyPr/>
          <a:lstStyle/>
          <a:p>
            <a:fld id="{D339279A-9CE5-4E47-B07B-F5EE1F1AD395}" type="slidenum">
              <a:rPr kumimoji="1" lang="ja-JP" altLang="en-US" smtClean="0"/>
              <a:t>1</a:t>
            </a:fld>
            <a:endParaRPr kumimoji="1" lang="ja-JP" altLang="en-US" dirty="0"/>
          </a:p>
        </p:txBody>
      </p:sp>
    </p:spTree>
    <p:extLst>
      <p:ext uri="{BB962C8B-B14F-4D97-AF65-F5344CB8AC3E}">
        <p14:creationId xmlns:p14="http://schemas.microsoft.com/office/powerpoint/2010/main" val="4282932909"/>
      </p:ext>
    </p:extLst>
  </p:cSld>
  <p:clrMapOvr>
    <a:masterClrMapping/>
  </p:clrMapOvr>
  <mc:AlternateContent xmlns:mc="http://schemas.openxmlformats.org/markup-compatibility/2006" xmlns:p14="http://schemas.microsoft.com/office/powerpoint/2010/main">
    <mc:Choice Requires="p14">
      <p:transition spd="slow" p14:dur="2000" advTm="8138"/>
    </mc:Choice>
    <mc:Fallback xmlns="">
      <p:transition spd="slow" advTm="813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7267049"/>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2" y="6384925"/>
            <a:ext cx="2743200" cy="365125"/>
          </a:xfrm>
        </p:spPr>
        <p:txBody>
          <a:bodyPr/>
          <a:lstStyle/>
          <a:p>
            <a:fld id="{41D9830F-53EB-46B6-9EC0-C4C68F82A889}" type="slidenum">
              <a:rPr kumimoji="1" lang="ja-JP" altLang="en-US" smtClean="0"/>
              <a:t>100</a:t>
            </a:fld>
            <a:endParaRPr kumimoji="1" lang="ja-JP" altLang="en-US"/>
          </a:p>
        </p:txBody>
      </p:sp>
      <p:sp>
        <p:nvSpPr>
          <p:cNvPr id="3" name="正方形/長方形 2"/>
          <p:cNvSpPr/>
          <p:nvPr/>
        </p:nvSpPr>
        <p:spPr>
          <a:xfrm>
            <a:off x="0" y="0"/>
            <a:ext cx="12192000" cy="7294305"/>
          </a:xfrm>
          <a:prstGeom prst="rect">
            <a:avLst/>
          </a:prstGeom>
        </p:spPr>
        <p:txBody>
          <a:bodyPr wrap="square">
            <a:spAutoFit/>
          </a:bodyPr>
          <a:lstStyle/>
          <a:p>
            <a:pPr lvl="0"/>
            <a:r>
              <a:rPr lang="ja-JP" altLang="en-US" sz="2000" b="1" dirty="0" smtClean="0">
                <a:solidFill>
                  <a:prstClr val="black"/>
                </a:solidFill>
              </a:rPr>
              <a:t>（１３）初期加算</a:t>
            </a:r>
            <a:r>
              <a:rPr lang="ja-JP" altLang="en-US" sz="2000" dirty="0">
                <a:solidFill>
                  <a:prstClr val="black"/>
                </a:solidFill>
              </a:rPr>
              <a:t>　</a:t>
            </a:r>
            <a:r>
              <a:rPr lang="en-US" altLang="ja-JP" sz="2000" dirty="0" smtClean="0">
                <a:solidFill>
                  <a:prstClr val="black"/>
                </a:solidFill>
              </a:rPr>
              <a:t>30</a:t>
            </a:r>
            <a:r>
              <a:rPr lang="ja-JP" altLang="en-US" sz="2000" dirty="0">
                <a:solidFill>
                  <a:prstClr val="black"/>
                </a:solidFill>
              </a:rPr>
              <a:t>単位／</a:t>
            </a:r>
            <a:r>
              <a:rPr lang="ja-JP" altLang="en-US" sz="2000" dirty="0" smtClean="0">
                <a:solidFill>
                  <a:prstClr val="black"/>
                </a:solidFill>
              </a:rPr>
              <a:t>日</a:t>
            </a:r>
            <a:endParaRPr lang="en-US" altLang="ja-JP" sz="2000" dirty="0" smtClean="0">
              <a:solidFill>
                <a:prstClr val="black"/>
              </a:solidFill>
            </a:endParaRPr>
          </a:p>
          <a:p>
            <a:pPr marL="85725" indent="185738"/>
            <a:r>
              <a:rPr lang="ja-JP" altLang="en-US" sz="2000" dirty="0">
                <a:solidFill>
                  <a:prstClr val="black"/>
                </a:solidFill>
              </a:rPr>
              <a:t>入所者については、当該施設へ入所した当初には、施設での生活に慣れるために様々な支援を必要とすることから、入所日から</a:t>
            </a:r>
            <a:r>
              <a:rPr lang="en-US" altLang="ja-JP" sz="2000" dirty="0">
                <a:solidFill>
                  <a:prstClr val="black"/>
                </a:solidFill>
              </a:rPr>
              <a:t>30</a:t>
            </a:r>
            <a:r>
              <a:rPr lang="ja-JP" altLang="en-US" sz="2000" dirty="0" smtClean="0">
                <a:solidFill>
                  <a:prstClr val="black"/>
                </a:solidFill>
              </a:rPr>
              <a:t>日以内の期間について加算</a:t>
            </a:r>
            <a:r>
              <a:rPr lang="ja-JP" altLang="en-US" sz="2000" dirty="0">
                <a:solidFill>
                  <a:prstClr val="black"/>
                </a:solidFill>
              </a:rPr>
              <a:t>する</a:t>
            </a:r>
            <a:r>
              <a:rPr lang="ja-JP" altLang="en-US" sz="2000" dirty="0" smtClean="0">
                <a:solidFill>
                  <a:prstClr val="black"/>
                </a:solidFill>
              </a:rPr>
              <a:t>。</a:t>
            </a:r>
            <a:endParaRPr lang="en-US" altLang="ja-JP" sz="2000" dirty="0" smtClean="0">
              <a:solidFill>
                <a:prstClr val="black"/>
              </a:solidFill>
            </a:endParaRPr>
          </a:p>
          <a:p>
            <a:pPr marL="85725" indent="185738"/>
            <a:endParaRPr lang="en-US" altLang="ja-JP" sz="2000" dirty="0">
              <a:solidFill>
                <a:prstClr val="black"/>
              </a:solidFill>
            </a:endParaRPr>
          </a:p>
          <a:p>
            <a:pPr marL="85725" indent="185738"/>
            <a:endParaRPr lang="en-US" altLang="ja-JP" sz="2000" dirty="0" smtClean="0">
              <a:solidFill>
                <a:prstClr val="black"/>
              </a:solidFill>
            </a:endParaRPr>
          </a:p>
          <a:p>
            <a:pPr marL="85725" indent="185738"/>
            <a:endParaRPr lang="en-US" altLang="ja-JP" sz="2000" dirty="0">
              <a:solidFill>
                <a:prstClr val="black"/>
              </a:solidFill>
            </a:endParaRPr>
          </a:p>
          <a:p>
            <a:pPr marL="85725" indent="185738"/>
            <a:endParaRPr lang="en-US" altLang="ja-JP" sz="2000" dirty="0" smtClean="0">
              <a:solidFill>
                <a:prstClr val="black"/>
              </a:solidFill>
            </a:endParaRPr>
          </a:p>
          <a:p>
            <a:pPr marL="85725" indent="185738"/>
            <a:endParaRPr lang="en-US" altLang="ja-JP" sz="2000" dirty="0">
              <a:solidFill>
                <a:prstClr val="black"/>
              </a:solidFill>
            </a:endParaRPr>
          </a:p>
          <a:p>
            <a:pPr marL="85725" indent="185738"/>
            <a:endParaRPr lang="en-US" altLang="ja-JP" sz="2000" dirty="0" smtClean="0">
              <a:solidFill>
                <a:prstClr val="black"/>
              </a:solidFill>
            </a:endParaRPr>
          </a:p>
          <a:p>
            <a:pPr marL="85725" indent="185738"/>
            <a:endParaRPr lang="en-US" altLang="ja-JP" sz="2000" dirty="0">
              <a:solidFill>
                <a:prstClr val="black"/>
              </a:solidFill>
            </a:endParaRPr>
          </a:p>
          <a:p>
            <a:pPr marL="85725" indent="185738"/>
            <a:endParaRPr lang="en-US" altLang="ja-JP" sz="2000" dirty="0" smtClean="0">
              <a:solidFill>
                <a:prstClr val="black"/>
              </a:solidFill>
            </a:endParaRPr>
          </a:p>
          <a:p>
            <a:pPr marL="85725" indent="185738"/>
            <a:endParaRPr lang="en-US" altLang="ja-JP" sz="2000" dirty="0">
              <a:solidFill>
                <a:prstClr val="black"/>
              </a:solidFill>
            </a:endParaRPr>
          </a:p>
          <a:p>
            <a:pPr marL="85725" indent="185738"/>
            <a:endParaRPr lang="en-US" altLang="ja-JP" sz="2000" dirty="0" smtClean="0">
              <a:solidFill>
                <a:prstClr val="black"/>
              </a:solidFill>
            </a:endParaRPr>
          </a:p>
          <a:p>
            <a:pPr marL="85725" indent="185738"/>
            <a:endParaRPr lang="en-US" altLang="ja-JP" sz="800" dirty="0">
              <a:solidFill>
                <a:prstClr val="black"/>
              </a:solidFill>
            </a:endParaRPr>
          </a:p>
          <a:p>
            <a:pPr marL="85725" indent="-85725"/>
            <a:r>
              <a:rPr lang="ja-JP" altLang="en-US" sz="2000" b="1" dirty="0" smtClean="0">
                <a:solidFill>
                  <a:prstClr val="black"/>
                </a:solidFill>
              </a:rPr>
              <a:t>（１４）退所時栄養情報連携加算</a:t>
            </a:r>
            <a:r>
              <a:rPr lang="ja-JP" altLang="en-US" sz="2000" dirty="0">
                <a:solidFill>
                  <a:prstClr val="black"/>
                </a:solidFill>
              </a:rPr>
              <a:t>　</a:t>
            </a:r>
            <a:r>
              <a:rPr lang="en-US" altLang="ja-JP" sz="2000" dirty="0" smtClean="0">
                <a:solidFill>
                  <a:prstClr val="black"/>
                </a:solidFill>
              </a:rPr>
              <a:t>70</a:t>
            </a:r>
            <a:r>
              <a:rPr lang="ja-JP" altLang="en-US" sz="2000" dirty="0" smtClean="0">
                <a:solidFill>
                  <a:prstClr val="black"/>
                </a:solidFill>
              </a:rPr>
              <a:t>単位／回</a:t>
            </a:r>
            <a:endParaRPr lang="en-US" altLang="ja-JP" sz="2000" dirty="0" smtClean="0">
              <a:solidFill>
                <a:prstClr val="black"/>
              </a:solidFill>
            </a:endParaRPr>
          </a:p>
          <a:p>
            <a:pPr marL="85725" indent="185738"/>
            <a:r>
              <a:rPr lang="ja-JP" altLang="en-US" sz="2000" dirty="0">
                <a:solidFill>
                  <a:prstClr val="black"/>
                </a:solidFill>
              </a:rPr>
              <a:t>別に厚生労働大臣が定める特別食を必要とする入所者又は低栄養状態にあると医師が判断した入所者が</a:t>
            </a:r>
            <a:r>
              <a:rPr lang="ja-JP" altLang="en-US" sz="2000" dirty="0" smtClean="0">
                <a:solidFill>
                  <a:prstClr val="black"/>
                </a:solidFill>
              </a:rPr>
              <a:t>、当該施設</a:t>
            </a:r>
            <a:r>
              <a:rPr lang="ja-JP" altLang="en-US" sz="2000" dirty="0">
                <a:solidFill>
                  <a:prstClr val="black"/>
                </a:solidFill>
              </a:rPr>
              <a:t>から退所する際に、その居宅に退所する場合は当該入所者の主治の医師の属する病院又は診療所及び介護支援専門員に対して、病院、診療所又は他の介護保険施設（</a:t>
            </a:r>
            <a:r>
              <a:rPr lang="ja-JP" altLang="en-US" sz="2000" dirty="0" smtClean="0">
                <a:solidFill>
                  <a:prstClr val="black"/>
                </a:solidFill>
              </a:rPr>
              <a:t>以下「</a:t>
            </a:r>
            <a:r>
              <a:rPr lang="ja-JP" altLang="en-US" sz="2000" dirty="0">
                <a:solidFill>
                  <a:prstClr val="black"/>
                </a:solidFill>
              </a:rPr>
              <a:t>医療機関等</a:t>
            </a:r>
            <a:r>
              <a:rPr lang="ja-JP" altLang="en-US" sz="2000" dirty="0" smtClean="0">
                <a:solidFill>
                  <a:prstClr val="black"/>
                </a:solidFill>
              </a:rPr>
              <a:t>」）</a:t>
            </a:r>
            <a:r>
              <a:rPr lang="ja-JP" altLang="en-US" sz="2000" dirty="0">
                <a:solidFill>
                  <a:prstClr val="black"/>
                </a:solidFill>
              </a:rPr>
              <a:t>に入院又は入所する場合は当該医療機関等に対して、当該入所者の同意を得て、管理栄養士が当該入所者の栄養管理に関する</a:t>
            </a:r>
            <a:r>
              <a:rPr lang="ja-JP" altLang="en-US" sz="2000" dirty="0" smtClean="0">
                <a:solidFill>
                  <a:prstClr val="black"/>
                </a:solidFill>
              </a:rPr>
              <a:t>情報（</a:t>
            </a:r>
            <a:r>
              <a:rPr lang="ja-JP" altLang="en-US" sz="2000" dirty="0"/>
              <a:t>提供栄養量、必要栄養量、食事形態（嚥下食コード</a:t>
            </a:r>
            <a:r>
              <a:rPr lang="ja-JP" altLang="en-US" sz="2000" dirty="0" smtClean="0"/>
              <a:t>含む）</a:t>
            </a:r>
            <a:r>
              <a:rPr lang="ja-JP" altLang="en-US" sz="2000" dirty="0"/>
              <a:t>、禁止食品、栄養管理に係る経過等</a:t>
            </a:r>
            <a:r>
              <a:rPr lang="ja-JP" altLang="en-US" sz="2000" dirty="0" smtClean="0">
                <a:solidFill>
                  <a:prstClr val="black"/>
                </a:solidFill>
              </a:rPr>
              <a:t>）を</a:t>
            </a:r>
            <a:r>
              <a:rPr lang="ja-JP" altLang="en-US" sz="2000" dirty="0">
                <a:solidFill>
                  <a:prstClr val="black"/>
                </a:solidFill>
              </a:rPr>
              <a:t>提供した</a:t>
            </a:r>
            <a:r>
              <a:rPr lang="ja-JP" altLang="en-US" sz="2000" dirty="0" smtClean="0">
                <a:solidFill>
                  <a:prstClr val="black"/>
                </a:solidFill>
              </a:rPr>
              <a:t>ときに、</a:t>
            </a:r>
            <a:r>
              <a:rPr lang="en-US" altLang="ja-JP" sz="2000" dirty="0" smtClean="0">
                <a:solidFill>
                  <a:prstClr val="black"/>
                </a:solidFill>
              </a:rPr>
              <a:t>1</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回を限度として加算</a:t>
            </a:r>
            <a:r>
              <a:rPr lang="ja-JP" altLang="en-US" sz="2000" dirty="0">
                <a:solidFill>
                  <a:prstClr val="black"/>
                </a:solidFill>
              </a:rPr>
              <a:t>する</a:t>
            </a:r>
            <a:r>
              <a:rPr lang="ja-JP" altLang="en-US" sz="2000" dirty="0" smtClean="0">
                <a:solidFill>
                  <a:prstClr val="black"/>
                </a:solidFill>
              </a:rPr>
              <a:t>。</a:t>
            </a:r>
            <a:endParaRPr lang="en-US" altLang="ja-JP" sz="2000" dirty="0" smtClean="0">
              <a:solidFill>
                <a:prstClr val="black"/>
              </a:solidFill>
            </a:endParaRPr>
          </a:p>
          <a:p>
            <a:pPr marL="85725" indent="-85725"/>
            <a:r>
              <a:rPr lang="en-US" altLang="ja-JP" sz="2000" dirty="0" smtClean="0">
                <a:solidFill>
                  <a:prstClr val="black"/>
                </a:solidFill>
              </a:rPr>
              <a:t>※ </a:t>
            </a:r>
            <a:r>
              <a:rPr lang="ja-JP" altLang="en-US" sz="2000" dirty="0" smtClean="0">
                <a:solidFill>
                  <a:prstClr val="black"/>
                </a:solidFill>
              </a:rPr>
              <a:t>栄養管理に係る</a:t>
            </a:r>
            <a:r>
              <a:rPr lang="ja-JP" altLang="en-US" sz="2000" dirty="0"/>
              <a:t>（栄養ケア・マネジメント未実施）</a:t>
            </a:r>
            <a:r>
              <a:rPr lang="ja-JP" altLang="en-US" sz="2000" dirty="0" smtClean="0">
                <a:solidFill>
                  <a:prstClr val="black"/>
                </a:solidFill>
              </a:rPr>
              <a:t>減算又は栄養マネジメント強化加算を算定している場合は、算定しない。</a:t>
            </a:r>
            <a:endParaRPr lang="en-US" altLang="ja-JP" sz="2000" dirty="0">
              <a:solidFill>
                <a:prstClr val="black"/>
              </a:solidFill>
            </a:endParaRPr>
          </a:p>
          <a:p>
            <a:pPr marL="85725" indent="185738"/>
            <a:endParaRPr lang="ja-JP" altLang="en-US" sz="2000" dirty="0">
              <a:solidFill>
                <a:prstClr val="black"/>
              </a:solidFill>
            </a:endParaRPr>
          </a:p>
        </p:txBody>
      </p:sp>
      <p:sp>
        <p:nvSpPr>
          <p:cNvPr id="4" name="正方形/長方形 3"/>
          <p:cNvSpPr/>
          <p:nvPr/>
        </p:nvSpPr>
        <p:spPr>
          <a:xfrm>
            <a:off x="152400" y="1121755"/>
            <a:ext cx="11930062" cy="2700739"/>
          </a:xfrm>
          <a:prstGeom prst="rect">
            <a:avLst/>
          </a:prstGeom>
          <a:ln w="6350">
            <a:solidFill>
              <a:schemeClr val="tx1"/>
            </a:solidFill>
            <a:prstDash val="sysDot"/>
          </a:ln>
        </p:spPr>
        <p:txBody>
          <a:bodyPr wrap="square" bIns="0" anchor="ctr" anchorCtr="0">
            <a:spAutoFit/>
          </a:bodyPr>
          <a:lstStyle/>
          <a:p>
            <a:pPr lvl="0">
              <a:lnSpc>
                <a:spcPts val="2300"/>
              </a:lnSpc>
            </a:pPr>
            <a:r>
              <a:rPr lang="ja-JP" altLang="en-US" sz="2000" dirty="0" smtClean="0">
                <a:solidFill>
                  <a:prstClr val="black"/>
                </a:solidFill>
              </a:rPr>
              <a:t>①「</a:t>
            </a:r>
            <a:r>
              <a:rPr lang="ja-JP" altLang="en-US" sz="2000" dirty="0">
                <a:solidFill>
                  <a:prstClr val="black"/>
                </a:solidFill>
              </a:rPr>
              <a:t>入所日</a:t>
            </a:r>
            <a:r>
              <a:rPr lang="ja-JP" altLang="en-US" sz="2000" dirty="0" smtClean="0">
                <a:solidFill>
                  <a:prstClr val="black"/>
                </a:solidFill>
              </a:rPr>
              <a:t>から</a:t>
            </a:r>
            <a:r>
              <a:rPr lang="en-US" altLang="ja-JP" sz="2000" dirty="0" smtClean="0">
                <a:solidFill>
                  <a:prstClr val="black"/>
                </a:solidFill>
              </a:rPr>
              <a:t>30</a:t>
            </a:r>
            <a:r>
              <a:rPr lang="ja-JP" altLang="en-US" sz="2000" dirty="0" smtClean="0">
                <a:solidFill>
                  <a:prstClr val="black"/>
                </a:solidFill>
              </a:rPr>
              <a:t>日間</a:t>
            </a:r>
            <a:r>
              <a:rPr lang="ja-JP" altLang="en-US" sz="2000" dirty="0">
                <a:solidFill>
                  <a:prstClr val="black"/>
                </a:solidFill>
              </a:rPr>
              <a:t>」中に外泊を行った場合、当該外泊を行っている間は、初期加算を算定できない。</a:t>
            </a:r>
          </a:p>
          <a:p>
            <a:pPr lvl="0">
              <a:lnSpc>
                <a:spcPts val="2300"/>
              </a:lnSpc>
            </a:pPr>
            <a:r>
              <a:rPr lang="ja-JP" altLang="en-US" sz="2000" dirty="0" smtClean="0">
                <a:solidFill>
                  <a:prstClr val="black"/>
                </a:solidFill>
              </a:rPr>
              <a:t>② 当該</a:t>
            </a:r>
            <a:r>
              <a:rPr lang="ja-JP" altLang="en-US" sz="2000" dirty="0">
                <a:solidFill>
                  <a:prstClr val="black"/>
                </a:solidFill>
              </a:rPr>
              <a:t>施設における過去の入所及び短期入所生活介護との関係</a:t>
            </a:r>
          </a:p>
          <a:p>
            <a:pPr marL="185738" lvl="0" indent="171450">
              <a:lnSpc>
                <a:spcPts val="2300"/>
              </a:lnSpc>
            </a:pPr>
            <a:r>
              <a:rPr lang="ja-JP" altLang="en-US" sz="2000" dirty="0">
                <a:solidFill>
                  <a:prstClr val="black"/>
                </a:solidFill>
              </a:rPr>
              <a:t>当該入所者が</a:t>
            </a:r>
            <a:r>
              <a:rPr lang="ja-JP" altLang="en-US" sz="2000" dirty="0" smtClean="0">
                <a:solidFill>
                  <a:prstClr val="black"/>
                </a:solidFill>
              </a:rPr>
              <a:t>過去</a:t>
            </a:r>
            <a:r>
              <a:rPr lang="en-US" altLang="ja-JP" sz="2000" dirty="0" smtClean="0">
                <a:solidFill>
                  <a:prstClr val="black"/>
                </a:solidFill>
              </a:rPr>
              <a:t>3</a:t>
            </a:r>
            <a:r>
              <a:rPr lang="ja-JP" altLang="en-US" sz="2000" dirty="0" smtClean="0">
                <a:solidFill>
                  <a:prstClr val="black"/>
                </a:solidFill>
              </a:rPr>
              <a:t>月間</a:t>
            </a:r>
            <a:r>
              <a:rPr lang="en-US" altLang="ja-JP" sz="2000" dirty="0" smtClean="0">
                <a:solidFill>
                  <a:prstClr val="black"/>
                </a:solidFill>
              </a:rPr>
              <a:t>(</a:t>
            </a:r>
            <a:r>
              <a:rPr lang="ja-JP" altLang="en-US" sz="2000" dirty="0" smtClean="0">
                <a:solidFill>
                  <a:prstClr val="black"/>
                </a:solidFill>
              </a:rPr>
              <a:t>日常</a:t>
            </a:r>
            <a:r>
              <a:rPr lang="ja-JP" altLang="en-US" sz="2000" dirty="0">
                <a:solidFill>
                  <a:prstClr val="black"/>
                </a:solidFill>
              </a:rPr>
              <a:t>生活自立度のランク</a:t>
            </a:r>
            <a:r>
              <a:rPr lang="en-US" altLang="ja-JP" sz="2000" dirty="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又はＭに該当する者の場合は</a:t>
            </a:r>
            <a:r>
              <a:rPr lang="ja-JP" altLang="en-US" sz="2000" dirty="0" smtClean="0">
                <a:solidFill>
                  <a:prstClr val="black"/>
                </a:solidFill>
              </a:rPr>
              <a:t>過去</a:t>
            </a:r>
            <a:r>
              <a:rPr lang="en-US" altLang="ja-JP" sz="2000" dirty="0" smtClean="0">
                <a:solidFill>
                  <a:prstClr val="black"/>
                </a:solidFill>
              </a:rPr>
              <a:t>1</a:t>
            </a:r>
            <a:r>
              <a:rPr lang="ja-JP" altLang="en-US" sz="2000" dirty="0" smtClean="0">
                <a:solidFill>
                  <a:prstClr val="black"/>
                </a:solidFill>
              </a:rPr>
              <a:t>月間</a:t>
            </a:r>
            <a:r>
              <a:rPr lang="en-US" altLang="ja-JP" sz="2000" dirty="0" smtClean="0">
                <a:solidFill>
                  <a:prstClr val="black"/>
                </a:solidFill>
              </a:rPr>
              <a:t>)</a:t>
            </a:r>
            <a:r>
              <a:rPr lang="ja-JP" altLang="en-US" sz="2000" dirty="0">
                <a:solidFill>
                  <a:prstClr val="black"/>
                </a:solidFill>
              </a:rPr>
              <a:t>の間に、</a:t>
            </a:r>
            <a:r>
              <a:rPr lang="ja-JP" altLang="en-US" sz="2000" dirty="0" smtClean="0">
                <a:solidFill>
                  <a:prstClr val="black"/>
                </a:solidFill>
              </a:rPr>
              <a:t>当該施設</a:t>
            </a:r>
            <a:r>
              <a:rPr lang="ja-JP" altLang="en-US" sz="2000" dirty="0">
                <a:solidFill>
                  <a:prstClr val="black"/>
                </a:solidFill>
              </a:rPr>
              <a:t>に入所したことがない場合に限り算定できる。</a:t>
            </a:r>
          </a:p>
          <a:p>
            <a:pPr marL="185738" lvl="0" indent="171450">
              <a:lnSpc>
                <a:spcPts val="2300"/>
              </a:lnSpc>
            </a:pPr>
            <a:r>
              <a:rPr lang="ja-JP" altLang="en-US" sz="2000" dirty="0" smtClean="0">
                <a:solidFill>
                  <a:prstClr val="black"/>
                </a:solidFill>
              </a:rPr>
              <a:t>当該施設</a:t>
            </a:r>
            <a:r>
              <a:rPr lang="ja-JP" altLang="en-US" sz="2000" dirty="0">
                <a:solidFill>
                  <a:prstClr val="black"/>
                </a:solidFill>
              </a:rPr>
              <a:t>の併設又は空床利用の短期入所生活</a:t>
            </a:r>
            <a:r>
              <a:rPr lang="ja-JP" altLang="en-US" sz="2000" dirty="0" smtClean="0">
                <a:solidFill>
                  <a:prstClr val="black"/>
                </a:solidFill>
              </a:rPr>
              <a:t>介護（留意事項通知（平成</a:t>
            </a:r>
            <a:r>
              <a:rPr lang="en-US" altLang="ja-JP" sz="2000" dirty="0" smtClean="0">
                <a:solidFill>
                  <a:prstClr val="black"/>
                </a:solidFill>
              </a:rPr>
              <a:t>12</a:t>
            </a:r>
            <a:r>
              <a:rPr lang="ja-JP" altLang="en-US" sz="2000" dirty="0" smtClean="0">
                <a:solidFill>
                  <a:prstClr val="black"/>
                </a:solidFill>
              </a:rPr>
              <a:t>年老企第</a:t>
            </a:r>
            <a:r>
              <a:rPr lang="en-US" altLang="ja-JP" sz="2000" dirty="0">
                <a:solidFill>
                  <a:prstClr val="black"/>
                </a:solidFill>
              </a:rPr>
              <a:t>40</a:t>
            </a:r>
            <a:r>
              <a:rPr lang="ja-JP" altLang="en-US" sz="2000" dirty="0" smtClean="0">
                <a:solidFill>
                  <a:prstClr val="black"/>
                </a:solidFill>
              </a:rPr>
              <a:t>号）第</a:t>
            </a:r>
            <a:r>
              <a:rPr lang="en-US" altLang="ja-JP" sz="2000" dirty="0" smtClean="0">
                <a:solidFill>
                  <a:prstClr val="black"/>
                </a:solidFill>
              </a:rPr>
              <a:t>2</a:t>
            </a:r>
            <a:r>
              <a:rPr lang="ja-JP" altLang="en-US" sz="2000" dirty="0" smtClean="0">
                <a:solidFill>
                  <a:prstClr val="black"/>
                </a:solidFill>
              </a:rPr>
              <a:t>の</a:t>
            </a:r>
            <a:r>
              <a:rPr lang="en-US" altLang="ja-JP" sz="2000" dirty="0" smtClean="0">
                <a:solidFill>
                  <a:prstClr val="black"/>
                </a:solidFill>
              </a:rPr>
              <a:t>1</a:t>
            </a:r>
            <a:r>
              <a:rPr lang="ja-JP" altLang="en-US" sz="2000" dirty="0" smtClean="0">
                <a:solidFill>
                  <a:prstClr val="black"/>
                </a:solidFill>
              </a:rPr>
              <a:t>の</a:t>
            </a:r>
            <a:r>
              <a:rPr lang="en-US" altLang="ja-JP" sz="2000" dirty="0" smtClean="0">
                <a:solidFill>
                  <a:prstClr val="black"/>
                </a:solidFill>
              </a:rPr>
              <a:t>(2)</a:t>
            </a:r>
            <a:r>
              <a:rPr lang="ja-JP" altLang="en-US" sz="2000" dirty="0" smtClean="0">
                <a:solidFill>
                  <a:prstClr val="black"/>
                </a:solidFill>
              </a:rPr>
              <a:t>の②に該当する場合を含む）を</a:t>
            </a:r>
            <a:r>
              <a:rPr lang="ja-JP" altLang="en-US" sz="2000" dirty="0">
                <a:solidFill>
                  <a:prstClr val="black"/>
                </a:solidFill>
              </a:rPr>
              <a:t>利用していた者が日を空けることなく引き続き当該施設に入所した場合（短期入所から退所した翌日に当該施設に入所した場合を含む。）は、初期加算は入所直前の短期入所生活介護の利用日数</a:t>
            </a:r>
            <a:r>
              <a:rPr lang="ja-JP" altLang="en-US" sz="2000" dirty="0" smtClean="0">
                <a:solidFill>
                  <a:prstClr val="black"/>
                </a:solidFill>
              </a:rPr>
              <a:t>を</a:t>
            </a:r>
            <a:r>
              <a:rPr lang="en-US" altLang="ja-JP" sz="2000" dirty="0">
                <a:solidFill>
                  <a:prstClr val="black"/>
                </a:solidFill>
              </a:rPr>
              <a:t>30</a:t>
            </a:r>
            <a:r>
              <a:rPr lang="ja-JP" altLang="en-US" sz="2000" dirty="0" smtClean="0">
                <a:solidFill>
                  <a:prstClr val="black"/>
                </a:solidFill>
              </a:rPr>
              <a:t>日</a:t>
            </a:r>
            <a:r>
              <a:rPr lang="ja-JP" altLang="en-US" sz="2000" dirty="0">
                <a:solidFill>
                  <a:prstClr val="black"/>
                </a:solidFill>
              </a:rPr>
              <a:t>から除して得た日数に限り算定する</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300"/>
              </a:lnSpc>
            </a:pPr>
            <a:r>
              <a:rPr lang="ja-JP" altLang="en-US" sz="2000" dirty="0" smtClean="0">
                <a:solidFill>
                  <a:prstClr val="black"/>
                </a:solidFill>
              </a:rPr>
              <a:t>③ </a:t>
            </a:r>
            <a:r>
              <a:rPr lang="en-US" altLang="ja-JP" sz="2000" dirty="0" smtClean="0">
                <a:solidFill>
                  <a:prstClr val="black"/>
                </a:solidFill>
              </a:rPr>
              <a:t>30</a:t>
            </a:r>
            <a:r>
              <a:rPr lang="ja-JP" altLang="en-US" sz="2000" dirty="0" smtClean="0">
                <a:solidFill>
                  <a:prstClr val="black"/>
                </a:solidFill>
              </a:rPr>
              <a:t>日</a:t>
            </a:r>
            <a:r>
              <a:rPr lang="ja-JP" altLang="en-US" sz="2000" spc="-80" dirty="0">
                <a:solidFill>
                  <a:prstClr val="black"/>
                </a:solidFill>
              </a:rPr>
              <a:t>を超える病院又は診療所への入院後に再入所した場合は</a:t>
            </a:r>
            <a:r>
              <a:rPr lang="ja-JP" altLang="en-US" sz="2000" spc="-80" dirty="0" smtClean="0">
                <a:solidFill>
                  <a:prstClr val="black"/>
                </a:solidFill>
              </a:rPr>
              <a:t>、②に</a:t>
            </a:r>
            <a:r>
              <a:rPr lang="ja-JP" altLang="en-US" sz="2000" spc="-80" dirty="0">
                <a:solidFill>
                  <a:prstClr val="black"/>
                </a:solidFill>
              </a:rPr>
              <a:t>かかわらず、初期加算が算定</a:t>
            </a:r>
            <a:r>
              <a:rPr lang="ja-JP" altLang="en-US" sz="2000" spc="-80" dirty="0" smtClean="0">
                <a:solidFill>
                  <a:prstClr val="black"/>
                </a:solidFill>
              </a:rPr>
              <a:t>される。</a:t>
            </a:r>
            <a:endParaRPr lang="ja-JP" altLang="en-US" spc="-80" dirty="0"/>
          </a:p>
        </p:txBody>
      </p:sp>
    </p:spTree>
    <p:extLst>
      <p:ext uri="{BB962C8B-B14F-4D97-AF65-F5344CB8AC3E}">
        <p14:creationId xmlns:p14="http://schemas.microsoft.com/office/powerpoint/2010/main" val="3174131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13488"/>
            <a:ext cx="2743200" cy="365125"/>
          </a:xfrm>
        </p:spPr>
        <p:txBody>
          <a:bodyPr/>
          <a:lstStyle/>
          <a:p>
            <a:fld id="{41D9830F-53EB-46B6-9EC0-C4C68F82A889}" type="slidenum">
              <a:rPr kumimoji="1" lang="ja-JP" altLang="en-US" smtClean="0"/>
              <a:t>101</a:t>
            </a:fld>
            <a:endParaRPr kumimoji="1" lang="ja-JP" altLang="en-US" dirty="0"/>
          </a:p>
        </p:txBody>
      </p:sp>
      <p:sp>
        <p:nvSpPr>
          <p:cNvPr id="4" name="正方形/長方形 3"/>
          <p:cNvSpPr/>
          <p:nvPr/>
        </p:nvSpPr>
        <p:spPr>
          <a:xfrm>
            <a:off x="200020" y="59937"/>
            <a:ext cx="11701463" cy="1228986"/>
          </a:xfrm>
          <a:prstGeom prst="rect">
            <a:avLst/>
          </a:prstGeom>
          <a:ln w="6350">
            <a:solidFill>
              <a:schemeClr val="tx1"/>
            </a:solidFill>
            <a:prstDash val="sysDot"/>
          </a:ln>
        </p:spPr>
        <p:txBody>
          <a:bodyPr wrap="square" tIns="36000" bIns="0" anchor="ctr" anchorCtr="0">
            <a:spAutoFit/>
          </a:bodyPr>
          <a:lstStyle/>
          <a:p>
            <a:pPr lvl="0"/>
            <a:r>
              <a:rPr lang="en-US" altLang="ja-JP" sz="2000" dirty="0" smtClean="0">
                <a:solidFill>
                  <a:prstClr val="black"/>
                </a:solidFill>
              </a:rPr>
              <a:t>【</a:t>
            </a:r>
            <a:r>
              <a:rPr lang="ja-JP" altLang="en-US" sz="2000" dirty="0" smtClean="0">
                <a:solidFill>
                  <a:prstClr val="black"/>
                </a:solidFill>
              </a:rPr>
              <a:t>厚生</a:t>
            </a:r>
            <a:r>
              <a:rPr lang="ja-JP" altLang="en-US" sz="2000" dirty="0">
                <a:solidFill>
                  <a:prstClr val="black"/>
                </a:solidFill>
              </a:rPr>
              <a:t>労働大臣が定める</a:t>
            </a:r>
            <a:r>
              <a:rPr lang="ja-JP" altLang="en-US" sz="2000" dirty="0" smtClean="0">
                <a:solidFill>
                  <a:prstClr val="black"/>
                </a:solidFill>
              </a:rPr>
              <a:t>特別食</a:t>
            </a:r>
            <a:r>
              <a:rPr lang="en-US" altLang="ja-JP" sz="2000" dirty="0" smtClean="0">
                <a:solidFill>
                  <a:prstClr val="black"/>
                </a:solidFill>
              </a:rPr>
              <a:t>】</a:t>
            </a:r>
            <a:endParaRPr lang="ja-JP" altLang="en-US" sz="2000" dirty="0">
              <a:solidFill>
                <a:prstClr val="black"/>
              </a:solidFill>
            </a:endParaRPr>
          </a:p>
          <a:p>
            <a:pPr lvl="0">
              <a:lnSpc>
                <a:spcPts val="2300"/>
              </a:lnSpc>
            </a:pPr>
            <a:r>
              <a:rPr lang="ja-JP" altLang="en-US" sz="2000" spc="-30" dirty="0">
                <a:solidFill>
                  <a:prstClr val="black"/>
                </a:solidFill>
              </a:rPr>
              <a:t>疾病治療の直接手段として、医師の発行する食事箋に基づき提供された適切な栄養量及び内容を有する腎臓病食、肝臓病食、糖尿病食、胃潰瘍食、貧血食、膵臓病食、脂質異常症食、痛風食、嚥下困難者のための流動食、経管栄養のための濃厚流動食及び特別な場合の</a:t>
            </a:r>
            <a:r>
              <a:rPr lang="ja-JP" altLang="en-US" sz="2000" spc="-30" dirty="0" smtClean="0">
                <a:solidFill>
                  <a:prstClr val="black"/>
                </a:solidFill>
              </a:rPr>
              <a:t>検査食</a:t>
            </a:r>
            <a:r>
              <a:rPr lang="ja-JP" altLang="en-US" sz="2000" spc="-30" dirty="0">
                <a:solidFill>
                  <a:prstClr val="black"/>
                </a:solidFill>
              </a:rPr>
              <a:t>（単なる流動食及び軟食を</a:t>
            </a:r>
            <a:r>
              <a:rPr lang="ja-JP" altLang="en-US" sz="2000" spc="-30" dirty="0" smtClean="0">
                <a:solidFill>
                  <a:prstClr val="black"/>
                </a:solidFill>
              </a:rPr>
              <a:t>除く）</a:t>
            </a:r>
            <a:endParaRPr lang="en-US" altLang="ja-JP" sz="2000" spc="-30" dirty="0" smtClean="0">
              <a:solidFill>
                <a:prstClr val="black"/>
              </a:solidFill>
            </a:endParaRPr>
          </a:p>
        </p:txBody>
      </p:sp>
      <p:sp>
        <p:nvSpPr>
          <p:cNvPr id="5" name="正方形/長方形 4"/>
          <p:cNvSpPr/>
          <p:nvPr/>
        </p:nvSpPr>
        <p:spPr>
          <a:xfrm>
            <a:off x="0" y="4303455"/>
            <a:ext cx="12192000" cy="2554545"/>
          </a:xfrm>
          <a:prstGeom prst="rect">
            <a:avLst/>
          </a:prstGeom>
        </p:spPr>
        <p:txBody>
          <a:bodyPr wrap="square">
            <a:spAutoFit/>
          </a:bodyPr>
          <a:lstStyle/>
          <a:p>
            <a:pPr marL="85725" lvl="0" indent="-85725"/>
            <a:r>
              <a:rPr lang="ja-JP" altLang="en-US" sz="2000" b="1" dirty="0">
                <a:solidFill>
                  <a:prstClr val="black"/>
                </a:solidFill>
              </a:rPr>
              <a:t>（</a:t>
            </a:r>
            <a:r>
              <a:rPr lang="ja-JP" altLang="en-US" sz="2000" b="1" dirty="0" smtClean="0">
                <a:solidFill>
                  <a:prstClr val="black"/>
                </a:solidFill>
              </a:rPr>
              <a:t>１５）再入所時栄養連携</a:t>
            </a:r>
            <a:r>
              <a:rPr lang="ja-JP" altLang="en-US" sz="2000" b="1" dirty="0">
                <a:solidFill>
                  <a:prstClr val="black"/>
                </a:solidFill>
              </a:rPr>
              <a:t>加算</a:t>
            </a:r>
            <a:r>
              <a:rPr lang="ja-JP" altLang="en-US" sz="2000" dirty="0">
                <a:solidFill>
                  <a:prstClr val="black"/>
                </a:solidFill>
              </a:rPr>
              <a:t>　</a:t>
            </a:r>
            <a:r>
              <a:rPr lang="en-US" altLang="ja-JP" sz="2000" dirty="0" smtClean="0">
                <a:solidFill>
                  <a:prstClr val="black"/>
                </a:solidFill>
              </a:rPr>
              <a:t>200</a:t>
            </a:r>
            <a:r>
              <a:rPr lang="ja-JP" altLang="en-US" sz="2000" dirty="0">
                <a:solidFill>
                  <a:prstClr val="black"/>
                </a:solidFill>
              </a:rPr>
              <a:t>単位／</a:t>
            </a:r>
            <a:r>
              <a:rPr lang="ja-JP" altLang="en-US" sz="2000" dirty="0" smtClean="0">
                <a:solidFill>
                  <a:prstClr val="black"/>
                </a:solidFill>
              </a:rPr>
              <a:t>回</a:t>
            </a:r>
            <a:endParaRPr lang="en-US" altLang="ja-JP" sz="2000" dirty="0" smtClean="0">
              <a:solidFill>
                <a:prstClr val="black"/>
              </a:solidFill>
            </a:endParaRPr>
          </a:p>
          <a:p>
            <a:pPr marL="85725" lvl="0" indent="271463"/>
            <a:r>
              <a:rPr lang="ja-JP" altLang="en-US" sz="2000" dirty="0">
                <a:solidFill>
                  <a:prstClr val="black"/>
                </a:solidFill>
              </a:rPr>
              <a:t>入所している者が退所し、当該者が病院又は診療所に入院した場合であって、当該者が退院した後に再度当該施設に入所する際、当該者が別に厚生労働大臣が定める</a:t>
            </a:r>
            <a:r>
              <a:rPr lang="ja-JP" altLang="en-US" sz="2000" dirty="0" smtClean="0">
                <a:solidFill>
                  <a:prstClr val="black"/>
                </a:solidFill>
              </a:rPr>
              <a:t>特別食（</a:t>
            </a:r>
            <a:r>
              <a:rPr lang="ja-JP" altLang="en-US" sz="2000" dirty="0">
                <a:solidFill>
                  <a:prstClr val="black"/>
                </a:solidFill>
              </a:rPr>
              <a:t>退所</a:t>
            </a:r>
            <a:r>
              <a:rPr lang="ja-JP" altLang="en-US" sz="2000" dirty="0" smtClean="0">
                <a:solidFill>
                  <a:prstClr val="black"/>
                </a:solidFill>
              </a:rPr>
              <a:t>時栄養情報連携加算に係る「厚生労働大臣が定める特別食」と同じ</a:t>
            </a:r>
            <a:r>
              <a:rPr lang="ja-JP" altLang="en-US" sz="2000" dirty="0">
                <a:solidFill>
                  <a:prstClr val="black"/>
                </a:solidFill>
              </a:rPr>
              <a:t>）等を必要とする者であり、当該施設の管理栄養士が当該病院又は診療所の管理栄養士と連携し当該者に関する栄養ケア計画を策定したとき</a:t>
            </a:r>
            <a:r>
              <a:rPr lang="ja-JP" altLang="en-US" sz="2000" dirty="0" smtClean="0">
                <a:solidFill>
                  <a:prstClr val="black"/>
                </a:solidFill>
              </a:rPr>
              <a:t>に入所者</a:t>
            </a:r>
            <a:r>
              <a:rPr lang="ja-JP" altLang="en-US" sz="2000" dirty="0">
                <a:solidFill>
                  <a:prstClr val="black"/>
                </a:solidFill>
              </a:rPr>
              <a:t>１人につき１回を</a:t>
            </a:r>
            <a:r>
              <a:rPr lang="ja-JP" altLang="en-US" sz="2000" dirty="0" smtClean="0">
                <a:solidFill>
                  <a:prstClr val="black"/>
                </a:solidFill>
              </a:rPr>
              <a:t>限度として加算する。</a:t>
            </a:r>
            <a:endParaRPr lang="en-US" altLang="ja-JP" sz="2000" dirty="0">
              <a:solidFill>
                <a:prstClr val="black"/>
              </a:solidFill>
            </a:endParaRPr>
          </a:p>
          <a:p>
            <a:pPr marL="85725" lvl="0"/>
            <a:r>
              <a:rPr lang="en-US" altLang="ja-JP" sz="2000" dirty="0" smtClean="0">
                <a:solidFill>
                  <a:prstClr val="black"/>
                </a:solidFill>
              </a:rPr>
              <a:t>※ </a:t>
            </a:r>
            <a:r>
              <a:rPr lang="ja-JP" altLang="en-US" sz="2000" dirty="0" smtClean="0">
                <a:solidFill>
                  <a:prstClr val="black"/>
                </a:solidFill>
              </a:rPr>
              <a:t>定員超過利用・人員基準欠如に該当していないこと。</a:t>
            </a:r>
            <a:endParaRPr lang="en-US" altLang="ja-JP" sz="2000" dirty="0" smtClean="0">
              <a:solidFill>
                <a:prstClr val="black"/>
              </a:solidFill>
            </a:endParaRPr>
          </a:p>
          <a:p>
            <a:pPr marL="85725" lvl="0"/>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栄養管理に係る（栄養ケア・マネジメント未実施）減算を算定している場合は</a:t>
            </a:r>
            <a:r>
              <a:rPr lang="ja-JP" altLang="en-US" sz="2000" dirty="0" smtClean="0">
                <a:solidFill>
                  <a:prstClr val="black"/>
                </a:solidFill>
              </a:rPr>
              <a:t>、算定しない。</a:t>
            </a:r>
            <a:endParaRPr lang="en-US" altLang="ja-JP" sz="2000" dirty="0">
              <a:solidFill>
                <a:prstClr val="black"/>
              </a:solidFill>
            </a:endParaRPr>
          </a:p>
        </p:txBody>
      </p:sp>
      <p:sp>
        <p:nvSpPr>
          <p:cNvPr id="6" name="正方形/長方形 5"/>
          <p:cNvSpPr/>
          <p:nvPr/>
        </p:nvSpPr>
        <p:spPr>
          <a:xfrm>
            <a:off x="200019" y="1355598"/>
            <a:ext cx="11701463" cy="2690924"/>
          </a:xfrm>
          <a:prstGeom prst="rect">
            <a:avLst/>
          </a:prstGeom>
          <a:ln w="6350">
            <a:solidFill>
              <a:schemeClr val="tx1"/>
            </a:solidFill>
            <a:prstDash val="sysDot"/>
          </a:ln>
        </p:spPr>
        <p:txBody>
          <a:bodyPr wrap="square" tIns="36000" bIns="0" anchor="ctr" anchorCtr="0">
            <a:spAutoFit/>
          </a:bodyPr>
          <a:lstStyle/>
          <a:p>
            <a:pPr marL="185738" lvl="0" indent="-185738">
              <a:lnSpc>
                <a:spcPts val="2300"/>
              </a:lnSpc>
            </a:pPr>
            <a:r>
              <a:rPr lang="en-US" altLang="ja-JP" sz="2000" dirty="0">
                <a:solidFill>
                  <a:prstClr val="black"/>
                </a:solidFill>
              </a:rPr>
              <a:t>※</a:t>
            </a:r>
            <a:r>
              <a:rPr lang="ja-JP" altLang="en-US" sz="2000" dirty="0">
                <a:solidFill>
                  <a:prstClr val="black"/>
                </a:solidFill>
              </a:rPr>
              <a:t> </a:t>
            </a:r>
            <a:r>
              <a:rPr lang="ja-JP" altLang="en-US" sz="2000" dirty="0" smtClean="0">
                <a:solidFill>
                  <a:prstClr val="black"/>
                </a:solidFill>
              </a:rPr>
              <a:t>退所時栄養情報連携加算の対象となる特別</a:t>
            </a:r>
            <a:r>
              <a:rPr lang="ja-JP" altLang="en-US" sz="2000" dirty="0">
                <a:solidFill>
                  <a:prstClr val="black"/>
                </a:solidFill>
              </a:rPr>
              <a:t>食</a:t>
            </a:r>
            <a:r>
              <a:rPr lang="ja-JP" altLang="en-US" sz="2000" dirty="0" smtClean="0">
                <a:solidFill>
                  <a:prstClr val="black"/>
                </a:solidFill>
              </a:rPr>
              <a:t>は、上記</a:t>
            </a:r>
            <a:r>
              <a:rPr lang="ja-JP" altLang="en-US" sz="2000" dirty="0">
                <a:solidFill>
                  <a:prstClr val="black"/>
                </a:solidFill>
              </a:rPr>
              <a:t>に加え、心臓疾患等の入所者に対する減塩食、十二指腸潰瘍の入所者に対する潰瘍食、侵襲の大きな消化管手術後の入所者に対する潰瘍食、クローン病及び潰瘍性大腸炎等により腸管の機能が低下している入所者に対する低残渣食並びに高度肥満症（肥満度がプラス</a:t>
            </a:r>
            <a:r>
              <a:rPr lang="en-US" altLang="ja-JP" sz="2000" dirty="0">
                <a:solidFill>
                  <a:prstClr val="black"/>
                </a:solidFill>
              </a:rPr>
              <a:t>40</a:t>
            </a:r>
            <a:r>
              <a:rPr lang="ja-JP" altLang="en-US" sz="2000" dirty="0">
                <a:solidFill>
                  <a:prstClr val="black"/>
                </a:solidFill>
              </a:rPr>
              <a:t>％以上又は</a:t>
            </a:r>
            <a:r>
              <a:rPr lang="en-US" altLang="ja-JP" sz="2000" dirty="0">
                <a:solidFill>
                  <a:prstClr val="black"/>
                </a:solidFill>
              </a:rPr>
              <a:t>BMI</a:t>
            </a:r>
            <a:r>
              <a:rPr lang="ja-JP" altLang="en-US" sz="2000" dirty="0">
                <a:solidFill>
                  <a:prstClr val="black"/>
                </a:solidFill>
              </a:rPr>
              <a:t>が</a:t>
            </a:r>
            <a:r>
              <a:rPr lang="en-US" altLang="ja-JP" sz="2000" dirty="0">
                <a:solidFill>
                  <a:prstClr val="black"/>
                </a:solidFill>
              </a:rPr>
              <a:t>30</a:t>
            </a:r>
            <a:r>
              <a:rPr lang="ja-JP" altLang="en-US" sz="2000" dirty="0">
                <a:solidFill>
                  <a:prstClr val="black"/>
                </a:solidFill>
              </a:rPr>
              <a:t>以上）の入所者に対する治療食をいう。</a:t>
            </a:r>
            <a:endParaRPr lang="en-US" altLang="ja-JP" sz="2000" dirty="0">
              <a:solidFill>
                <a:prstClr val="black"/>
              </a:solidFill>
            </a:endParaRPr>
          </a:p>
          <a:p>
            <a:pPr marL="85725" lvl="0" indent="185738">
              <a:lnSpc>
                <a:spcPts val="2300"/>
              </a:lnSpc>
            </a:pPr>
            <a:r>
              <a:rPr lang="ja-JP" altLang="en-US" sz="2000" dirty="0">
                <a:solidFill>
                  <a:prstClr val="black"/>
                </a:solidFill>
              </a:rPr>
              <a:t>なお、高血圧の入所者に対する減塩食（食塩相当量の総量が</a:t>
            </a:r>
            <a:r>
              <a:rPr lang="en-US" altLang="ja-JP" sz="2000" dirty="0">
                <a:solidFill>
                  <a:prstClr val="black"/>
                </a:solidFill>
              </a:rPr>
              <a:t>6.0</a:t>
            </a:r>
            <a:r>
              <a:rPr lang="ja-JP" altLang="en-US" sz="2000" dirty="0">
                <a:solidFill>
                  <a:prstClr val="black"/>
                </a:solidFill>
              </a:rPr>
              <a:t>グラム</a:t>
            </a:r>
            <a:r>
              <a:rPr lang="ja-JP" altLang="en-US" sz="2000" dirty="0" smtClean="0">
                <a:solidFill>
                  <a:prstClr val="black"/>
                </a:solidFill>
              </a:rPr>
              <a:t>未満のものに限る）及び嚥下困難者（そのために摂食不良となった者をふくむ）のための流動食は、療養食</a:t>
            </a:r>
            <a:r>
              <a:rPr lang="ja-JP" altLang="en-US" sz="2000" dirty="0">
                <a:solidFill>
                  <a:prstClr val="black"/>
                </a:solidFill>
              </a:rPr>
              <a:t>加算の場合と異なり、退所時栄養情報連携加算の対象となる特別食に含まれる</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300"/>
              </a:lnSpc>
            </a:pPr>
            <a:r>
              <a:rPr lang="en-US" altLang="ja-JP" sz="2000" dirty="0" smtClean="0"/>
              <a:t>※</a:t>
            </a:r>
            <a:r>
              <a:rPr lang="ja-JP" altLang="en-US" sz="2000" dirty="0" smtClean="0"/>
              <a:t> </a:t>
            </a:r>
            <a:r>
              <a:rPr lang="ja-JP" altLang="en-US" sz="2000" dirty="0"/>
              <a:t>栄養管理に関する情報の提供については別途通知（「リハビリテーション・個別機能訓練、栄養、口腔の実施及び一体的取組について」）を参照されたい</a:t>
            </a:r>
            <a:r>
              <a:rPr lang="ja-JP" altLang="en-US" sz="2000" dirty="0" smtClean="0"/>
              <a:t>。</a:t>
            </a:r>
            <a:endParaRPr lang="ja-JP" altLang="en-US" sz="2000" dirty="0">
              <a:solidFill>
                <a:prstClr val="black"/>
              </a:solidFill>
            </a:endParaRPr>
          </a:p>
        </p:txBody>
      </p:sp>
    </p:spTree>
    <p:extLst>
      <p:ext uri="{BB962C8B-B14F-4D97-AF65-F5344CB8AC3E}">
        <p14:creationId xmlns:p14="http://schemas.microsoft.com/office/powerpoint/2010/main" val="40438614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5" y="6370637"/>
            <a:ext cx="2743200" cy="365125"/>
          </a:xfrm>
        </p:spPr>
        <p:txBody>
          <a:bodyPr/>
          <a:lstStyle/>
          <a:p>
            <a:fld id="{41D9830F-53EB-46B6-9EC0-C4C68F82A889}" type="slidenum">
              <a:rPr kumimoji="1" lang="ja-JP" altLang="en-US" smtClean="0"/>
              <a:t>102</a:t>
            </a:fld>
            <a:endParaRPr kumimoji="1" lang="ja-JP" altLang="en-US"/>
          </a:p>
        </p:txBody>
      </p:sp>
      <p:sp>
        <p:nvSpPr>
          <p:cNvPr id="3" name="正方形/長方形 2"/>
          <p:cNvSpPr/>
          <p:nvPr/>
        </p:nvSpPr>
        <p:spPr>
          <a:xfrm>
            <a:off x="157162" y="45027"/>
            <a:ext cx="11887200" cy="2790316"/>
          </a:xfrm>
          <a:prstGeom prst="rect">
            <a:avLst/>
          </a:prstGeom>
          <a:ln w="6350">
            <a:solidFill>
              <a:schemeClr val="tx1"/>
            </a:solidFill>
            <a:prstDash val="sysDot"/>
          </a:ln>
        </p:spPr>
        <p:txBody>
          <a:bodyPr wrap="square" bIns="0" anchor="ctr" anchorCtr="0">
            <a:spAutoFit/>
          </a:bodyPr>
          <a:lstStyle/>
          <a:p>
            <a:pPr marL="185738" indent="-185738">
              <a:lnSpc>
                <a:spcPts val="2100"/>
              </a:lnSpc>
            </a:pPr>
            <a:r>
              <a:rPr lang="en-US" altLang="ja-JP" sz="2000" dirty="0" smtClean="0"/>
              <a:t>※</a:t>
            </a:r>
            <a:r>
              <a:rPr lang="ja-JP" altLang="en-US" sz="2000" dirty="0" smtClean="0"/>
              <a:t> </a:t>
            </a:r>
            <a:r>
              <a:rPr lang="ja-JP" altLang="en-US" sz="2000" dirty="0"/>
              <a:t>地域密着型介護老人福祉施設に入所していた者が、医療機関に入院し、当該者について、医師が別に厚生労働大臣が定める</a:t>
            </a:r>
            <a:r>
              <a:rPr lang="ja-JP" altLang="en-US" sz="2000" dirty="0" smtClean="0"/>
              <a:t>特別食又</a:t>
            </a:r>
            <a:r>
              <a:rPr lang="ja-JP" altLang="en-US" sz="2000" dirty="0"/>
              <a:t>は嚥下調整食を提供する必要性を認めた場合であって、当該者が退院した後、直ちに</a:t>
            </a:r>
            <a:r>
              <a:rPr lang="ja-JP" altLang="en-US" sz="2000" dirty="0" smtClean="0"/>
              <a:t>再度当該施設</a:t>
            </a:r>
            <a:r>
              <a:rPr lang="ja-JP" altLang="en-US" sz="2000" dirty="0"/>
              <a:t>に入所（以下「二次入所</a:t>
            </a:r>
            <a:r>
              <a:rPr lang="ja-JP" altLang="en-US" sz="2000" dirty="0" smtClean="0"/>
              <a:t>」）</a:t>
            </a:r>
            <a:r>
              <a:rPr lang="ja-JP" altLang="en-US" sz="2000" dirty="0"/>
              <a:t>した場合を対象とすること。</a:t>
            </a:r>
          </a:p>
          <a:p>
            <a:pPr marL="185738" indent="-185738">
              <a:lnSpc>
                <a:spcPts val="2100"/>
              </a:lnSpc>
            </a:pPr>
            <a:r>
              <a:rPr lang="en-US" altLang="ja-JP" sz="2000" dirty="0" smtClean="0"/>
              <a:t>※</a:t>
            </a:r>
            <a:r>
              <a:rPr lang="ja-JP" altLang="en-US" sz="2000" dirty="0" smtClean="0"/>
              <a:t> </a:t>
            </a:r>
            <a:r>
              <a:rPr lang="ja-JP" altLang="en-US" sz="2000" dirty="0"/>
              <a:t>嚥下調整食は、硬さ、付着性、凝集性などに配慮した食事であって、日本摂食嚥下リハビリテーション学会の分類に基づくものをいう。また、心臓疾患等の者に対する減塩食、十二指腸潰瘍の者に対する潰瘍食、侵襲の大きな消化管手術後の入所者に対する潰瘍食、クローン病及び潰瘍性大腸炎等により腸管の機能が低下している者に対する低残渣食並びに高度肥満症（肥満度がプラス</a:t>
            </a:r>
            <a:r>
              <a:rPr lang="en-US" altLang="ja-JP" sz="2000" dirty="0"/>
              <a:t>40</a:t>
            </a:r>
            <a:r>
              <a:rPr lang="ja-JP" altLang="en-US" sz="2000" dirty="0"/>
              <a:t>％以上又</a:t>
            </a:r>
            <a:r>
              <a:rPr lang="ja-JP" altLang="en-US" sz="2000" dirty="0" smtClean="0"/>
              <a:t>は</a:t>
            </a:r>
            <a:r>
              <a:rPr lang="en-US" altLang="ja-JP" sz="2000" dirty="0" smtClean="0"/>
              <a:t>BMI</a:t>
            </a:r>
            <a:r>
              <a:rPr lang="ja-JP" altLang="en-US" sz="2000" dirty="0" smtClean="0"/>
              <a:t>が</a:t>
            </a:r>
            <a:r>
              <a:rPr lang="en-US" altLang="ja-JP" sz="2000" dirty="0"/>
              <a:t>30</a:t>
            </a:r>
            <a:r>
              <a:rPr lang="ja-JP" altLang="en-US" sz="2000" dirty="0"/>
              <a:t>以上）の者に対する治療食を含む。なお、高血圧の者に対する減塩食（食塩相当量の総量が</a:t>
            </a:r>
            <a:r>
              <a:rPr lang="en-US" altLang="ja-JP" sz="2000" dirty="0"/>
              <a:t>6.0</a:t>
            </a:r>
            <a:r>
              <a:rPr lang="ja-JP" altLang="en-US" sz="2000" dirty="0"/>
              <a:t>グラム未満のものに</a:t>
            </a:r>
            <a:r>
              <a:rPr lang="ja-JP" altLang="en-US" sz="2000" dirty="0" smtClean="0"/>
              <a:t>限る）</a:t>
            </a:r>
            <a:r>
              <a:rPr lang="ja-JP" altLang="en-US" sz="2000" dirty="0"/>
              <a:t>及び嚥下困難者（そのために摂食不良となった者も</a:t>
            </a:r>
            <a:r>
              <a:rPr lang="ja-JP" altLang="en-US" sz="2000" dirty="0" smtClean="0"/>
              <a:t>含む）</a:t>
            </a:r>
            <a:r>
              <a:rPr lang="ja-JP" altLang="en-US" sz="2000" dirty="0"/>
              <a:t>のための流動食は</a:t>
            </a:r>
            <a:r>
              <a:rPr lang="ja-JP" altLang="en-US" sz="2000" dirty="0" smtClean="0"/>
              <a:t>、療養食</a:t>
            </a:r>
            <a:r>
              <a:rPr lang="ja-JP" altLang="en-US" sz="2000" dirty="0"/>
              <a:t>加算の場合と異なり、再入所時栄養連携加算の対象となる特別食に含まれる</a:t>
            </a:r>
            <a:r>
              <a:rPr lang="ja-JP" altLang="en-US" sz="2000" dirty="0" smtClean="0"/>
              <a:t>。</a:t>
            </a:r>
            <a:endParaRPr lang="ja-JP" altLang="en-US" sz="2000" dirty="0"/>
          </a:p>
        </p:txBody>
      </p:sp>
      <p:sp>
        <p:nvSpPr>
          <p:cNvPr id="4" name="正方形/長方形 3"/>
          <p:cNvSpPr/>
          <p:nvPr/>
        </p:nvSpPr>
        <p:spPr>
          <a:xfrm>
            <a:off x="157162" y="2835343"/>
            <a:ext cx="11887200" cy="1149921"/>
          </a:xfrm>
          <a:prstGeom prst="rect">
            <a:avLst/>
          </a:prstGeom>
          <a:ln w="6350">
            <a:solidFill>
              <a:schemeClr val="tx1"/>
            </a:solidFill>
            <a:prstDash val="sysDot"/>
          </a:ln>
        </p:spPr>
        <p:txBody>
          <a:bodyPr wrap="square" tIns="72000" bIns="0" anchor="ctr" anchorCtr="0">
            <a:spAutoFit/>
          </a:bodyPr>
          <a:lstStyle/>
          <a:p>
            <a:pPr marL="185738" lvl="0" indent="-185738">
              <a:lnSpc>
                <a:spcPts val="2100"/>
              </a:lnSpc>
            </a:pPr>
            <a:r>
              <a:rPr lang="en-US" altLang="ja-JP" sz="2000" dirty="0">
                <a:solidFill>
                  <a:prstClr val="black"/>
                </a:solidFill>
              </a:rPr>
              <a:t>※</a:t>
            </a:r>
            <a:r>
              <a:rPr lang="ja-JP" altLang="en-US" sz="2000" dirty="0">
                <a:solidFill>
                  <a:prstClr val="black"/>
                </a:solidFill>
              </a:rPr>
              <a:t> 当該施設の管理栄養士が当該者の入院する医療機関を訪問の上、当該医療機関での栄養に関する指導又はカンファレンスに</a:t>
            </a:r>
            <a:r>
              <a:rPr lang="ja-JP" altLang="en-US" sz="2000" dirty="0" smtClean="0">
                <a:solidFill>
                  <a:prstClr val="black"/>
                </a:solidFill>
              </a:rPr>
              <a:t>同席（</a:t>
            </a:r>
            <a:r>
              <a:rPr lang="ja-JP" altLang="en-US" sz="2000" dirty="0">
                <a:solidFill>
                  <a:prstClr val="black"/>
                </a:solidFill>
              </a:rPr>
              <a:t>テレビ電話装置等を活用して行うことができる</a:t>
            </a:r>
            <a:r>
              <a:rPr lang="ja-JP" altLang="en-US" sz="2000" dirty="0" smtClean="0">
                <a:solidFill>
                  <a:prstClr val="black"/>
                </a:solidFill>
              </a:rPr>
              <a:t>）し</a:t>
            </a:r>
            <a:r>
              <a:rPr lang="ja-JP" altLang="en-US" sz="2000" dirty="0">
                <a:solidFill>
                  <a:prstClr val="black"/>
                </a:solidFill>
              </a:rPr>
              <a:t>、当該医療機関の管理栄養士と連携して、二次入所後の栄養ケア計画を作成すること。</a:t>
            </a:r>
          </a:p>
          <a:p>
            <a:pPr marL="185738" lvl="0" indent="-185738">
              <a:lnSpc>
                <a:spcPts val="2100"/>
              </a:lnSpc>
            </a:pPr>
            <a:r>
              <a:rPr lang="en-US" altLang="ja-JP" sz="2000" dirty="0" smtClean="0">
                <a:solidFill>
                  <a:prstClr val="black"/>
                </a:solidFill>
              </a:rPr>
              <a:t>※</a:t>
            </a:r>
            <a:r>
              <a:rPr lang="ja-JP" altLang="en-US" sz="2000" dirty="0" smtClean="0">
                <a:solidFill>
                  <a:prstClr val="black"/>
                </a:solidFill>
              </a:rPr>
              <a:t> </a:t>
            </a:r>
            <a:r>
              <a:rPr lang="ja-JP" altLang="en-US" sz="2000" spc="-30" dirty="0">
                <a:solidFill>
                  <a:prstClr val="black"/>
                </a:solidFill>
              </a:rPr>
              <a:t>当該栄養ケア計画について、二次入所後に入所者又はその家族の同意が得られた場合に算定すること</a:t>
            </a:r>
            <a:r>
              <a:rPr lang="ja-JP" altLang="en-US" spc="-30" dirty="0">
                <a:solidFill>
                  <a:prstClr val="black"/>
                </a:solidFill>
              </a:rPr>
              <a:t>。</a:t>
            </a:r>
          </a:p>
        </p:txBody>
      </p:sp>
      <p:sp>
        <p:nvSpPr>
          <p:cNvPr id="5" name="正方形/長方形 4"/>
          <p:cNvSpPr/>
          <p:nvPr/>
        </p:nvSpPr>
        <p:spPr>
          <a:xfrm>
            <a:off x="0" y="4303455"/>
            <a:ext cx="12192000" cy="2631490"/>
          </a:xfrm>
          <a:prstGeom prst="rect">
            <a:avLst/>
          </a:prstGeom>
        </p:spPr>
        <p:txBody>
          <a:bodyPr wrap="square">
            <a:spAutoFit/>
          </a:bodyPr>
          <a:lstStyle/>
          <a:p>
            <a:r>
              <a:rPr lang="ja-JP" altLang="en-US" sz="2000" b="1" dirty="0">
                <a:solidFill>
                  <a:prstClr val="black"/>
                </a:solidFill>
              </a:rPr>
              <a:t>（</a:t>
            </a:r>
            <a:r>
              <a:rPr lang="ja-JP" altLang="en-US" sz="2000" b="1" dirty="0" smtClean="0">
                <a:solidFill>
                  <a:prstClr val="black"/>
                </a:solidFill>
              </a:rPr>
              <a:t>１６）退所時等相談</a:t>
            </a:r>
            <a:r>
              <a:rPr lang="ja-JP" altLang="en-US" sz="2000" b="1" dirty="0">
                <a:solidFill>
                  <a:prstClr val="black"/>
                </a:solidFill>
              </a:rPr>
              <a:t>援助</a:t>
            </a:r>
            <a:r>
              <a:rPr lang="ja-JP" altLang="en-US" sz="2000" b="1" dirty="0" smtClean="0">
                <a:solidFill>
                  <a:prstClr val="black"/>
                </a:solidFill>
              </a:rPr>
              <a:t>加算</a:t>
            </a:r>
            <a:endParaRPr lang="en-US" altLang="ja-JP" sz="2000" b="1" dirty="0" smtClean="0">
              <a:solidFill>
                <a:prstClr val="black"/>
              </a:solidFill>
            </a:endParaRPr>
          </a:p>
          <a:p>
            <a:endParaRPr lang="en-US" altLang="ja-JP" sz="500" b="1" dirty="0" smtClean="0">
              <a:solidFill>
                <a:prstClr val="black"/>
              </a:solidFill>
            </a:endParaRPr>
          </a:p>
          <a:p>
            <a:r>
              <a:rPr lang="en-US" altLang="ja-JP" sz="2000" b="1" dirty="0" smtClean="0">
                <a:solidFill>
                  <a:prstClr val="black"/>
                </a:solidFill>
              </a:rPr>
              <a:t>【</a:t>
            </a:r>
            <a:r>
              <a:rPr lang="ja-JP" altLang="en-US" sz="2000" dirty="0">
                <a:solidFill>
                  <a:prstClr val="black"/>
                </a:solidFill>
              </a:rPr>
              <a:t>退所前訪問相談援助加算</a:t>
            </a:r>
            <a:r>
              <a:rPr lang="en-US" altLang="ja-JP" sz="2000" b="1" dirty="0" smtClean="0">
                <a:solidFill>
                  <a:prstClr val="black"/>
                </a:solidFill>
              </a:rPr>
              <a:t>】</a:t>
            </a:r>
            <a:r>
              <a:rPr lang="ja-JP" altLang="en-US" sz="2000" b="1" dirty="0" smtClean="0">
                <a:solidFill>
                  <a:prstClr val="black"/>
                </a:solidFill>
              </a:rPr>
              <a:t>　</a:t>
            </a:r>
            <a:r>
              <a:rPr lang="en-US" altLang="ja-JP" sz="2000" dirty="0" smtClean="0">
                <a:solidFill>
                  <a:prstClr val="black"/>
                </a:solidFill>
              </a:rPr>
              <a:t>460</a:t>
            </a:r>
            <a:r>
              <a:rPr lang="ja-JP" altLang="en-US" sz="2000" dirty="0" smtClean="0">
                <a:solidFill>
                  <a:prstClr val="black"/>
                </a:solidFill>
              </a:rPr>
              <a:t>単位</a:t>
            </a:r>
            <a:r>
              <a:rPr lang="ja-JP" altLang="en-US" sz="2000" dirty="0">
                <a:solidFill>
                  <a:prstClr val="black"/>
                </a:solidFill>
              </a:rPr>
              <a:t>／回（退所日に算定）</a:t>
            </a:r>
            <a:endParaRPr lang="en-US" altLang="ja-JP" sz="2000" dirty="0" smtClean="0">
              <a:solidFill>
                <a:prstClr val="black"/>
              </a:solidFill>
            </a:endParaRPr>
          </a:p>
          <a:p>
            <a:pPr marL="185738" lvl="0" indent="171450"/>
            <a:r>
              <a:rPr lang="ja-JP" altLang="en-US" sz="2000" dirty="0">
                <a:solidFill>
                  <a:prstClr val="black"/>
                </a:solidFill>
              </a:rPr>
              <a:t>入所期間</a:t>
            </a:r>
            <a:r>
              <a:rPr lang="ja-JP" altLang="en-US" sz="2000" dirty="0" smtClean="0">
                <a:solidFill>
                  <a:prstClr val="black"/>
                </a:solidFill>
              </a:rPr>
              <a:t>が</a:t>
            </a:r>
            <a:r>
              <a:rPr lang="en-US" altLang="ja-JP" sz="2000" dirty="0" smtClean="0">
                <a:solidFill>
                  <a:prstClr val="black"/>
                </a:solidFill>
              </a:rPr>
              <a:t>1</a:t>
            </a:r>
            <a:r>
              <a:rPr lang="ja-JP" altLang="en-US" sz="2000" dirty="0" smtClean="0">
                <a:solidFill>
                  <a:prstClr val="black"/>
                </a:solidFill>
              </a:rPr>
              <a:t>月</a:t>
            </a:r>
            <a:r>
              <a:rPr lang="ja-JP" altLang="en-US" sz="2000" dirty="0">
                <a:solidFill>
                  <a:prstClr val="black"/>
                </a:solidFill>
              </a:rPr>
              <a:t>を超えると見込まれる入所者の退所に先立って、介護支援専門員、生活相談員、看護職員、機能訓練指導員又は医師のいずれかの職種の者が、当該入所者が退所後生活する居宅を訪問し、当該入所者及びその家族等に対して退所後の居宅サービス、地域密着型</a:t>
            </a:r>
            <a:r>
              <a:rPr lang="ja-JP" altLang="en-US" sz="2000" dirty="0" smtClean="0">
                <a:solidFill>
                  <a:prstClr val="black"/>
                </a:solidFill>
              </a:rPr>
              <a:t>サービスその他</a:t>
            </a:r>
            <a:r>
              <a:rPr lang="ja-JP" altLang="en-US" sz="2000" dirty="0">
                <a:solidFill>
                  <a:prstClr val="black"/>
                </a:solidFill>
              </a:rPr>
              <a:t>の保健医療サービス又は福祉サービスについて相談援助を行った場合に、</a:t>
            </a:r>
            <a:r>
              <a:rPr lang="ja-JP" altLang="en-US" sz="2000" dirty="0" smtClean="0">
                <a:solidFill>
                  <a:prstClr val="black"/>
                </a:solidFill>
              </a:rPr>
              <a:t>入所中１回</a:t>
            </a:r>
            <a:r>
              <a:rPr lang="ja-JP" altLang="en-US" sz="2000" dirty="0">
                <a:solidFill>
                  <a:prstClr val="black"/>
                </a:solidFill>
              </a:rPr>
              <a:t>（入所後早期に退所前訪問相談援助の必要があると認められる入所者にあって</a:t>
            </a:r>
            <a:r>
              <a:rPr lang="ja-JP" altLang="en-US" sz="2000" dirty="0" smtClean="0">
                <a:solidFill>
                  <a:prstClr val="black"/>
                </a:solidFill>
              </a:rPr>
              <a:t>は２回</a:t>
            </a:r>
            <a:r>
              <a:rPr lang="ja-JP" altLang="en-US" sz="2000" dirty="0">
                <a:solidFill>
                  <a:prstClr val="black"/>
                </a:solidFill>
              </a:rPr>
              <a:t>）を限度として算定する</a:t>
            </a:r>
            <a:r>
              <a:rPr lang="ja-JP" altLang="en-US" sz="2000" dirty="0" smtClean="0">
                <a:solidFill>
                  <a:prstClr val="black"/>
                </a:solidFill>
              </a:rPr>
              <a:t>。</a:t>
            </a:r>
            <a:endParaRPr lang="en-US" altLang="ja-JP" sz="2000" dirty="0" smtClean="0">
              <a:solidFill>
                <a:prstClr val="black"/>
              </a:solidFill>
            </a:endParaRPr>
          </a:p>
          <a:p>
            <a:pPr marL="185738" lvl="0" indent="171450"/>
            <a:r>
              <a:rPr lang="ja-JP" altLang="en-US" sz="2000" dirty="0" smtClean="0">
                <a:solidFill>
                  <a:prstClr val="black"/>
                </a:solidFill>
              </a:rPr>
              <a:t>入所者</a:t>
            </a:r>
            <a:r>
              <a:rPr lang="ja-JP" altLang="en-US" sz="2000" dirty="0">
                <a:solidFill>
                  <a:prstClr val="black"/>
                </a:solidFill>
              </a:rPr>
              <a:t>が退所後にその居宅でなく、他の社会福祉施設等（病院、診療所及び介護保険施設を除く</a:t>
            </a:r>
            <a:r>
              <a:rPr lang="ja-JP" altLang="en-US" sz="2000" dirty="0" smtClean="0">
                <a:solidFill>
                  <a:prstClr val="black"/>
                </a:solidFill>
              </a:rPr>
              <a:t>。</a:t>
            </a:r>
            <a:endParaRPr lang="ja-JP" altLang="en-US" dirty="0"/>
          </a:p>
        </p:txBody>
      </p:sp>
    </p:spTree>
    <p:extLst>
      <p:ext uri="{BB962C8B-B14F-4D97-AF65-F5344CB8AC3E}">
        <p14:creationId xmlns:p14="http://schemas.microsoft.com/office/powerpoint/2010/main" val="8675249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313487"/>
            <a:ext cx="2743200" cy="365125"/>
          </a:xfrm>
        </p:spPr>
        <p:txBody>
          <a:bodyPr/>
          <a:lstStyle/>
          <a:p>
            <a:fld id="{41D9830F-53EB-46B6-9EC0-C4C68F82A889}" type="slidenum">
              <a:rPr kumimoji="1" lang="ja-JP" altLang="en-US" smtClean="0"/>
              <a:t>103</a:t>
            </a:fld>
            <a:endParaRPr kumimoji="1" lang="ja-JP" altLang="en-US"/>
          </a:p>
        </p:txBody>
      </p:sp>
      <p:sp>
        <p:nvSpPr>
          <p:cNvPr id="3" name="正方形/長方形 2"/>
          <p:cNvSpPr/>
          <p:nvPr/>
        </p:nvSpPr>
        <p:spPr>
          <a:xfrm>
            <a:off x="0" y="0"/>
            <a:ext cx="12192000" cy="6940361"/>
          </a:xfrm>
          <a:prstGeom prst="rect">
            <a:avLst/>
          </a:prstGeom>
        </p:spPr>
        <p:txBody>
          <a:bodyPr wrap="square">
            <a:spAutoFit/>
          </a:bodyPr>
          <a:lstStyle/>
          <a:p>
            <a:pPr marL="271463"/>
            <a:r>
              <a:rPr lang="ja-JP" altLang="en-US" sz="2000" dirty="0">
                <a:solidFill>
                  <a:prstClr val="black"/>
                </a:solidFill>
              </a:rPr>
              <a:t>以下同じ。）に入所する場合であって、当該入所者の同意を得て、当該社会福祉施設等を訪問し、連絡</a:t>
            </a:r>
            <a:endParaRPr lang="ja-JP" altLang="en-US" sz="2000" dirty="0"/>
          </a:p>
          <a:p>
            <a:pPr marL="271463"/>
            <a:r>
              <a:rPr lang="ja-JP" altLang="en-US" sz="2000" dirty="0" smtClean="0">
                <a:solidFill>
                  <a:prstClr val="black"/>
                </a:solidFill>
              </a:rPr>
              <a:t>調整</a:t>
            </a:r>
            <a:r>
              <a:rPr lang="ja-JP" altLang="en-US" sz="2000" dirty="0">
                <a:solidFill>
                  <a:prstClr val="black"/>
                </a:solidFill>
              </a:rPr>
              <a:t>、情報提供等を行ったときも、同様に算定する。</a:t>
            </a:r>
          </a:p>
          <a:p>
            <a:endParaRPr lang="en-US" altLang="ja-JP" sz="500" dirty="0" smtClean="0"/>
          </a:p>
          <a:p>
            <a:r>
              <a:rPr lang="en-US" altLang="ja-JP" sz="2000" dirty="0" smtClean="0"/>
              <a:t>【</a:t>
            </a:r>
            <a:r>
              <a:rPr lang="ja-JP" altLang="en-US" sz="2000" dirty="0" smtClean="0"/>
              <a:t>退所後</a:t>
            </a:r>
            <a:r>
              <a:rPr lang="ja-JP" altLang="en-US" sz="2000" dirty="0"/>
              <a:t>訪問相談援助</a:t>
            </a:r>
            <a:r>
              <a:rPr lang="ja-JP" altLang="en-US" sz="2000" dirty="0" smtClean="0"/>
              <a:t>加算</a:t>
            </a:r>
            <a:r>
              <a:rPr lang="en-US" altLang="ja-JP" sz="2000" dirty="0" smtClean="0"/>
              <a:t>】</a:t>
            </a:r>
            <a:r>
              <a:rPr lang="ja-JP" altLang="en-US" sz="2000" dirty="0" smtClean="0"/>
              <a:t>　</a:t>
            </a:r>
            <a:r>
              <a:rPr lang="en-US" altLang="ja-JP" sz="2000" dirty="0" smtClean="0"/>
              <a:t>460</a:t>
            </a:r>
            <a:r>
              <a:rPr lang="ja-JP" altLang="en-US" sz="2000" dirty="0" smtClean="0"/>
              <a:t>単位</a:t>
            </a:r>
            <a:r>
              <a:rPr lang="ja-JP" altLang="en-US" sz="2000" dirty="0"/>
              <a:t>／回（訪問日に</a:t>
            </a:r>
            <a:r>
              <a:rPr lang="ja-JP" altLang="en-US" sz="2000" dirty="0" smtClean="0"/>
              <a:t>算定）</a:t>
            </a:r>
            <a:endParaRPr lang="en-US" altLang="ja-JP" sz="2000" dirty="0" smtClean="0"/>
          </a:p>
          <a:p>
            <a:pPr marL="185738" indent="171450"/>
            <a:r>
              <a:rPr lang="ja-JP" altLang="en-US" sz="2000" dirty="0" smtClean="0"/>
              <a:t>入所者</a:t>
            </a:r>
            <a:r>
              <a:rPr lang="ja-JP" altLang="en-US" sz="2000" dirty="0"/>
              <a:t>の退所</a:t>
            </a:r>
            <a:r>
              <a:rPr lang="ja-JP" altLang="en-US" sz="2000" dirty="0" smtClean="0"/>
              <a:t>後</a:t>
            </a:r>
            <a:r>
              <a:rPr lang="en-US" altLang="ja-JP" sz="2000" dirty="0" smtClean="0"/>
              <a:t>30</a:t>
            </a:r>
            <a:r>
              <a:rPr lang="ja-JP" altLang="en-US" sz="2000" dirty="0" smtClean="0"/>
              <a:t>日</a:t>
            </a:r>
            <a:r>
              <a:rPr lang="ja-JP" altLang="en-US" sz="2000" dirty="0"/>
              <a:t>以内</a:t>
            </a:r>
            <a:r>
              <a:rPr lang="ja-JP" altLang="en-US" sz="2000" dirty="0" smtClean="0"/>
              <a:t>に、当該入所者</a:t>
            </a:r>
            <a:r>
              <a:rPr lang="ja-JP" altLang="en-US" sz="2000" dirty="0"/>
              <a:t>の居宅を訪問し、当該入所者及びその家族等に対して相談援助を行った場合に、退所</a:t>
            </a:r>
            <a:r>
              <a:rPr lang="ja-JP" altLang="en-US" sz="2000" dirty="0" smtClean="0"/>
              <a:t>後１回</a:t>
            </a:r>
            <a:r>
              <a:rPr lang="ja-JP" altLang="en-US" sz="2000" dirty="0"/>
              <a:t>を限度として算定する</a:t>
            </a:r>
            <a:r>
              <a:rPr lang="ja-JP" altLang="en-US" sz="2000" dirty="0" smtClean="0"/>
              <a:t>。</a:t>
            </a:r>
            <a:endParaRPr lang="en-US" altLang="ja-JP" sz="2000" dirty="0" smtClean="0"/>
          </a:p>
          <a:p>
            <a:pPr marL="185738" indent="171450"/>
            <a:r>
              <a:rPr lang="ja-JP" altLang="en-US" sz="2000" dirty="0">
                <a:solidFill>
                  <a:prstClr val="black"/>
                </a:solidFill>
              </a:rPr>
              <a:t>入所者が退所後にその居宅でなく、他の社会福祉施設</a:t>
            </a:r>
            <a:r>
              <a:rPr lang="ja-JP" altLang="en-US" sz="2000" dirty="0" smtClean="0">
                <a:solidFill>
                  <a:prstClr val="black"/>
                </a:solidFill>
              </a:rPr>
              <a:t>等に</a:t>
            </a:r>
            <a:r>
              <a:rPr lang="ja-JP" altLang="en-US" sz="2000" dirty="0">
                <a:solidFill>
                  <a:prstClr val="black"/>
                </a:solidFill>
              </a:rPr>
              <a:t>入所する場合であって、当該入所者の同意を得て、当該社会福祉施設等を訪問し、</a:t>
            </a:r>
            <a:r>
              <a:rPr lang="ja-JP" altLang="en-US" sz="2000" dirty="0" smtClean="0">
                <a:solidFill>
                  <a:prstClr val="black"/>
                </a:solidFill>
              </a:rPr>
              <a:t>連絡</a:t>
            </a:r>
            <a:r>
              <a:rPr lang="ja-JP" altLang="en-US" sz="2000" dirty="0">
                <a:solidFill>
                  <a:prstClr val="black"/>
                </a:solidFill>
              </a:rPr>
              <a:t>調整、情報提供等を行ったときも、同様に算定する</a:t>
            </a:r>
            <a:r>
              <a:rPr lang="ja-JP" altLang="en-US" sz="2000" dirty="0" smtClean="0">
                <a:solidFill>
                  <a:prstClr val="black"/>
                </a:solidFill>
              </a:rPr>
              <a:t>。</a:t>
            </a:r>
            <a:endParaRPr lang="en-US" altLang="ja-JP" sz="2000" dirty="0" smtClean="0">
              <a:solidFill>
                <a:prstClr val="black"/>
              </a:solidFill>
            </a:endParaRPr>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smtClean="0"/>
          </a:p>
          <a:p>
            <a:endParaRPr lang="en-US" altLang="ja-JP" sz="2000" dirty="0"/>
          </a:p>
          <a:p>
            <a:endParaRPr lang="en-US" altLang="ja-JP" sz="2000" dirty="0" smtClean="0"/>
          </a:p>
          <a:p>
            <a:endParaRPr lang="en-US" altLang="ja-JP" sz="2000" dirty="0" smtClean="0"/>
          </a:p>
          <a:p>
            <a:r>
              <a:rPr lang="en-US" altLang="ja-JP" sz="2000" dirty="0" smtClean="0"/>
              <a:t>【</a:t>
            </a:r>
            <a:r>
              <a:rPr lang="ja-JP" altLang="en-US" sz="2000" dirty="0" smtClean="0"/>
              <a:t>退所</a:t>
            </a:r>
            <a:r>
              <a:rPr lang="ja-JP" altLang="en-US" sz="2000" dirty="0"/>
              <a:t>時相談援助</a:t>
            </a:r>
            <a:r>
              <a:rPr lang="ja-JP" altLang="en-US" sz="2000" dirty="0" smtClean="0"/>
              <a:t>加算</a:t>
            </a:r>
            <a:r>
              <a:rPr lang="en-US" altLang="ja-JP" sz="2000" dirty="0" smtClean="0"/>
              <a:t>】</a:t>
            </a:r>
            <a:r>
              <a:rPr lang="ja-JP" altLang="en-US" sz="2000" dirty="0" smtClean="0"/>
              <a:t>　</a:t>
            </a:r>
            <a:r>
              <a:rPr lang="en-US" altLang="ja-JP" sz="2000" dirty="0" smtClean="0"/>
              <a:t>400</a:t>
            </a:r>
            <a:r>
              <a:rPr lang="ja-JP" altLang="en-US" sz="2000" dirty="0" smtClean="0"/>
              <a:t>単位／回</a:t>
            </a:r>
            <a:endParaRPr lang="ja-JP" altLang="en-US" sz="2000" dirty="0"/>
          </a:p>
          <a:p>
            <a:pPr marL="185738" indent="171450"/>
            <a:r>
              <a:rPr lang="ja-JP" altLang="en-US" sz="2000" dirty="0" smtClean="0"/>
              <a:t>入所</a:t>
            </a:r>
            <a:r>
              <a:rPr lang="ja-JP" altLang="en-US" sz="2000" dirty="0"/>
              <a:t>期間</a:t>
            </a:r>
            <a:r>
              <a:rPr lang="ja-JP" altLang="en-US" sz="2000" dirty="0" smtClean="0"/>
              <a:t>が</a:t>
            </a:r>
            <a:r>
              <a:rPr lang="en-US" altLang="ja-JP" sz="2000" dirty="0" smtClean="0"/>
              <a:t>1</a:t>
            </a:r>
            <a:r>
              <a:rPr lang="ja-JP" altLang="en-US" sz="2000" dirty="0" smtClean="0"/>
              <a:t>月</a:t>
            </a:r>
            <a:r>
              <a:rPr lang="ja-JP" altLang="en-US" sz="2000" dirty="0"/>
              <a:t>を超える入所者が退所し、その居宅において居宅サービス又は</a:t>
            </a:r>
            <a:r>
              <a:rPr lang="ja-JP" altLang="en-US" sz="2000" dirty="0" smtClean="0"/>
              <a:t>地域密着型</a:t>
            </a:r>
            <a:r>
              <a:rPr lang="ja-JP" altLang="en-US" sz="2000" dirty="0"/>
              <a:t>サービスを利用する場合において、当該入所者の退所時に当該入所者及び</a:t>
            </a:r>
            <a:r>
              <a:rPr lang="ja-JP" altLang="en-US" sz="2000" dirty="0" smtClean="0"/>
              <a:t>その家族</a:t>
            </a:r>
            <a:r>
              <a:rPr lang="ja-JP" altLang="en-US" sz="2000" dirty="0"/>
              <a:t>等に対して退所後の居宅サービス、地域密着型サービスその他の保健医療サービス又は福祉サービスについて相談援助を行い、かつ、当該入所者の同意を得て、</a:t>
            </a:r>
            <a:r>
              <a:rPr lang="ja-JP" altLang="en-US" sz="2000" dirty="0" smtClean="0"/>
              <a:t>退所の</a:t>
            </a:r>
            <a:r>
              <a:rPr lang="ja-JP" altLang="en-US" sz="2000" dirty="0"/>
              <a:t>日</a:t>
            </a:r>
            <a:r>
              <a:rPr lang="ja-JP" altLang="en-US" sz="2000" dirty="0" smtClean="0"/>
              <a:t>から</a:t>
            </a:r>
            <a:r>
              <a:rPr lang="en-US" altLang="ja-JP" sz="2000" dirty="0" smtClean="0"/>
              <a:t>2</a:t>
            </a:r>
            <a:r>
              <a:rPr lang="ja-JP" altLang="en-US" sz="2000" dirty="0" smtClean="0"/>
              <a:t>週間</a:t>
            </a:r>
            <a:r>
              <a:rPr lang="ja-JP" altLang="en-US" sz="2000" dirty="0"/>
              <a:t>以内に当該入所者の退所後の居宅地を管轄する</a:t>
            </a:r>
            <a:r>
              <a:rPr lang="ja-JP" altLang="en-US" sz="2000" dirty="0" smtClean="0"/>
              <a:t>市町村及び老人</a:t>
            </a:r>
            <a:r>
              <a:rPr lang="ja-JP" altLang="en-US" sz="2000" dirty="0"/>
              <a:t>介護支援センターに対して、当該入所者の介護状況を示す文書を添えて当該入所者に係る居宅サービ</a:t>
            </a:r>
            <a:endParaRPr lang="ja-JP" altLang="en-US" sz="2000" dirty="0">
              <a:solidFill>
                <a:srgbClr val="FF0000"/>
              </a:solidFill>
            </a:endParaRPr>
          </a:p>
        </p:txBody>
      </p:sp>
      <p:sp>
        <p:nvSpPr>
          <p:cNvPr id="4" name="正方形/長方形 3"/>
          <p:cNvSpPr/>
          <p:nvPr/>
        </p:nvSpPr>
        <p:spPr>
          <a:xfrm>
            <a:off x="96982" y="2292377"/>
            <a:ext cx="11998036" cy="2571267"/>
          </a:xfrm>
          <a:prstGeom prst="rect">
            <a:avLst/>
          </a:prstGeom>
          <a:ln w="6350">
            <a:solidFill>
              <a:schemeClr val="tx1"/>
            </a:solidFill>
            <a:prstDash val="sysDot"/>
          </a:ln>
        </p:spPr>
        <p:txBody>
          <a:bodyPr wrap="square" tIns="72000" bIns="36000" anchor="ctr" anchorCtr="0">
            <a:spAutoFit/>
          </a:bodyPr>
          <a:lstStyle/>
          <a:p>
            <a:pPr lvl="0"/>
            <a:r>
              <a:rPr lang="ja-JP" altLang="en-US" sz="2000" dirty="0" smtClean="0"/>
              <a:t>「退所前訪問相談援助加算」及び「退所後訪問相談援助加算」について</a:t>
            </a:r>
            <a:endParaRPr lang="en-US" altLang="ja-JP" sz="2000" dirty="0" smtClean="0"/>
          </a:p>
          <a:p>
            <a:pPr lvl="0"/>
            <a:r>
              <a:rPr lang="ja-JP" altLang="en-US" sz="2000" dirty="0" smtClean="0"/>
              <a:t>① 次</a:t>
            </a:r>
            <a:r>
              <a:rPr lang="ja-JP" altLang="en-US" sz="2000" dirty="0"/>
              <a:t>の場合は算定できない。</a:t>
            </a:r>
          </a:p>
          <a:p>
            <a:pPr lvl="0"/>
            <a:r>
              <a:rPr lang="ja-JP" altLang="en-US" sz="2000" dirty="0"/>
              <a:t>・退所して病院又は診療所へ入院する場合</a:t>
            </a:r>
          </a:p>
          <a:p>
            <a:pPr lvl="0"/>
            <a:r>
              <a:rPr lang="ja-JP" altLang="en-US" sz="2000" dirty="0"/>
              <a:t>・退所して他の介護保険施設へ入院又は入所する場合</a:t>
            </a:r>
          </a:p>
          <a:p>
            <a:pPr lvl="0"/>
            <a:r>
              <a:rPr lang="ja-JP" altLang="en-US" sz="2000" dirty="0"/>
              <a:t>・死亡退所の</a:t>
            </a:r>
            <a:r>
              <a:rPr lang="ja-JP" altLang="en-US" sz="2000" dirty="0" smtClean="0"/>
              <a:t>場合</a:t>
            </a:r>
            <a:endParaRPr lang="en-US" altLang="ja-JP" sz="2000" dirty="0" smtClean="0"/>
          </a:p>
          <a:p>
            <a:pPr marL="179388" lvl="0" indent="-179388"/>
            <a:r>
              <a:rPr lang="ja-JP" altLang="en-US" sz="2000" dirty="0" smtClean="0"/>
              <a:t>② 介護支援専門員、生活相談員、看護職員、機能訓練指導員又は医師が協力して行うこと。</a:t>
            </a:r>
            <a:endParaRPr lang="en-US" altLang="ja-JP" sz="2000" dirty="0" smtClean="0"/>
          </a:p>
          <a:p>
            <a:pPr marL="179388" lvl="0" indent="-179388"/>
            <a:r>
              <a:rPr lang="ja-JP" altLang="en-US" sz="2000" dirty="0" smtClean="0"/>
              <a:t>③ 入所者及びその家族等のいずれにも行うこと。</a:t>
            </a:r>
            <a:endParaRPr lang="en-US" altLang="ja-JP" sz="2000" dirty="0" smtClean="0"/>
          </a:p>
          <a:p>
            <a:pPr marL="179388" lvl="0" indent="-179388"/>
            <a:r>
              <a:rPr lang="ja-JP" altLang="en-US" sz="2000" dirty="0" smtClean="0"/>
              <a:t>④ 相談援助を行った場合は、相談援助を行った日及び相談援助の内容の要点に関する記録を行うこと。</a:t>
            </a:r>
            <a:endParaRPr lang="en-US" altLang="ja-JP" sz="2000" dirty="0"/>
          </a:p>
        </p:txBody>
      </p:sp>
    </p:spTree>
    <p:extLst>
      <p:ext uri="{BB962C8B-B14F-4D97-AF65-F5344CB8AC3E}">
        <p14:creationId xmlns:p14="http://schemas.microsoft.com/office/powerpoint/2010/main" val="21837777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492875"/>
            <a:ext cx="2743200" cy="365125"/>
          </a:xfrm>
        </p:spPr>
        <p:txBody>
          <a:bodyPr/>
          <a:lstStyle/>
          <a:p>
            <a:fld id="{41D9830F-53EB-46B6-9EC0-C4C68F82A889}" type="slidenum">
              <a:rPr kumimoji="1" lang="ja-JP" altLang="en-US" smtClean="0"/>
              <a:t>104</a:t>
            </a:fld>
            <a:endParaRPr kumimoji="1" lang="ja-JP" altLang="en-US" dirty="0"/>
          </a:p>
        </p:txBody>
      </p:sp>
      <p:sp>
        <p:nvSpPr>
          <p:cNvPr id="3" name="正方形/長方形 2"/>
          <p:cNvSpPr/>
          <p:nvPr/>
        </p:nvSpPr>
        <p:spPr>
          <a:xfrm>
            <a:off x="0" y="0"/>
            <a:ext cx="12192000" cy="7325082"/>
          </a:xfrm>
          <a:prstGeom prst="rect">
            <a:avLst/>
          </a:prstGeom>
        </p:spPr>
        <p:txBody>
          <a:bodyPr wrap="square">
            <a:spAutoFit/>
          </a:bodyPr>
          <a:lstStyle/>
          <a:p>
            <a:pPr marL="185738"/>
            <a:r>
              <a:rPr lang="ja-JP" altLang="en-US" sz="2000" dirty="0" smtClean="0"/>
              <a:t>ス</a:t>
            </a:r>
            <a:r>
              <a:rPr lang="ja-JP" altLang="en-US" sz="2000" dirty="0"/>
              <a:t>又は地域密着型サービスに必要な情報を提供した場合に、入所者</a:t>
            </a:r>
            <a:r>
              <a:rPr lang="en-US" altLang="ja-JP" sz="2000" dirty="0"/>
              <a:t>1</a:t>
            </a:r>
            <a:r>
              <a:rPr lang="ja-JP" altLang="en-US" sz="2000" dirty="0"/>
              <a:t>人に</a:t>
            </a:r>
            <a:r>
              <a:rPr lang="ja-JP" altLang="en-US" sz="2000" dirty="0" smtClean="0"/>
              <a:t>つき</a:t>
            </a:r>
            <a:r>
              <a:rPr lang="en-US" altLang="ja-JP" sz="2000" dirty="0" smtClean="0"/>
              <a:t>1</a:t>
            </a:r>
            <a:r>
              <a:rPr lang="ja-JP" altLang="en-US" sz="2000" dirty="0" smtClean="0"/>
              <a:t>回</a:t>
            </a:r>
            <a:r>
              <a:rPr lang="ja-JP" altLang="en-US" sz="2000" dirty="0"/>
              <a:t>を限度として算定</a:t>
            </a:r>
            <a:r>
              <a:rPr lang="ja-JP" altLang="en-US" sz="2000" dirty="0" smtClean="0"/>
              <a:t>する。</a:t>
            </a:r>
            <a:endParaRPr lang="en-US" altLang="ja-JP" sz="2000" dirty="0"/>
          </a:p>
          <a:p>
            <a:pPr marL="185738" indent="185738"/>
            <a:r>
              <a:rPr lang="ja-JP" altLang="en-US" sz="2000" dirty="0"/>
              <a:t>入所者が退所後にその居宅でなく、他の社会福祉施設等に入所する場合であって、当該入所者の同意を得て、当該社会福祉施設等に対して当該入所者の介護状況を示す文書を添えて当該入所者の処遇に必要な情報を提供したときも、同様に算定する。</a:t>
            </a:r>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800" dirty="0"/>
          </a:p>
          <a:p>
            <a:r>
              <a:rPr lang="en-US" altLang="ja-JP" sz="2000" dirty="0" smtClean="0"/>
              <a:t>【</a:t>
            </a:r>
            <a:r>
              <a:rPr lang="ja-JP" altLang="en-US" sz="2000" dirty="0" smtClean="0"/>
              <a:t>退所前</a:t>
            </a:r>
            <a:r>
              <a:rPr lang="ja-JP" altLang="en-US" sz="2000" dirty="0"/>
              <a:t>連携</a:t>
            </a:r>
            <a:r>
              <a:rPr lang="ja-JP" altLang="en-US" sz="2000" dirty="0" smtClean="0"/>
              <a:t>加算</a:t>
            </a:r>
            <a:r>
              <a:rPr lang="en-US" altLang="ja-JP" sz="2000" dirty="0" smtClean="0"/>
              <a:t>】</a:t>
            </a:r>
            <a:r>
              <a:rPr lang="ja-JP" altLang="en-US" sz="2000" dirty="0" smtClean="0"/>
              <a:t>　</a:t>
            </a:r>
            <a:r>
              <a:rPr lang="en-US" altLang="ja-JP" sz="2000" dirty="0" smtClean="0"/>
              <a:t>500</a:t>
            </a:r>
            <a:r>
              <a:rPr lang="ja-JP" altLang="en-US" sz="2000" dirty="0" smtClean="0"/>
              <a:t>単位／回（退所日に加算）</a:t>
            </a:r>
            <a:endParaRPr lang="ja-JP" altLang="en-US" sz="2000" dirty="0"/>
          </a:p>
          <a:p>
            <a:pPr marL="185738" indent="171450"/>
            <a:r>
              <a:rPr lang="ja-JP" altLang="en-US" sz="2000" dirty="0" smtClean="0"/>
              <a:t>入所</a:t>
            </a:r>
            <a:r>
              <a:rPr lang="ja-JP" altLang="en-US" sz="2000" dirty="0"/>
              <a:t>期間</a:t>
            </a:r>
            <a:r>
              <a:rPr lang="ja-JP" altLang="en-US" sz="2000" dirty="0" smtClean="0"/>
              <a:t>が</a:t>
            </a:r>
            <a:r>
              <a:rPr lang="en-US" altLang="ja-JP" sz="2000" dirty="0" smtClean="0"/>
              <a:t>1</a:t>
            </a:r>
            <a:r>
              <a:rPr lang="ja-JP" altLang="en-US" sz="2000" dirty="0" smtClean="0"/>
              <a:t>月</a:t>
            </a:r>
            <a:r>
              <a:rPr lang="ja-JP" altLang="en-US" sz="2000" dirty="0"/>
              <a:t>を超える入所者が退所し、その居宅において居宅サービス又は地域密着型サービスを利用する場合において、当該入所者の退所に先立って当該入所者</a:t>
            </a:r>
            <a:r>
              <a:rPr lang="ja-JP" altLang="en-US" sz="2000" dirty="0" smtClean="0"/>
              <a:t>が利用</a:t>
            </a:r>
            <a:r>
              <a:rPr lang="ja-JP" altLang="en-US" sz="2000" dirty="0"/>
              <a:t>を希望する指定居宅介護支援事業者に対して、当該入所者の同意を得て、当該入所者の介護状況を示す文書を添えて当該入所者に係る居宅サービス又は地域密着型サービスに必要な情報を提供し、かつ</a:t>
            </a:r>
            <a:r>
              <a:rPr lang="ja-JP" altLang="en-US" sz="2000" dirty="0" smtClean="0"/>
              <a:t>、当該指定</a:t>
            </a:r>
            <a:r>
              <a:rPr lang="ja-JP" altLang="en-US" sz="2000" dirty="0"/>
              <a:t>居宅介護支援</a:t>
            </a:r>
            <a:r>
              <a:rPr lang="ja-JP" altLang="en-US" sz="2000" dirty="0" smtClean="0"/>
              <a:t>事業者と</a:t>
            </a:r>
            <a:r>
              <a:rPr lang="ja-JP" altLang="en-US" sz="2000" dirty="0"/>
              <a:t>連携して退所後の居宅サービス又は地域密着型サービスの利用に関する調整を行った場合に、</a:t>
            </a:r>
            <a:r>
              <a:rPr lang="ja-JP" altLang="en-US" sz="2000" dirty="0" smtClean="0"/>
              <a:t>入所者</a:t>
            </a:r>
            <a:r>
              <a:rPr lang="en-US" altLang="ja-JP" sz="2000" dirty="0" smtClean="0"/>
              <a:t>1</a:t>
            </a:r>
            <a:r>
              <a:rPr lang="ja-JP" altLang="en-US" sz="2000" dirty="0" smtClean="0"/>
              <a:t>人</a:t>
            </a:r>
            <a:r>
              <a:rPr lang="ja-JP" altLang="en-US" sz="2000" dirty="0"/>
              <a:t>に</a:t>
            </a:r>
            <a:r>
              <a:rPr lang="ja-JP" altLang="en-US" sz="2000" dirty="0" smtClean="0"/>
              <a:t>つき１回</a:t>
            </a:r>
            <a:r>
              <a:rPr lang="ja-JP" altLang="en-US" sz="2000" dirty="0"/>
              <a:t>を限度として算定する</a:t>
            </a:r>
            <a:r>
              <a:rPr lang="ja-JP" altLang="en-US" sz="2000" dirty="0" smtClean="0"/>
              <a:t>。</a:t>
            </a:r>
            <a:endParaRPr lang="en-US" altLang="ja-JP" sz="2000" dirty="0">
              <a:solidFill>
                <a:srgbClr val="FF0000"/>
              </a:solidFill>
            </a:endParaRPr>
          </a:p>
          <a:p>
            <a:endParaRPr lang="en-US" altLang="ja-JP" sz="2000" dirty="0" smtClean="0">
              <a:solidFill>
                <a:srgbClr val="FF0000"/>
              </a:solidFill>
            </a:endParaRPr>
          </a:p>
        </p:txBody>
      </p:sp>
      <p:sp>
        <p:nvSpPr>
          <p:cNvPr id="4" name="正方形/長方形 3"/>
          <p:cNvSpPr/>
          <p:nvPr/>
        </p:nvSpPr>
        <p:spPr>
          <a:xfrm>
            <a:off x="271463" y="1312868"/>
            <a:ext cx="11768137" cy="1938992"/>
          </a:xfrm>
          <a:prstGeom prst="rect">
            <a:avLst/>
          </a:prstGeom>
          <a:ln w="6350">
            <a:solidFill>
              <a:schemeClr val="tx1"/>
            </a:solidFill>
            <a:prstDash val="sysDot"/>
          </a:ln>
        </p:spPr>
        <p:txBody>
          <a:bodyPr wrap="square" tIns="72000" bIns="0" anchor="ctr" anchorCtr="0">
            <a:spAutoFit/>
          </a:bodyPr>
          <a:lstStyle/>
          <a:p>
            <a:pPr lvl="0"/>
            <a:r>
              <a:rPr lang="en-US" altLang="ja-JP" sz="2000" dirty="0" smtClean="0"/>
              <a:t>【</a:t>
            </a:r>
            <a:r>
              <a:rPr lang="ja-JP" altLang="en-US" sz="2000" dirty="0" smtClean="0"/>
              <a:t>退所</a:t>
            </a:r>
            <a:r>
              <a:rPr lang="ja-JP" altLang="en-US" sz="2000" dirty="0"/>
              <a:t>時相談援助の</a:t>
            </a:r>
            <a:r>
              <a:rPr lang="ja-JP" altLang="en-US" sz="2000" dirty="0" smtClean="0"/>
              <a:t>内容</a:t>
            </a:r>
            <a:r>
              <a:rPr lang="en-US" altLang="ja-JP" sz="2000" dirty="0" smtClean="0"/>
              <a:t>】</a:t>
            </a:r>
            <a:endParaRPr lang="ja-JP" altLang="en-US" sz="2000" dirty="0"/>
          </a:p>
          <a:p>
            <a:pPr marL="185738" lvl="0" indent="-185738"/>
            <a:r>
              <a:rPr lang="ja-JP" altLang="en-US" sz="2000" dirty="0"/>
              <a:t>・食事、入浴、健康管理等在宅又は社会福祉施設等における生活に関する相談援助</a:t>
            </a:r>
          </a:p>
          <a:p>
            <a:pPr marL="185738" lvl="0" indent="-185738"/>
            <a:r>
              <a:rPr lang="ja-JP" altLang="en-US" sz="2000" dirty="0"/>
              <a:t>・退所する者の運動機能及び日常生活動作能力の維持及び向上を目的として行う各種訓練等に関する相談援助</a:t>
            </a:r>
          </a:p>
          <a:p>
            <a:pPr marL="185738" lvl="0" indent="-185738"/>
            <a:r>
              <a:rPr lang="ja-JP" altLang="en-US" sz="2000" dirty="0"/>
              <a:t>・家屋の改善に関する相談援助</a:t>
            </a:r>
          </a:p>
          <a:p>
            <a:pPr marL="185738" lvl="0" indent="-185738"/>
            <a:r>
              <a:rPr lang="ja-JP" altLang="en-US" sz="2000" dirty="0"/>
              <a:t>・退所する者の介助方法に関する相談</a:t>
            </a:r>
            <a:r>
              <a:rPr lang="ja-JP" altLang="en-US" sz="2000" dirty="0" smtClean="0"/>
              <a:t>援助</a:t>
            </a:r>
          </a:p>
        </p:txBody>
      </p:sp>
      <p:sp>
        <p:nvSpPr>
          <p:cNvPr id="5" name="正方形/長方形 4"/>
          <p:cNvSpPr/>
          <p:nvPr/>
        </p:nvSpPr>
        <p:spPr>
          <a:xfrm>
            <a:off x="271463" y="3260919"/>
            <a:ext cx="11768137" cy="1303809"/>
          </a:xfrm>
          <a:prstGeom prst="rect">
            <a:avLst/>
          </a:prstGeom>
          <a:ln w="6350">
            <a:solidFill>
              <a:schemeClr val="tx1"/>
            </a:solidFill>
            <a:prstDash val="sysDot"/>
          </a:ln>
        </p:spPr>
        <p:txBody>
          <a:bodyPr wrap="square" tIns="72000" bIns="0" anchor="ctr" anchorCtr="0">
            <a:spAutoFit/>
          </a:bodyPr>
          <a:lstStyle/>
          <a:p>
            <a:pPr marL="185738" indent="-185738"/>
            <a:r>
              <a:rPr lang="en-US" altLang="ja-JP" sz="2000" dirty="0" smtClean="0"/>
              <a:t>※ </a:t>
            </a:r>
            <a:r>
              <a:rPr lang="ja-JP" altLang="en-US" sz="2000" dirty="0" smtClean="0"/>
              <a:t>前記「</a:t>
            </a:r>
            <a:r>
              <a:rPr lang="ja-JP" altLang="en-US" sz="2000" dirty="0"/>
              <a:t>「退所前訪問相談援助加算」及び「退所後訪問相談援助加算」に</a:t>
            </a:r>
            <a:r>
              <a:rPr lang="ja-JP" altLang="en-US" sz="2000" dirty="0" smtClean="0"/>
              <a:t>ついて」</a:t>
            </a:r>
            <a:r>
              <a:rPr lang="ja-JP" altLang="en-US" sz="2000" dirty="0"/>
              <a:t>」</a:t>
            </a:r>
            <a:r>
              <a:rPr lang="ja-JP" altLang="en-US" sz="2000" dirty="0" smtClean="0"/>
              <a:t>の①～④は、退所時</a:t>
            </a:r>
            <a:r>
              <a:rPr lang="ja-JP" altLang="en-US" sz="2000" dirty="0"/>
              <a:t>相談</a:t>
            </a:r>
            <a:r>
              <a:rPr lang="ja-JP" altLang="en-US" sz="2000" dirty="0" smtClean="0"/>
              <a:t>援助加算について準用する。</a:t>
            </a:r>
            <a:endParaRPr lang="en-US" altLang="ja-JP" sz="2000" dirty="0" smtClean="0"/>
          </a:p>
          <a:p>
            <a:pPr marL="185738" lvl="0" indent="-185738"/>
            <a:r>
              <a:rPr lang="en-US" altLang="ja-JP" sz="2000" dirty="0" smtClean="0"/>
              <a:t>※</a:t>
            </a:r>
            <a:r>
              <a:rPr lang="ja-JP" altLang="en-US" sz="2000" dirty="0" smtClean="0"/>
              <a:t> </a:t>
            </a:r>
            <a:r>
              <a:rPr lang="ja-JP" altLang="en-US" sz="2000" dirty="0"/>
              <a:t>入所者に係る居宅サービスに必要な情報提供については</a:t>
            </a:r>
            <a:r>
              <a:rPr lang="ja-JP" altLang="en-US" sz="2000" dirty="0" smtClean="0"/>
              <a:t>、老人</a:t>
            </a:r>
            <a:r>
              <a:rPr lang="ja-JP" altLang="en-US" sz="2000" dirty="0"/>
              <a:t>介護支援センターに替え</a:t>
            </a:r>
            <a:r>
              <a:rPr lang="ja-JP" altLang="en-US" sz="2000" dirty="0" smtClean="0"/>
              <a:t>、地域</a:t>
            </a:r>
            <a:r>
              <a:rPr lang="ja-JP" altLang="en-US" sz="2000" dirty="0"/>
              <a:t>包括支援センターに対して行った場合についても算定できる</a:t>
            </a:r>
            <a:r>
              <a:rPr lang="ja-JP" altLang="en-US" sz="2000" dirty="0" smtClean="0"/>
              <a:t>。</a:t>
            </a:r>
            <a:endParaRPr lang="ja-JP" altLang="en-US" sz="2000" dirty="0"/>
          </a:p>
        </p:txBody>
      </p:sp>
    </p:spTree>
    <p:extLst>
      <p:ext uri="{BB962C8B-B14F-4D97-AF65-F5344CB8AC3E}">
        <p14:creationId xmlns:p14="http://schemas.microsoft.com/office/powerpoint/2010/main" val="42162652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42062"/>
            <a:ext cx="2743200" cy="365125"/>
          </a:xfrm>
        </p:spPr>
        <p:txBody>
          <a:bodyPr/>
          <a:lstStyle/>
          <a:p>
            <a:fld id="{41D9830F-53EB-46B6-9EC0-C4C68F82A889}" type="slidenum">
              <a:rPr kumimoji="1" lang="ja-JP" altLang="en-US" smtClean="0"/>
              <a:t>105</a:t>
            </a:fld>
            <a:endParaRPr kumimoji="1" lang="ja-JP" altLang="en-US" dirty="0"/>
          </a:p>
        </p:txBody>
      </p:sp>
      <p:sp>
        <p:nvSpPr>
          <p:cNvPr id="3" name="正方形/長方形 2"/>
          <p:cNvSpPr/>
          <p:nvPr/>
        </p:nvSpPr>
        <p:spPr>
          <a:xfrm>
            <a:off x="366712" y="29119"/>
            <a:ext cx="11701463" cy="1567096"/>
          </a:xfrm>
          <a:prstGeom prst="rect">
            <a:avLst/>
          </a:prstGeom>
          <a:ln w="6350">
            <a:solidFill>
              <a:schemeClr val="tx1"/>
            </a:solidFill>
            <a:prstDash val="sysDot"/>
          </a:ln>
        </p:spPr>
        <p:txBody>
          <a:bodyPr wrap="square" tIns="36000" bIns="0" anchor="ctr" anchorCtr="0">
            <a:spAutoFit/>
          </a:bodyPr>
          <a:lstStyle/>
          <a:p>
            <a:pPr marL="179388" lvl="0" indent="-179388">
              <a:lnSpc>
                <a:spcPts val="2300"/>
              </a:lnSpc>
            </a:pPr>
            <a:r>
              <a:rPr lang="en-US" altLang="ja-JP" sz="2000" dirty="0" smtClean="0">
                <a:solidFill>
                  <a:prstClr val="black"/>
                </a:solidFill>
              </a:rPr>
              <a:t>※ </a:t>
            </a:r>
            <a:r>
              <a:rPr lang="ja-JP" altLang="en-US" sz="2000" dirty="0" smtClean="0">
                <a:solidFill>
                  <a:prstClr val="black"/>
                </a:solidFill>
              </a:rPr>
              <a:t>退所前連携を</a:t>
            </a:r>
            <a:r>
              <a:rPr lang="ja-JP" altLang="en-US" sz="2000" dirty="0">
                <a:solidFill>
                  <a:prstClr val="black"/>
                </a:solidFill>
              </a:rPr>
              <a:t>行った場合は</a:t>
            </a:r>
            <a:r>
              <a:rPr lang="ja-JP" altLang="en-US" sz="2000" dirty="0" smtClean="0">
                <a:solidFill>
                  <a:prstClr val="black"/>
                </a:solidFill>
              </a:rPr>
              <a:t>、連携を</a:t>
            </a:r>
            <a:r>
              <a:rPr lang="ja-JP" altLang="en-US" sz="2000" dirty="0">
                <a:solidFill>
                  <a:prstClr val="black"/>
                </a:solidFill>
              </a:rPr>
              <a:t>行った日</a:t>
            </a:r>
            <a:r>
              <a:rPr lang="ja-JP" altLang="en-US" sz="2000" dirty="0" smtClean="0">
                <a:solidFill>
                  <a:prstClr val="black"/>
                </a:solidFill>
              </a:rPr>
              <a:t>及び連携助</a:t>
            </a:r>
            <a:r>
              <a:rPr lang="ja-JP" altLang="en-US" sz="2000" dirty="0">
                <a:solidFill>
                  <a:prstClr val="black"/>
                </a:solidFill>
              </a:rPr>
              <a:t>の内容の要点に関する記録を行うこと</a:t>
            </a:r>
            <a:r>
              <a:rPr lang="ja-JP" altLang="en-US" sz="2000" dirty="0" smtClean="0">
                <a:solidFill>
                  <a:prstClr val="black"/>
                </a:solidFill>
              </a:rPr>
              <a:t>。</a:t>
            </a:r>
            <a:endParaRPr lang="en-US" altLang="ja-JP" sz="2000" dirty="0" smtClean="0">
              <a:solidFill>
                <a:prstClr val="black"/>
              </a:solidFill>
            </a:endParaRPr>
          </a:p>
          <a:p>
            <a:pPr marL="179388" indent="-179388">
              <a:lnSpc>
                <a:spcPts val="2300"/>
              </a:lnSpc>
            </a:pPr>
            <a:r>
              <a:rPr lang="en-US" altLang="ja-JP" sz="2000" dirty="0"/>
              <a:t>※ </a:t>
            </a:r>
            <a:r>
              <a:rPr lang="ja-JP" altLang="en-US" sz="2000" dirty="0"/>
              <a:t>前記「「退所前訪問相談援助加算」及び「退所後訪問相談援助加算」について」」</a:t>
            </a:r>
            <a:r>
              <a:rPr lang="ja-JP" altLang="en-US" sz="2000" dirty="0" smtClean="0"/>
              <a:t>の①及び②は</a:t>
            </a:r>
            <a:r>
              <a:rPr lang="ja-JP" altLang="en-US" sz="2000" dirty="0"/>
              <a:t>、</a:t>
            </a:r>
            <a:r>
              <a:rPr lang="ja-JP" altLang="en-US" sz="2000" dirty="0" smtClean="0"/>
              <a:t>退所前連携加算</a:t>
            </a:r>
            <a:r>
              <a:rPr lang="ja-JP" altLang="en-US" sz="2000" dirty="0"/>
              <a:t>について準用する。</a:t>
            </a:r>
            <a:endParaRPr lang="en-US" altLang="ja-JP" sz="2000" dirty="0"/>
          </a:p>
          <a:p>
            <a:pPr marL="179388" lvl="0" indent="-179388">
              <a:lnSpc>
                <a:spcPts val="2300"/>
              </a:lnSpc>
            </a:pPr>
            <a:r>
              <a:rPr lang="en-US" altLang="ja-JP" sz="2000" dirty="0" smtClean="0">
                <a:solidFill>
                  <a:prstClr val="black"/>
                </a:solidFill>
              </a:rPr>
              <a:t>※</a:t>
            </a:r>
            <a:r>
              <a:rPr lang="ja-JP" altLang="en-US" sz="2000" dirty="0">
                <a:solidFill>
                  <a:prstClr val="black"/>
                </a:solidFill>
              </a:rPr>
              <a:t>在宅・入所相互利用加算の対象となる入所者について退所前連携加算を算定する場合には、最初に在宅期間に移るときにのみ算定できる</a:t>
            </a:r>
            <a:r>
              <a:rPr lang="ja-JP" altLang="en-US" sz="2000" dirty="0" smtClean="0">
                <a:solidFill>
                  <a:prstClr val="black"/>
                </a:solidFill>
              </a:rPr>
              <a:t>。</a:t>
            </a:r>
            <a:endParaRPr lang="ja-JP" altLang="en-US" sz="2000" dirty="0">
              <a:solidFill>
                <a:prstClr val="black"/>
              </a:solidFill>
            </a:endParaRPr>
          </a:p>
        </p:txBody>
      </p:sp>
      <p:sp>
        <p:nvSpPr>
          <p:cNvPr id="4" name="正方形/長方形 3"/>
          <p:cNvSpPr/>
          <p:nvPr/>
        </p:nvSpPr>
        <p:spPr>
          <a:xfrm>
            <a:off x="0" y="1653365"/>
            <a:ext cx="12192000" cy="1323439"/>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退所時情報提供加算</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250</a:t>
            </a:r>
            <a:r>
              <a:rPr lang="ja-JP" altLang="en-US" sz="2000" dirty="0">
                <a:solidFill>
                  <a:prstClr val="black"/>
                </a:solidFill>
              </a:rPr>
              <a:t>単位／回</a:t>
            </a:r>
          </a:p>
          <a:p>
            <a:pPr marL="185738" lvl="0" indent="171450"/>
            <a:r>
              <a:rPr lang="ja-JP" altLang="en-US" sz="2000" dirty="0">
                <a:solidFill>
                  <a:prstClr val="black"/>
                </a:solidFill>
              </a:rPr>
              <a:t>入所者が退所し、医療機関に入院する場合において、当該医療機関に対して、当該入所者の同意を得て、当該入所者の心身の状況、生活歴等の情報を提供した上で、当該入所者の紹介を行った場合に、入所者</a:t>
            </a:r>
            <a:r>
              <a:rPr lang="en-US" altLang="ja-JP" sz="2000" dirty="0">
                <a:solidFill>
                  <a:prstClr val="black"/>
                </a:solidFill>
              </a:rPr>
              <a:t>1</a:t>
            </a:r>
            <a:r>
              <a:rPr lang="ja-JP" altLang="en-US" sz="2000" dirty="0">
                <a:solidFill>
                  <a:prstClr val="black"/>
                </a:solidFill>
              </a:rPr>
              <a:t>人につき</a:t>
            </a:r>
            <a:r>
              <a:rPr lang="en-US" altLang="ja-JP" sz="2000" dirty="0">
                <a:solidFill>
                  <a:prstClr val="black"/>
                </a:solidFill>
              </a:rPr>
              <a:t>1</a:t>
            </a:r>
            <a:r>
              <a:rPr lang="ja-JP" altLang="en-US" sz="2000" dirty="0">
                <a:solidFill>
                  <a:prstClr val="black"/>
                </a:solidFill>
              </a:rPr>
              <a:t>回に限り算定する</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352425" y="2923463"/>
            <a:ext cx="11701463" cy="1567096"/>
          </a:xfrm>
          <a:prstGeom prst="rect">
            <a:avLst/>
          </a:prstGeom>
          <a:ln w="6350">
            <a:solidFill>
              <a:schemeClr val="tx1"/>
            </a:solidFill>
            <a:prstDash val="sysDot"/>
          </a:ln>
        </p:spPr>
        <p:txBody>
          <a:bodyPr wrap="square" bIns="0" anchor="ctr" anchorCtr="0">
            <a:spAutoFit/>
          </a:bodyPr>
          <a:lstStyle/>
          <a:p>
            <a:pPr marL="185738" lvl="0" indent="-185738">
              <a:lnSpc>
                <a:spcPts val="2300"/>
              </a:lnSpc>
            </a:pPr>
            <a:r>
              <a:rPr lang="en-US" altLang="ja-JP" sz="2000" dirty="0" smtClean="0"/>
              <a:t>※</a:t>
            </a:r>
            <a:r>
              <a:rPr lang="ja-JP" altLang="en-US" sz="2000" dirty="0" smtClean="0"/>
              <a:t> </a:t>
            </a:r>
            <a:r>
              <a:rPr lang="ja-JP" altLang="en-US" sz="2000" dirty="0"/>
              <a:t>入所者が退所して医療機関に入院する場合、当該医療機関に対して、入所者を紹介するに当たっては、別紙様式</a:t>
            </a:r>
            <a:r>
              <a:rPr lang="en-US" altLang="ja-JP" sz="2000" dirty="0"/>
              <a:t>10</a:t>
            </a:r>
            <a:r>
              <a:rPr lang="ja-JP" altLang="en-US" sz="2000" dirty="0"/>
              <a:t>の文書に必要な事項を記載の上、当該医療機関に交付するとともに、交付した文書の写しを介護記録等に添付すること。</a:t>
            </a:r>
          </a:p>
          <a:p>
            <a:pPr marL="185738" lvl="0" indent="-185738">
              <a:lnSpc>
                <a:spcPts val="2300"/>
              </a:lnSpc>
            </a:pPr>
            <a:r>
              <a:rPr lang="en-US" altLang="ja-JP" sz="2000" dirty="0" smtClean="0"/>
              <a:t>※</a:t>
            </a:r>
            <a:r>
              <a:rPr lang="ja-JP" altLang="en-US" sz="2000" dirty="0" smtClean="0"/>
              <a:t> </a:t>
            </a:r>
            <a:r>
              <a:rPr lang="ja-JP" altLang="en-US" sz="2000" dirty="0"/>
              <a:t>入所者が医療機関に入院後、当該医療機関を退院し、同一月に再度当該医療機関に入院する場合には、本加算は算定できない。</a:t>
            </a:r>
          </a:p>
        </p:txBody>
      </p:sp>
      <p:sp>
        <p:nvSpPr>
          <p:cNvPr id="6" name="正方形/長方形 5"/>
          <p:cNvSpPr/>
          <p:nvPr/>
        </p:nvSpPr>
        <p:spPr>
          <a:xfrm>
            <a:off x="-28575" y="4575288"/>
            <a:ext cx="12192000" cy="1015663"/>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１７）協力医療機関連携加算</a:t>
            </a:r>
            <a:endParaRPr lang="en-US" altLang="ja-JP" sz="2000" b="1" dirty="0" smtClean="0">
              <a:solidFill>
                <a:prstClr val="black"/>
              </a:solidFill>
            </a:endParaRPr>
          </a:p>
          <a:p>
            <a:pPr marL="185738" indent="257175"/>
            <a:r>
              <a:rPr lang="ja-JP" altLang="en-US" sz="2000" dirty="0">
                <a:solidFill>
                  <a:prstClr val="black"/>
                </a:solidFill>
              </a:rPr>
              <a:t>協力医療機関との間で、入所者の同意を得て、当該入所者の病歴等の情報を共有する会議を</a:t>
            </a:r>
            <a:r>
              <a:rPr lang="ja-JP" altLang="en-US" sz="2000" dirty="0" smtClean="0">
                <a:solidFill>
                  <a:prstClr val="black"/>
                </a:solidFill>
              </a:rPr>
              <a:t>定期的（概ね月に</a:t>
            </a:r>
            <a:r>
              <a:rPr lang="en-US" altLang="ja-JP" sz="2000" dirty="0" smtClean="0">
                <a:solidFill>
                  <a:prstClr val="black"/>
                </a:solidFill>
              </a:rPr>
              <a:t>1</a:t>
            </a:r>
            <a:r>
              <a:rPr lang="ja-JP" altLang="en-US" sz="2000" dirty="0" smtClean="0">
                <a:solidFill>
                  <a:prstClr val="black"/>
                </a:solidFill>
              </a:rPr>
              <a:t>回以上</a:t>
            </a:r>
            <a:r>
              <a:rPr lang="en-US" altLang="ja-JP" sz="2000" dirty="0" smtClean="0">
                <a:solidFill>
                  <a:prstClr val="black"/>
                </a:solidFill>
              </a:rPr>
              <a:t>)(</a:t>
            </a:r>
            <a:r>
              <a:rPr lang="ja-JP" altLang="en-US" sz="2000" dirty="0" smtClean="0">
                <a:solidFill>
                  <a:prstClr val="black"/>
                </a:solidFill>
              </a:rPr>
              <a:t>テレビ電話装置等を活用して行うことができる）に</a:t>
            </a:r>
            <a:r>
              <a:rPr lang="ja-JP" altLang="en-US" sz="2000" dirty="0">
                <a:solidFill>
                  <a:prstClr val="black"/>
                </a:solidFill>
              </a:rPr>
              <a:t>開催している</a:t>
            </a:r>
            <a:r>
              <a:rPr lang="ja-JP" altLang="en-US" sz="2000" dirty="0" smtClean="0">
                <a:solidFill>
                  <a:prstClr val="black"/>
                </a:solidFill>
              </a:rPr>
              <a:t>場合に</a:t>
            </a:r>
            <a:r>
              <a:rPr lang="ja-JP" altLang="en-US" sz="2000" dirty="0">
                <a:solidFill>
                  <a:prstClr val="black"/>
                </a:solidFill>
              </a:rPr>
              <a:t>加算する</a:t>
            </a:r>
            <a:r>
              <a:rPr lang="ja-JP" altLang="en-US" sz="2000" dirty="0" smtClean="0">
                <a:solidFill>
                  <a:prstClr val="black"/>
                </a:solidFill>
              </a:rPr>
              <a:t>。</a:t>
            </a:r>
            <a:endParaRPr lang="ja-JP" altLang="en-US" sz="2000" dirty="0">
              <a:solidFill>
                <a:prstClr val="black"/>
              </a:solidFill>
            </a:endParaRPr>
          </a:p>
        </p:txBody>
      </p:sp>
      <p:sp>
        <p:nvSpPr>
          <p:cNvPr id="7" name="正方形/長方形 6"/>
          <p:cNvSpPr/>
          <p:nvPr/>
        </p:nvSpPr>
        <p:spPr>
          <a:xfrm>
            <a:off x="245268" y="5552983"/>
            <a:ext cx="11701463" cy="1272143"/>
          </a:xfrm>
          <a:prstGeom prst="rect">
            <a:avLst/>
          </a:prstGeom>
          <a:ln w="6350">
            <a:solidFill>
              <a:schemeClr val="tx1"/>
            </a:solidFill>
            <a:prstDash val="sysDot"/>
          </a:ln>
        </p:spPr>
        <p:txBody>
          <a:bodyPr wrap="square" bIns="0" anchor="ctr" anchorCtr="0">
            <a:spAutoFit/>
          </a:bodyPr>
          <a:lstStyle/>
          <a:p>
            <a:pPr marL="185738" lvl="0" indent="-185738">
              <a:lnSpc>
                <a:spcPts val="2300"/>
              </a:lnSpc>
            </a:pPr>
            <a:r>
              <a:rPr lang="en-US" altLang="ja-JP" sz="2000" dirty="0" smtClean="0"/>
              <a:t>※</a:t>
            </a:r>
            <a:r>
              <a:rPr lang="ja-JP" altLang="en-US" sz="2000" dirty="0"/>
              <a:t>電子的システムにより当該協力医療機関において、当該施設の入所者の情報が随時確認できる体制が確保されている場合には、定期的に</a:t>
            </a:r>
            <a:r>
              <a:rPr lang="ja-JP" altLang="en-US" sz="2000" dirty="0" smtClean="0"/>
              <a:t>年</a:t>
            </a:r>
            <a:r>
              <a:rPr lang="en-US" altLang="ja-JP" sz="2000" dirty="0" smtClean="0"/>
              <a:t>3</a:t>
            </a:r>
            <a:r>
              <a:rPr lang="ja-JP" altLang="en-US" sz="2000" dirty="0" smtClean="0"/>
              <a:t>回</a:t>
            </a:r>
            <a:r>
              <a:rPr lang="ja-JP" altLang="en-US" sz="2000" dirty="0"/>
              <a:t>以上開催することで差し支えないこととする。なお、協力医療機関へ診療の求めを行う可能性の高い入所者がいる場合においては、より高い頻度で情報共有等を行う会議を実施することが望ましい。</a:t>
            </a:r>
            <a:r>
              <a:rPr lang="en-US" altLang="ja-JP" sz="2000" dirty="0" smtClean="0"/>
              <a:t> </a:t>
            </a:r>
            <a:endParaRPr lang="ja-JP" altLang="en-US" sz="2000" dirty="0"/>
          </a:p>
        </p:txBody>
      </p:sp>
    </p:spTree>
    <p:extLst>
      <p:ext uri="{BB962C8B-B14F-4D97-AF65-F5344CB8AC3E}">
        <p14:creationId xmlns:p14="http://schemas.microsoft.com/office/powerpoint/2010/main" val="35561779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9724" y="6356350"/>
            <a:ext cx="2743200" cy="365125"/>
          </a:xfrm>
        </p:spPr>
        <p:txBody>
          <a:bodyPr/>
          <a:lstStyle/>
          <a:p>
            <a:fld id="{41D9830F-53EB-46B6-9EC0-C4C68F82A889}" type="slidenum">
              <a:rPr kumimoji="1" lang="ja-JP" altLang="en-US" smtClean="0"/>
              <a:t>106</a:t>
            </a:fld>
            <a:endParaRPr kumimoji="1" lang="ja-JP" altLang="en-US" dirty="0"/>
          </a:p>
        </p:txBody>
      </p:sp>
      <p:sp>
        <p:nvSpPr>
          <p:cNvPr id="3" name="正方形/長方形 2"/>
          <p:cNvSpPr/>
          <p:nvPr/>
        </p:nvSpPr>
        <p:spPr>
          <a:xfrm>
            <a:off x="257175" y="1021825"/>
            <a:ext cx="11815764" cy="2451953"/>
          </a:xfrm>
          <a:prstGeom prst="rect">
            <a:avLst/>
          </a:prstGeom>
          <a:ln w="6350">
            <a:solidFill>
              <a:schemeClr val="tx1"/>
            </a:solidFill>
            <a:prstDash val="sysDot"/>
          </a:ln>
        </p:spPr>
        <p:txBody>
          <a:bodyPr wrap="square" bIns="0" anchor="ctr" anchorCtr="0">
            <a:spAutoFit/>
          </a:bodyPr>
          <a:lstStyle/>
          <a:p>
            <a:pPr lvl="0">
              <a:lnSpc>
                <a:spcPts val="2300"/>
              </a:lnSpc>
            </a:pPr>
            <a:r>
              <a:rPr lang="en-US" altLang="ja-JP" sz="2000" dirty="0" smtClean="0">
                <a:solidFill>
                  <a:prstClr val="black"/>
                </a:solidFill>
              </a:rPr>
              <a:t>【</a:t>
            </a:r>
            <a:r>
              <a:rPr lang="ja-JP" altLang="en-US" sz="2000" dirty="0">
                <a:solidFill>
                  <a:prstClr val="black"/>
                </a:solidFill>
              </a:rPr>
              <a:t>指定地域密着型サービス基準</a:t>
            </a:r>
            <a:r>
              <a:rPr lang="ja-JP" altLang="en-US" sz="2000" dirty="0" smtClean="0">
                <a:solidFill>
                  <a:prstClr val="black"/>
                </a:solidFill>
              </a:rPr>
              <a:t>第</a:t>
            </a:r>
            <a:r>
              <a:rPr lang="en-US" altLang="ja-JP" sz="2000" dirty="0" smtClean="0">
                <a:solidFill>
                  <a:prstClr val="black"/>
                </a:solidFill>
              </a:rPr>
              <a:t>152</a:t>
            </a:r>
            <a:r>
              <a:rPr lang="ja-JP" altLang="en-US" sz="2000" dirty="0" smtClean="0">
                <a:solidFill>
                  <a:prstClr val="black"/>
                </a:solidFill>
              </a:rPr>
              <a:t>条第</a:t>
            </a:r>
            <a:r>
              <a:rPr lang="en-US" altLang="ja-JP" sz="2000" dirty="0" smtClean="0">
                <a:solidFill>
                  <a:prstClr val="black"/>
                </a:solidFill>
              </a:rPr>
              <a:t>1</a:t>
            </a:r>
            <a:r>
              <a:rPr lang="ja-JP" altLang="en-US" sz="2000" dirty="0" smtClean="0">
                <a:solidFill>
                  <a:prstClr val="black"/>
                </a:solidFill>
              </a:rPr>
              <a:t>項</a:t>
            </a:r>
            <a:r>
              <a:rPr lang="en-US" altLang="ja-JP" sz="2000" dirty="0" smtClean="0">
                <a:solidFill>
                  <a:prstClr val="black"/>
                </a:solidFill>
              </a:rPr>
              <a:t>】</a:t>
            </a:r>
            <a:endParaRPr lang="ja-JP" altLang="en-US" sz="2000" dirty="0">
              <a:solidFill>
                <a:prstClr val="black"/>
              </a:solidFill>
            </a:endParaRPr>
          </a:p>
          <a:p>
            <a:pPr marL="185738" lvl="0" indent="-185738">
              <a:lnSpc>
                <a:spcPts val="2300"/>
              </a:lnSpc>
            </a:pPr>
            <a:r>
              <a:rPr lang="ja-JP" altLang="en-US" sz="2000" dirty="0" smtClean="0">
                <a:solidFill>
                  <a:prstClr val="black"/>
                </a:solidFill>
              </a:rPr>
              <a:t>① 入所者</a:t>
            </a:r>
            <a:r>
              <a:rPr lang="ja-JP" altLang="en-US" sz="2000" dirty="0">
                <a:solidFill>
                  <a:prstClr val="black"/>
                </a:solidFill>
              </a:rPr>
              <a:t>の病状が急変した場合等において医師又は看護職員が相談対応を行う体制を、常時確保していること。</a:t>
            </a:r>
          </a:p>
          <a:p>
            <a:pPr marL="185738" lvl="0" indent="-185738">
              <a:lnSpc>
                <a:spcPts val="2300"/>
              </a:lnSpc>
            </a:pPr>
            <a:r>
              <a:rPr lang="ja-JP" altLang="en-US" sz="2000" dirty="0" smtClean="0">
                <a:solidFill>
                  <a:prstClr val="black"/>
                </a:solidFill>
              </a:rPr>
              <a:t>② 当該</a:t>
            </a:r>
            <a:r>
              <a:rPr lang="ja-JP" altLang="en-US" sz="2000" dirty="0">
                <a:solidFill>
                  <a:prstClr val="black"/>
                </a:solidFill>
              </a:rPr>
              <a:t>指定地域密着型介護老人福祉施設からの診療の求めがあった場合において診療を行う体制を、常時確保していること。</a:t>
            </a:r>
          </a:p>
          <a:p>
            <a:pPr marL="185738" lvl="0" indent="-185738">
              <a:lnSpc>
                <a:spcPts val="2300"/>
              </a:lnSpc>
            </a:pPr>
            <a:r>
              <a:rPr lang="ja-JP" altLang="en-US" sz="2000" dirty="0" smtClean="0">
                <a:solidFill>
                  <a:prstClr val="black"/>
                </a:solidFill>
              </a:rPr>
              <a:t>③ 入所者</a:t>
            </a:r>
            <a:r>
              <a:rPr lang="ja-JP" altLang="en-US" sz="2000" dirty="0">
                <a:solidFill>
                  <a:prstClr val="black"/>
                </a:solidFill>
              </a:rPr>
              <a:t>の病状が急変した場合等において、当該指定地域密着型介護老人福祉施設の医師又は協力医療機関その他の医療機関の医師が診療を行い、入院を要すると認められた入所者の入院を原則として受け入れる体制を確保していること</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257175" y="3473778"/>
            <a:ext cx="11815764" cy="3336811"/>
          </a:xfrm>
          <a:prstGeom prst="rect">
            <a:avLst/>
          </a:prstGeom>
          <a:ln w="6350">
            <a:solidFill>
              <a:schemeClr val="tx1"/>
            </a:solidFill>
            <a:prstDash val="sysDot"/>
          </a:ln>
        </p:spPr>
        <p:txBody>
          <a:bodyPr wrap="square" bIns="0" anchor="ctr" anchorCtr="0">
            <a:spAutoFit/>
          </a:bodyPr>
          <a:lstStyle/>
          <a:p>
            <a:pPr marL="185738" indent="-185738">
              <a:lnSpc>
                <a:spcPts val="2300"/>
              </a:lnSpc>
            </a:pPr>
            <a:r>
              <a:rPr lang="en-US" altLang="ja-JP" sz="2000" dirty="0" smtClean="0"/>
              <a:t>※ </a:t>
            </a:r>
            <a:r>
              <a:rPr lang="ja-JP" altLang="en-US" sz="2000" dirty="0"/>
              <a:t>会議では、特に協力医療機関に対して診療の求めを行うこととなる可能性が高い入所者や新規入所者を中心に情報共有や対応の確認等を行うこととし、毎回の会議において必ずしも入所者全員について詳細な病状等を共有しないこととしても差し支えない。</a:t>
            </a:r>
          </a:p>
          <a:p>
            <a:pPr marL="185738" indent="-185738">
              <a:lnSpc>
                <a:spcPts val="2300"/>
              </a:lnSpc>
            </a:pPr>
            <a:r>
              <a:rPr lang="en-US" altLang="ja-JP" sz="2000" dirty="0" smtClean="0"/>
              <a:t>※</a:t>
            </a:r>
            <a:r>
              <a:rPr lang="ja-JP" altLang="en-US" sz="2000" dirty="0" smtClean="0"/>
              <a:t> </a:t>
            </a:r>
            <a:r>
              <a:rPr lang="en-US" altLang="ja-JP" sz="2000" dirty="0" smtClean="0"/>
              <a:t>(Ⅰ)</a:t>
            </a:r>
            <a:r>
              <a:rPr lang="ja-JP" altLang="en-US" sz="2000" dirty="0" smtClean="0"/>
              <a:t>に</a:t>
            </a:r>
            <a:r>
              <a:rPr lang="ja-JP" altLang="en-US" sz="2000" dirty="0"/>
              <a:t>ついて、複数の医療機関を協力医療機関として定めることに</a:t>
            </a:r>
            <a:r>
              <a:rPr lang="ja-JP" altLang="en-US" sz="2000" dirty="0" smtClean="0"/>
              <a:t>より</a:t>
            </a:r>
            <a:r>
              <a:rPr lang="ja-JP" altLang="en-US" sz="2000" dirty="0"/>
              <a:t>指定地域密着型サービス基準第</a:t>
            </a:r>
            <a:r>
              <a:rPr lang="en-US" altLang="ja-JP" sz="2000" dirty="0"/>
              <a:t>152</a:t>
            </a:r>
            <a:r>
              <a:rPr lang="ja-JP" altLang="en-US" sz="2000" dirty="0"/>
              <a:t>条第</a:t>
            </a:r>
            <a:r>
              <a:rPr lang="en-US" altLang="ja-JP" sz="2000" dirty="0"/>
              <a:t>1</a:t>
            </a:r>
            <a:r>
              <a:rPr lang="ja-JP" altLang="en-US" sz="2000" dirty="0"/>
              <a:t>項第</a:t>
            </a:r>
            <a:r>
              <a:rPr lang="en-US" altLang="ja-JP" sz="2000" dirty="0"/>
              <a:t>1</a:t>
            </a:r>
            <a:r>
              <a:rPr lang="ja-JP" altLang="en-US" sz="2000" dirty="0"/>
              <a:t>号から第</a:t>
            </a:r>
            <a:r>
              <a:rPr lang="en-US" altLang="ja-JP" sz="2000" dirty="0"/>
              <a:t>3</a:t>
            </a:r>
            <a:r>
              <a:rPr lang="ja-JP" altLang="en-US" sz="2000" dirty="0"/>
              <a:t>号までに規定する</a:t>
            </a:r>
            <a:r>
              <a:rPr lang="ja-JP" altLang="en-US" sz="2000" dirty="0" smtClean="0"/>
              <a:t>要件</a:t>
            </a:r>
            <a:r>
              <a:rPr lang="ja-JP" altLang="en-US" sz="2000" dirty="0"/>
              <a:t>（以下「</a:t>
            </a:r>
            <a:r>
              <a:rPr lang="en-US" altLang="ja-JP" sz="2000" dirty="0"/>
              <a:t>3</a:t>
            </a:r>
            <a:r>
              <a:rPr lang="ja-JP" altLang="en-US" sz="2000" dirty="0"/>
              <a:t>要件」</a:t>
            </a:r>
            <a:r>
              <a:rPr lang="ja-JP" altLang="en-US" sz="2000" dirty="0" smtClean="0"/>
              <a:t>）を満たす</a:t>
            </a:r>
            <a:r>
              <a:rPr lang="ja-JP" altLang="en-US" sz="2000" dirty="0"/>
              <a:t>場合には、それぞれの医療機関と会議を行う必要がある</a:t>
            </a:r>
            <a:r>
              <a:rPr lang="ja-JP" altLang="en-US" sz="2000" dirty="0" smtClean="0"/>
              <a:t>。</a:t>
            </a:r>
            <a:r>
              <a:rPr lang="en-US" altLang="ja-JP" sz="2000" dirty="0" smtClean="0"/>
              <a:t>(Ⅰ)</a:t>
            </a:r>
            <a:r>
              <a:rPr lang="ja-JP" altLang="en-US" sz="2000" dirty="0" smtClean="0"/>
              <a:t>を</a:t>
            </a:r>
            <a:r>
              <a:rPr lang="ja-JP" altLang="en-US" sz="2000" dirty="0"/>
              <a:t>算定する場合において、指定地域密着型サービス基準第</a:t>
            </a:r>
            <a:r>
              <a:rPr lang="en-US" altLang="ja-JP" sz="2000" dirty="0"/>
              <a:t>152</a:t>
            </a:r>
            <a:r>
              <a:rPr lang="ja-JP" altLang="en-US" sz="2000" dirty="0"/>
              <a:t>条</a:t>
            </a:r>
            <a:r>
              <a:rPr lang="ja-JP" altLang="en-US" sz="2000" dirty="0" smtClean="0"/>
              <a:t>第</a:t>
            </a:r>
            <a:r>
              <a:rPr lang="en-US" altLang="ja-JP" sz="2000" dirty="0" smtClean="0"/>
              <a:t>2</a:t>
            </a:r>
            <a:r>
              <a:rPr lang="ja-JP" altLang="en-US" sz="2000" dirty="0" smtClean="0"/>
              <a:t>項</a:t>
            </a:r>
            <a:r>
              <a:rPr lang="ja-JP" altLang="en-US" sz="2000" dirty="0"/>
              <a:t>に規定する届出として当該要件を満たす医療機関の情報を市町村長に届け出ていない場合には、速やかに届け出ること。</a:t>
            </a:r>
          </a:p>
          <a:p>
            <a:pPr marL="185738" indent="-185738">
              <a:lnSpc>
                <a:spcPts val="2300"/>
              </a:lnSpc>
            </a:pPr>
            <a:r>
              <a:rPr lang="en-US" altLang="ja-JP" sz="2000" dirty="0"/>
              <a:t>※</a:t>
            </a:r>
            <a:r>
              <a:rPr lang="ja-JP" altLang="en-US" sz="2000" dirty="0" smtClean="0"/>
              <a:t> </a:t>
            </a:r>
            <a:r>
              <a:rPr lang="ja-JP" altLang="en-US" sz="2000" dirty="0"/>
              <a:t>本加算における会議は、指定地域密着型サービス基準第</a:t>
            </a:r>
            <a:r>
              <a:rPr lang="en-US" altLang="ja-JP" sz="2000" dirty="0"/>
              <a:t>152</a:t>
            </a:r>
            <a:r>
              <a:rPr lang="ja-JP" altLang="en-US" sz="2000" dirty="0"/>
              <a:t>条第２項に規定する、入所者の病状が急変した場合の対応の確認と一体的に行うこととしても差し支えない。</a:t>
            </a:r>
          </a:p>
          <a:p>
            <a:pPr marL="185738" indent="-185738">
              <a:lnSpc>
                <a:spcPts val="2300"/>
              </a:lnSpc>
            </a:pPr>
            <a:r>
              <a:rPr lang="en-US" altLang="ja-JP" sz="2000" dirty="0" smtClean="0"/>
              <a:t>※</a:t>
            </a:r>
            <a:r>
              <a:rPr lang="ja-JP" altLang="en-US" sz="2000" dirty="0" smtClean="0"/>
              <a:t> </a:t>
            </a:r>
            <a:r>
              <a:rPr lang="ja-JP" altLang="en-US" sz="2000" dirty="0"/>
              <a:t>会議の開催状況については、その概要を記録しなければならない。</a:t>
            </a:r>
          </a:p>
        </p:txBody>
      </p:sp>
      <p:sp>
        <p:nvSpPr>
          <p:cNvPr id="6" name="正方形/長方形 5"/>
          <p:cNvSpPr/>
          <p:nvPr/>
        </p:nvSpPr>
        <p:spPr>
          <a:xfrm>
            <a:off x="0" y="6162"/>
            <a:ext cx="12192000" cy="1015663"/>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協力医療機関連携加算 </a:t>
            </a:r>
            <a:r>
              <a:rPr lang="en-US" altLang="ja-JP" sz="2000" dirty="0">
                <a:solidFill>
                  <a:prstClr val="black"/>
                </a:solidFill>
              </a:rPr>
              <a:t>(Ⅰ</a:t>
            </a:r>
            <a:r>
              <a:rPr lang="en-US" altLang="ja-JP" sz="2000" dirty="0" smtClean="0">
                <a:solidFill>
                  <a:prstClr val="black"/>
                </a:solidFill>
              </a:rPr>
              <a:t>)】</a:t>
            </a:r>
            <a:r>
              <a:rPr lang="ja-JP" altLang="en-US" sz="2000" dirty="0">
                <a:solidFill>
                  <a:prstClr val="black"/>
                </a:solidFill>
              </a:rPr>
              <a:t>　</a:t>
            </a:r>
            <a:r>
              <a:rPr lang="en-US" altLang="ja-JP" sz="2000" dirty="0">
                <a:solidFill>
                  <a:prstClr val="black"/>
                </a:solidFill>
              </a:rPr>
              <a:t>50</a:t>
            </a:r>
            <a:r>
              <a:rPr lang="ja-JP" altLang="en-US" sz="2000" dirty="0">
                <a:solidFill>
                  <a:prstClr val="black"/>
                </a:solidFill>
              </a:rPr>
              <a:t>単位／月</a:t>
            </a:r>
            <a:endParaRPr lang="en-US" altLang="ja-JP" sz="2000" dirty="0">
              <a:solidFill>
                <a:prstClr val="black"/>
              </a:solidFill>
            </a:endParaRPr>
          </a:p>
          <a:p>
            <a:pPr marL="271463" lvl="0" indent="171450"/>
            <a:r>
              <a:rPr lang="ja-JP" altLang="en-US" sz="2000" dirty="0">
                <a:solidFill>
                  <a:prstClr val="black"/>
                </a:solidFill>
              </a:rPr>
              <a:t>協力医療機関が、指定地域密着型サービス基準第</a:t>
            </a:r>
            <a:r>
              <a:rPr lang="en-US" altLang="ja-JP" sz="2000" dirty="0">
                <a:solidFill>
                  <a:prstClr val="black"/>
                </a:solidFill>
              </a:rPr>
              <a:t>152</a:t>
            </a:r>
            <a:r>
              <a:rPr lang="ja-JP" altLang="en-US" sz="2000" dirty="0">
                <a:solidFill>
                  <a:prstClr val="black"/>
                </a:solidFill>
              </a:rPr>
              <a:t>条第</a:t>
            </a:r>
            <a:r>
              <a:rPr lang="en-US" altLang="ja-JP" sz="2000" dirty="0">
                <a:solidFill>
                  <a:prstClr val="black"/>
                </a:solidFill>
              </a:rPr>
              <a:t>1</a:t>
            </a:r>
            <a:r>
              <a:rPr lang="ja-JP" altLang="en-US" sz="2000" dirty="0">
                <a:solidFill>
                  <a:prstClr val="black"/>
                </a:solidFill>
              </a:rPr>
              <a:t>項各号に掲げる要件を満たしている場合</a:t>
            </a:r>
          </a:p>
          <a:p>
            <a:pPr lvl="0"/>
            <a:r>
              <a:rPr lang="en-US" altLang="ja-JP" sz="2000" dirty="0">
                <a:solidFill>
                  <a:prstClr val="black"/>
                </a:solidFill>
              </a:rPr>
              <a:t>【</a:t>
            </a:r>
            <a:r>
              <a:rPr lang="ja-JP" altLang="en-US" sz="2000" dirty="0">
                <a:solidFill>
                  <a:prstClr val="black"/>
                </a:solidFill>
              </a:rPr>
              <a:t>協力医療機関連携加算 </a:t>
            </a:r>
            <a:r>
              <a:rPr lang="en-US" altLang="ja-JP" sz="2000" dirty="0">
                <a:solidFill>
                  <a:prstClr val="black"/>
                </a:solidFill>
              </a:rPr>
              <a:t>(Ⅰ)</a:t>
            </a:r>
            <a:r>
              <a:rPr lang="ja-JP" altLang="en-US" sz="2000" dirty="0">
                <a:solidFill>
                  <a:prstClr val="black"/>
                </a:solidFill>
              </a:rPr>
              <a:t>以外の</a:t>
            </a:r>
            <a:r>
              <a:rPr lang="ja-JP" altLang="en-US" sz="2000" dirty="0" smtClean="0">
                <a:solidFill>
                  <a:prstClr val="black"/>
                </a:solidFill>
              </a:rPr>
              <a:t>場合</a:t>
            </a:r>
            <a:r>
              <a:rPr lang="en-US" altLang="ja-JP" sz="2000" dirty="0" smtClean="0">
                <a:solidFill>
                  <a:prstClr val="black"/>
                </a:solidFill>
              </a:rPr>
              <a:t>】</a:t>
            </a:r>
            <a:r>
              <a:rPr lang="ja-JP" altLang="en-US" sz="2000" dirty="0">
                <a:solidFill>
                  <a:prstClr val="black"/>
                </a:solidFill>
              </a:rPr>
              <a:t>　</a:t>
            </a:r>
            <a:r>
              <a:rPr lang="en-US" altLang="ja-JP" sz="2000" dirty="0">
                <a:solidFill>
                  <a:prstClr val="black"/>
                </a:solidFill>
              </a:rPr>
              <a:t>5</a:t>
            </a:r>
            <a:r>
              <a:rPr lang="ja-JP" altLang="en-US" sz="2000" dirty="0">
                <a:solidFill>
                  <a:prstClr val="black"/>
                </a:solidFill>
              </a:rPr>
              <a:t>単位／月</a:t>
            </a:r>
          </a:p>
        </p:txBody>
      </p:sp>
    </p:spTree>
    <p:extLst>
      <p:ext uri="{BB962C8B-B14F-4D97-AF65-F5344CB8AC3E}">
        <p14:creationId xmlns:p14="http://schemas.microsoft.com/office/powerpoint/2010/main" val="18058356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4" y="6342062"/>
            <a:ext cx="2743200" cy="365125"/>
          </a:xfrm>
        </p:spPr>
        <p:txBody>
          <a:bodyPr/>
          <a:lstStyle/>
          <a:p>
            <a:fld id="{41D9830F-53EB-46B6-9EC0-C4C68F82A889}" type="slidenum">
              <a:rPr kumimoji="1" lang="ja-JP" altLang="en-US" smtClean="0"/>
              <a:t>107</a:t>
            </a:fld>
            <a:endParaRPr kumimoji="1" lang="ja-JP" altLang="en-US" dirty="0"/>
          </a:p>
        </p:txBody>
      </p:sp>
      <p:sp>
        <p:nvSpPr>
          <p:cNvPr id="3" name="正方形/長方形 2"/>
          <p:cNvSpPr/>
          <p:nvPr/>
        </p:nvSpPr>
        <p:spPr>
          <a:xfrm>
            <a:off x="-13099" y="0"/>
            <a:ext cx="12192000" cy="1323439"/>
          </a:xfrm>
          <a:prstGeom prst="rect">
            <a:avLst/>
          </a:prstGeom>
        </p:spPr>
        <p:txBody>
          <a:bodyPr wrap="square">
            <a:spAutoFit/>
          </a:bodyPr>
          <a:lstStyle/>
          <a:p>
            <a:pPr lvl="0"/>
            <a:r>
              <a:rPr lang="ja-JP" altLang="en-US" sz="2000" b="1" dirty="0" smtClean="0">
                <a:solidFill>
                  <a:prstClr val="black"/>
                </a:solidFill>
              </a:rPr>
              <a:t>（１８）栄養マネジメント強化加算　</a:t>
            </a:r>
            <a:r>
              <a:rPr lang="en-US" altLang="ja-JP" sz="2000" dirty="0" smtClean="0">
                <a:solidFill>
                  <a:prstClr val="black"/>
                </a:solidFill>
              </a:rPr>
              <a:t>11</a:t>
            </a:r>
            <a:r>
              <a:rPr lang="ja-JP" altLang="en-US" sz="2000" dirty="0" smtClean="0">
                <a:solidFill>
                  <a:prstClr val="black"/>
                </a:solidFill>
              </a:rPr>
              <a:t>単位／日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185738" lvl="0" indent="185738">
              <a:tabLst>
                <a:tab pos="185738" algn="l"/>
              </a:tabLst>
            </a:pPr>
            <a:r>
              <a:rPr lang="ja-JP" altLang="en-US" sz="2000" dirty="0">
                <a:solidFill>
                  <a:prstClr val="black"/>
                </a:solidFill>
              </a:rPr>
              <a:t>別に厚生労働大臣が定める基準に適合</a:t>
            </a:r>
            <a:r>
              <a:rPr lang="ja-JP" altLang="en-US" sz="2000" dirty="0" smtClean="0">
                <a:solidFill>
                  <a:prstClr val="black"/>
                </a:solidFill>
              </a:rPr>
              <a:t>する施設</a:t>
            </a:r>
            <a:r>
              <a:rPr lang="ja-JP" altLang="en-US" sz="2000" dirty="0">
                <a:solidFill>
                  <a:prstClr val="black"/>
                </a:solidFill>
              </a:rPr>
              <a:t>において、入所者ごとの継続的な栄養管理を強化して実施した</a:t>
            </a:r>
            <a:r>
              <a:rPr lang="ja-JP" altLang="en-US" sz="2000" dirty="0" smtClean="0">
                <a:solidFill>
                  <a:prstClr val="black"/>
                </a:solidFill>
              </a:rPr>
              <a:t>場合</a:t>
            </a:r>
            <a:r>
              <a:rPr lang="ja-JP" altLang="en-US" sz="2000" dirty="0">
                <a:solidFill>
                  <a:prstClr val="black"/>
                </a:solidFill>
              </a:rPr>
              <a:t>に</a:t>
            </a:r>
            <a:r>
              <a:rPr lang="ja-JP" altLang="en-US" sz="2000" dirty="0" smtClean="0">
                <a:solidFill>
                  <a:prstClr val="black"/>
                </a:solidFill>
              </a:rPr>
              <a:t>加算</a:t>
            </a:r>
            <a:r>
              <a:rPr lang="ja-JP" altLang="en-US" sz="2000" dirty="0">
                <a:solidFill>
                  <a:prstClr val="black"/>
                </a:solidFill>
              </a:rPr>
              <a:t>する</a:t>
            </a:r>
            <a:r>
              <a:rPr lang="ja-JP" altLang="en-US" sz="2000" dirty="0" smtClean="0">
                <a:solidFill>
                  <a:prstClr val="black"/>
                </a:solidFill>
              </a:rPr>
              <a:t>。</a:t>
            </a:r>
          </a:p>
          <a:p>
            <a:pPr marL="185738" lvl="0"/>
            <a:r>
              <a:rPr lang="en-US" altLang="ja-JP" sz="2000" dirty="0" smtClean="0">
                <a:solidFill>
                  <a:prstClr val="black"/>
                </a:solidFill>
              </a:rPr>
              <a:t>※ </a:t>
            </a:r>
            <a:r>
              <a:rPr lang="ja-JP" altLang="en-US" sz="2000" dirty="0" smtClean="0">
                <a:solidFill>
                  <a:prstClr val="black"/>
                </a:solidFill>
              </a:rPr>
              <a:t>栄養管理に係る（栄養ケア・マネジメント未実施）減算を算定している場合は、算定しない。</a:t>
            </a:r>
          </a:p>
        </p:txBody>
      </p:sp>
      <p:sp>
        <p:nvSpPr>
          <p:cNvPr id="4" name="正方形/長方形 3"/>
          <p:cNvSpPr/>
          <p:nvPr/>
        </p:nvSpPr>
        <p:spPr>
          <a:xfrm>
            <a:off x="135731" y="1323439"/>
            <a:ext cx="11894343" cy="4221669"/>
          </a:xfrm>
          <a:prstGeom prst="rect">
            <a:avLst/>
          </a:prstGeom>
          <a:ln w="6350">
            <a:solidFill>
              <a:schemeClr val="tx1"/>
            </a:solidFill>
            <a:prstDash val="sysDot"/>
          </a:ln>
        </p:spPr>
        <p:txBody>
          <a:bodyPr wrap="square" anchor="ctr" anchorCtr="0">
            <a:spAutoFit/>
          </a:bodyPr>
          <a:lstStyle/>
          <a:p>
            <a:pPr>
              <a:lnSpc>
                <a:spcPts val="2300"/>
              </a:lnSpc>
            </a:pPr>
            <a:r>
              <a:rPr lang="en-US" altLang="ja-JP" sz="2000" dirty="0" smtClean="0"/>
              <a:t>【</a:t>
            </a:r>
            <a:r>
              <a:rPr lang="ja-JP" altLang="en-US" sz="2000" dirty="0" smtClean="0"/>
              <a:t>厚生</a:t>
            </a:r>
            <a:r>
              <a:rPr lang="ja-JP" altLang="en-US" sz="2000" dirty="0"/>
              <a:t>労働大臣が定める</a:t>
            </a:r>
            <a:r>
              <a:rPr lang="ja-JP" altLang="en-US" sz="2000" dirty="0" smtClean="0"/>
              <a:t>基準（以下「大臣基準」</a:t>
            </a:r>
            <a:r>
              <a:rPr lang="en-US" altLang="ja-JP" sz="2000" dirty="0" smtClean="0"/>
              <a:t>】</a:t>
            </a:r>
            <a:endParaRPr lang="ja-JP" altLang="en-US" sz="2000" dirty="0"/>
          </a:p>
          <a:p>
            <a:pPr>
              <a:lnSpc>
                <a:spcPts val="2300"/>
              </a:lnSpc>
            </a:pPr>
            <a:r>
              <a:rPr lang="ja-JP" altLang="en-US" sz="2000" dirty="0" smtClean="0"/>
              <a:t>次の</a:t>
            </a:r>
            <a:r>
              <a:rPr lang="ja-JP" altLang="en-US" sz="2000" dirty="0"/>
              <a:t>いずれにも適合すること。</a:t>
            </a:r>
          </a:p>
          <a:p>
            <a:pPr marL="185738" indent="-185738">
              <a:lnSpc>
                <a:spcPts val="2300"/>
              </a:lnSpc>
            </a:pPr>
            <a:r>
              <a:rPr lang="ja-JP" altLang="en-US" sz="2000" dirty="0" smtClean="0"/>
              <a:t>① </a:t>
            </a:r>
            <a:r>
              <a:rPr lang="ja-JP" altLang="en-US" sz="2000" dirty="0"/>
              <a:t>管理栄養士を常勤換算</a:t>
            </a:r>
            <a:r>
              <a:rPr lang="ja-JP" altLang="en-US" sz="2000" dirty="0" smtClean="0"/>
              <a:t>方法で</a:t>
            </a:r>
            <a:r>
              <a:rPr lang="ja-JP" altLang="en-US" sz="2000" dirty="0"/>
              <a:t>、入所者の数</a:t>
            </a:r>
            <a:r>
              <a:rPr lang="ja-JP" altLang="en-US" sz="2000" dirty="0" smtClean="0"/>
              <a:t>を</a:t>
            </a:r>
            <a:r>
              <a:rPr lang="en-US" altLang="ja-JP" sz="2000" dirty="0" smtClean="0"/>
              <a:t>50</a:t>
            </a:r>
            <a:r>
              <a:rPr lang="ja-JP" altLang="en-US" sz="2000" dirty="0" smtClean="0"/>
              <a:t>で</a:t>
            </a:r>
            <a:r>
              <a:rPr lang="ja-JP" altLang="en-US" sz="2000" dirty="0"/>
              <a:t>除して得た数以上配置していること。ただし、常勤の栄養士</a:t>
            </a:r>
            <a:r>
              <a:rPr lang="ja-JP" altLang="en-US" sz="2000" dirty="0" smtClean="0"/>
              <a:t>を</a:t>
            </a:r>
            <a:r>
              <a:rPr lang="en-US" altLang="ja-JP" sz="2000" dirty="0" smtClean="0"/>
              <a:t>1</a:t>
            </a:r>
            <a:r>
              <a:rPr lang="ja-JP" altLang="en-US" sz="2000" dirty="0" smtClean="0"/>
              <a:t>名</a:t>
            </a:r>
            <a:r>
              <a:rPr lang="ja-JP" altLang="en-US" sz="2000" dirty="0"/>
              <a:t>以上配置し、当該栄養士が給食管理を行っている場合にあっては、管理栄養士を常勤換算方法で、入所者の数</a:t>
            </a:r>
            <a:r>
              <a:rPr lang="ja-JP" altLang="en-US" sz="2000" dirty="0" smtClean="0"/>
              <a:t>を</a:t>
            </a:r>
            <a:r>
              <a:rPr lang="en-US" altLang="ja-JP" sz="2000" dirty="0" smtClean="0"/>
              <a:t>70</a:t>
            </a:r>
            <a:r>
              <a:rPr lang="ja-JP" altLang="en-US" sz="2000" dirty="0" smtClean="0"/>
              <a:t>で</a:t>
            </a:r>
            <a:r>
              <a:rPr lang="ja-JP" altLang="en-US" sz="2000" dirty="0"/>
              <a:t>除して得た数以上配置していること。</a:t>
            </a:r>
          </a:p>
          <a:p>
            <a:pPr marL="185738" indent="-185738">
              <a:lnSpc>
                <a:spcPts val="2300"/>
              </a:lnSpc>
            </a:pPr>
            <a:r>
              <a:rPr lang="ja-JP" altLang="en-US" sz="2000" dirty="0" smtClean="0"/>
              <a:t>② </a:t>
            </a:r>
            <a:r>
              <a:rPr lang="ja-JP" altLang="en-US" sz="2000" dirty="0"/>
              <a:t>低栄養状態にある入所者又は低栄養状態のおそれのある入所者に対して、医師、歯科医師、管理栄養士、看護師、介護支援専門員その他の職種の者が共同して作成した栄養ケア計画に従い、当該入所者の栄養管理をするための食事の観察を定期的に行い、当該入所者ごとの栄養状態、心身の状況及び嗜好を踏まえた食事の調整等を実施すること。</a:t>
            </a:r>
          </a:p>
          <a:p>
            <a:pPr marL="185738" indent="-185738">
              <a:lnSpc>
                <a:spcPts val="2300"/>
              </a:lnSpc>
            </a:pPr>
            <a:r>
              <a:rPr lang="ja-JP" altLang="en-US" sz="2000" dirty="0" smtClean="0"/>
              <a:t>③ ②に</a:t>
            </a:r>
            <a:r>
              <a:rPr lang="ja-JP" altLang="en-US" sz="2000" dirty="0"/>
              <a:t>規定する入所者以外の入所者に対しても、食事の観察の際に変化を把握し、問題があると認められる場合は、早期に対応していること。</a:t>
            </a:r>
          </a:p>
          <a:p>
            <a:pPr marL="185738" indent="-185738">
              <a:lnSpc>
                <a:spcPts val="2300"/>
              </a:lnSpc>
            </a:pPr>
            <a:r>
              <a:rPr lang="ja-JP" altLang="en-US" sz="2000" dirty="0" smtClean="0"/>
              <a:t>④ </a:t>
            </a:r>
            <a:r>
              <a:rPr lang="ja-JP" altLang="en-US" sz="2000" spc="-60" dirty="0"/>
              <a:t>入所者ごとの栄養状態等の情報</a:t>
            </a:r>
            <a:r>
              <a:rPr lang="ja-JP" altLang="en-US" sz="2000" spc="-60" dirty="0" smtClean="0"/>
              <a:t>を</a:t>
            </a:r>
            <a:r>
              <a:rPr lang="en-US" altLang="ja-JP" sz="2000" spc="-60" dirty="0" smtClean="0"/>
              <a:t>LIFE</a:t>
            </a:r>
            <a:r>
              <a:rPr lang="ja-JP" altLang="en-US" sz="2000" spc="-60" dirty="0" smtClean="0"/>
              <a:t>を用いて厚生</a:t>
            </a:r>
            <a:r>
              <a:rPr lang="ja-JP" altLang="en-US" sz="2000" spc="-60" dirty="0"/>
              <a:t>労働省に提出し、継続的な栄養管理の実施に当たって</a:t>
            </a:r>
            <a:r>
              <a:rPr lang="ja-JP" altLang="en-US" sz="2000" spc="-20" dirty="0"/>
              <a:t>、当該情報その他継続的な栄養管理の適切かつ有効な実施のために必要な情報を活用していること。</a:t>
            </a:r>
          </a:p>
          <a:p>
            <a:pPr marL="185738" indent="-185738">
              <a:lnSpc>
                <a:spcPts val="2300"/>
              </a:lnSpc>
            </a:pPr>
            <a:r>
              <a:rPr lang="ja-JP" altLang="en-US" sz="2000" dirty="0" smtClean="0"/>
              <a:t>⑤ </a:t>
            </a:r>
            <a:r>
              <a:rPr lang="ja-JP" altLang="en-US" sz="2000" dirty="0"/>
              <a:t>定員超過利用・人員基準欠如に該当していないこと</a:t>
            </a:r>
            <a:r>
              <a:rPr lang="ja-JP" altLang="en-US" sz="2000" dirty="0" smtClean="0"/>
              <a:t>。</a:t>
            </a:r>
            <a:endParaRPr lang="ja-JP" altLang="en-US" sz="2000" dirty="0"/>
          </a:p>
        </p:txBody>
      </p:sp>
      <p:sp>
        <p:nvSpPr>
          <p:cNvPr id="5" name="正方形/長方形 4"/>
          <p:cNvSpPr/>
          <p:nvPr/>
        </p:nvSpPr>
        <p:spPr>
          <a:xfrm>
            <a:off x="135730" y="5545108"/>
            <a:ext cx="11894343" cy="1349976"/>
          </a:xfrm>
          <a:prstGeom prst="rect">
            <a:avLst/>
          </a:prstGeom>
          <a:ln w="6350">
            <a:solidFill>
              <a:schemeClr val="tx1"/>
            </a:solidFill>
            <a:prstDash val="sysDot"/>
          </a:ln>
        </p:spPr>
        <p:txBody>
          <a:bodyPr wrap="square" tIns="72000" anchor="ctr" anchorCtr="0">
            <a:spAutoFit/>
          </a:bodyPr>
          <a:lstStyle/>
          <a:p>
            <a:pPr marL="185738" indent="-185738"/>
            <a:r>
              <a:rPr lang="en-US" altLang="ja-JP" sz="2000" dirty="0" smtClean="0"/>
              <a:t>※</a:t>
            </a:r>
            <a:r>
              <a:rPr lang="ja-JP" altLang="en-US" sz="2000" dirty="0" smtClean="0"/>
              <a:t> 原則</a:t>
            </a:r>
            <a:r>
              <a:rPr lang="ja-JP" altLang="en-US" sz="2000" dirty="0"/>
              <a:t>として入所者全員を対象として入所者ごと</a:t>
            </a:r>
            <a:r>
              <a:rPr lang="ja-JP" altLang="en-US" sz="2000" dirty="0" smtClean="0"/>
              <a:t>に大臣基準に掲げる</a:t>
            </a:r>
            <a:r>
              <a:rPr lang="ja-JP" altLang="en-US" sz="2000" dirty="0"/>
              <a:t>要件を満たした場合に、当該施設の入所者全員に対して算定できるものであること。</a:t>
            </a:r>
          </a:p>
          <a:p>
            <a:pPr marL="185738" indent="-185738"/>
            <a:r>
              <a:rPr lang="en-US" altLang="ja-JP" sz="2000" dirty="0" smtClean="0"/>
              <a:t>※</a:t>
            </a:r>
            <a:r>
              <a:rPr lang="ja-JP" altLang="en-US" sz="2000" dirty="0" smtClean="0"/>
              <a:t> 大臣基準①に</a:t>
            </a:r>
            <a:r>
              <a:rPr lang="ja-JP" altLang="en-US" sz="2000" dirty="0"/>
              <a:t>規定する常勤換算方法での管理栄養士の員数の算出方法は、以下の</a:t>
            </a:r>
            <a:r>
              <a:rPr lang="ja-JP" altLang="en-US" sz="2000" dirty="0" smtClean="0"/>
              <a:t>とおり。</a:t>
            </a:r>
            <a:endParaRPr lang="en-US" altLang="ja-JP" sz="2000" dirty="0" smtClean="0"/>
          </a:p>
          <a:p>
            <a:pPr marL="357188" indent="-185738"/>
            <a:r>
              <a:rPr lang="ja-JP" altLang="en-US" sz="2000" dirty="0">
                <a:solidFill>
                  <a:prstClr val="black"/>
                </a:solidFill>
              </a:rPr>
              <a:t>・当該算出にあたり、調理業務の委託先において配置される栄養士及び管理栄養士の数</a:t>
            </a:r>
            <a:r>
              <a:rPr lang="ja-JP" altLang="en-US" sz="2000" dirty="0" smtClean="0">
                <a:solidFill>
                  <a:prstClr val="black"/>
                </a:solidFill>
              </a:rPr>
              <a:t>は含めない。</a:t>
            </a:r>
            <a:endParaRPr lang="ja-JP" altLang="en-US" sz="2000" dirty="0"/>
          </a:p>
        </p:txBody>
      </p:sp>
    </p:spTree>
    <p:extLst>
      <p:ext uri="{BB962C8B-B14F-4D97-AF65-F5344CB8AC3E}">
        <p14:creationId xmlns:p14="http://schemas.microsoft.com/office/powerpoint/2010/main" val="40152965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108</a:t>
            </a:fld>
            <a:endParaRPr kumimoji="1" lang="ja-JP" altLang="en-US"/>
          </a:p>
        </p:txBody>
      </p:sp>
      <p:sp>
        <p:nvSpPr>
          <p:cNvPr id="3" name="正方形/長方形 2"/>
          <p:cNvSpPr/>
          <p:nvPr/>
        </p:nvSpPr>
        <p:spPr>
          <a:xfrm>
            <a:off x="142875" y="-268387"/>
            <a:ext cx="11930062" cy="7386638"/>
          </a:xfrm>
          <a:prstGeom prst="rect">
            <a:avLst/>
          </a:prstGeom>
          <a:ln w="6350">
            <a:solidFill>
              <a:schemeClr val="tx1"/>
            </a:solidFill>
            <a:prstDash val="sysDot"/>
          </a:ln>
        </p:spPr>
        <p:txBody>
          <a:bodyPr wrap="square" tIns="0" bIns="0" anchor="ctr" anchorCtr="0">
            <a:spAutoFit/>
          </a:bodyPr>
          <a:lstStyle/>
          <a:p>
            <a:pPr marL="357188" lvl="0" indent="-185738"/>
            <a:endParaRPr lang="en-US" altLang="ja-JP" sz="2000" dirty="0" smtClean="0">
              <a:solidFill>
                <a:prstClr val="black"/>
              </a:solidFill>
            </a:endParaRPr>
          </a:p>
          <a:p>
            <a:pPr marL="357188" lvl="0" indent="-185738"/>
            <a:r>
              <a:rPr lang="ja-JP" altLang="en-US" sz="2000" dirty="0" smtClean="0">
                <a:solidFill>
                  <a:prstClr val="black"/>
                </a:solidFill>
              </a:rPr>
              <a:t>・</a:t>
            </a:r>
            <a:r>
              <a:rPr lang="ja-JP" altLang="en-US" sz="2000" dirty="0">
                <a:solidFill>
                  <a:prstClr val="black"/>
                </a:solidFill>
              </a:rPr>
              <a:t>給食管理を行う常勤の栄養士が</a:t>
            </a:r>
            <a:r>
              <a:rPr lang="en-US" altLang="ja-JP" sz="2000" dirty="0">
                <a:solidFill>
                  <a:prstClr val="black"/>
                </a:solidFill>
              </a:rPr>
              <a:t>1</a:t>
            </a:r>
            <a:r>
              <a:rPr lang="ja-JP" altLang="en-US" sz="2000" dirty="0">
                <a:solidFill>
                  <a:prstClr val="black"/>
                </a:solidFill>
              </a:rPr>
              <a:t>名以上配置されている場合は、管理栄養士が、給食管理を行う時間を栄養ケア・マネジメントに充てられることを踏まえ、当該常勤の栄養士１名に加えて、管理栄養士を常勤換算方式で、入所者の数を</a:t>
            </a:r>
            <a:r>
              <a:rPr lang="en-US" altLang="ja-JP" sz="2000" dirty="0">
                <a:solidFill>
                  <a:prstClr val="black"/>
                </a:solidFill>
              </a:rPr>
              <a:t>70</a:t>
            </a:r>
            <a:r>
              <a:rPr lang="ja-JP" altLang="en-US" sz="2000" dirty="0">
                <a:solidFill>
                  <a:prstClr val="black"/>
                </a:solidFill>
              </a:rPr>
              <a:t>で除して得た数以上配置していることを要件とするが、この場合における「給食管理」とは、給食の運営を管理として行う、調理管理、材料管理、施設等管理、業務管理、衛生管理及び労働衛生管理を指すものであり、これらの業務を行っている場合が該当すること。なお、この場合においても、特別な配慮を必要とする場合など、管理栄養士が給食管理を行うことを妨げるものではない。</a:t>
            </a:r>
          </a:p>
          <a:p>
            <a:pPr marL="357188" lvl="0" indent="-185738"/>
            <a:r>
              <a:rPr lang="en-US" altLang="ja-JP" sz="2000" dirty="0">
                <a:solidFill>
                  <a:prstClr val="black"/>
                </a:solidFill>
              </a:rPr>
              <a:t>ⅰ</a:t>
            </a:r>
            <a:r>
              <a:rPr lang="ja-JP" altLang="en-US" sz="2000" dirty="0">
                <a:solidFill>
                  <a:prstClr val="black"/>
                </a:solidFill>
              </a:rPr>
              <a:t>）暦月ごとの職員の勤務延時間数を、当該施設において常勤の職員が勤務すべき時間で除することによって算出する（小数点第２位以下を切り捨て）。なお、やむを得ない事情により、配置されていた職員数が一時的に減少した場合は、</a:t>
            </a:r>
            <a:r>
              <a:rPr lang="en-US" altLang="ja-JP" sz="2000" dirty="0">
                <a:solidFill>
                  <a:prstClr val="black"/>
                </a:solidFill>
              </a:rPr>
              <a:t>1</a:t>
            </a:r>
            <a:r>
              <a:rPr lang="ja-JP" altLang="en-US" sz="2000" dirty="0">
                <a:solidFill>
                  <a:prstClr val="black"/>
                </a:solidFill>
              </a:rPr>
              <a:t>月を超えない期間内に職員が補充されれば、職員数が減少しなかったものと</a:t>
            </a:r>
            <a:r>
              <a:rPr lang="ja-JP" altLang="en-US" sz="2000" dirty="0" smtClean="0">
                <a:solidFill>
                  <a:prstClr val="black"/>
                </a:solidFill>
              </a:rPr>
              <a:t>みなす。</a:t>
            </a:r>
            <a:endParaRPr lang="ja-JP" altLang="en-US" sz="2000" dirty="0">
              <a:solidFill>
                <a:prstClr val="black"/>
              </a:solidFill>
            </a:endParaRPr>
          </a:p>
          <a:p>
            <a:pPr marL="357188" lvl="0" indent="-185738"/>
            <a:r>
              <a:rPr lang="en-US" altLang="ja-JP" sz="2000" dirty="0">
                <a:solidFill>
                  <a:prstClr val="black"/>
                </a:solidFill>
              </a:rPr>
              <a:t>ⅱ</a:t>
            </a:r>
            <a:r>
              <a:rPr lang="ja-JP" altLang="en-US" sz="2000" dirty="0">
                <a:solidFill>
                  <a:prstClr val="black"/>
                </a:solidFill>
              </a:rPr>
              <a:t>）員数を算定する際の入所者数は、当該年度の前年度（毎年</a:t>
            </a:r>
            <a:r>
              <a:rPr lang="en-US" altLang="ja-JP" sz="2000" dirty="0">
                <a:solidFill>
                  <a:prstClr val="black"/>
                </a:solidFill>
              </a:rPr>
              <a:t>4</a:t>
            </a:r>
            <a:r>
              <a:rPr lang="ja-JP" altLang="en-US" sz="2000" dirty="0">
                <a:solidFill>
                  <a:prstClr val="black"/>
                </a:solidFill>
              </a:rPr>
              <a:t>月</a:t>
            </a:r>
            <a:r>
              <a:rPr lang="en-US" altLang="ja-JP" sz="2000" dirty="0">
                <a:solidFill>
                  <a:prstClr val="black"/>
                </a:solidFill>
              </a:rPr>
              <a:t>1</a:t>
            </a:r>
            <a:r>
              <a:rPr lang="ja-JP" altLang="en-US" sz="2000" dirty="0">
                <a:solidFill>
                  <a:prstClr val="black"/>
                </a:solidFill>
              </a:rPr>
              <a:t>日に始まり翌年</a:t>
            </a:r>
            <a:r>
              <a:rPr lang="en-US" altLang="ja-JP" sz="2000" dirty="0">
                <a:solidFill>
                  <a:prstClr val="black"/>
                </a:solidFill>
              </a:rPr>
              <a:t>3</a:t>
            </a:r>
            <a:r>
              <a:rPr lang="ja-JP" altLang="en-US" sz="2000" dirty="0" smtClean="0">
                <a:solidFill>
                  <a:prstClr val="black"/>
                </a:solidFill>
              </a:rPr>
              <a:t>月</a:t>
            </a:r>
            <a:r>
              <a:rPr lang="en-US" altLang="ja-JP" sz="2000" dirty="0" smtClean="0">
                <a:solidFill>
                  <a:prstClr val="black"/>
                </a:solidFill>
              </a:rPr>
              <a:t>31</a:t>
            </a:r>
            <a:r>
              <a:rPr lang="ja-JP" altLang="en-US" sz="2000" dirty="0" smtClean="0">
                <a:solidFill>
                  <a:prstClr val="black"/>
                </a:solidFill>
              </a:rPr>
              <a:t>日</a:t>
            </a:r>
            <a:r>
              <a:rPr lang="ja-JP" altLang="en-US" sz="2000" dirty="0">
                <a:solidFill>
                  <a:prstClr val="black"/>
                </a:solidFill>
              </a:rPr>
              <a:t>をもって終わる年度とする。以下同じ。）の平均を用いる。この場合、入所者数の平均は、前年度の全入所者の延数を当該前年度の日数で除して得た数とする（小数点第２位以下を切り上げ）。</a:t>
            </a:r>
          </a:p>
          <a:p>
            <a:pPr marL="185738" lvl="0" indent="-185738"/>
            <a:r>
              <a:rPr lang="en-US" altLang="ja-JP" sz="2000" dirty="0">
                <a:solidFill>
                  <a:prstClr val="black"/>
                </a:solidFill>
              </a:rPr>
              <a:t>※</a:t>
            </a:r>
            <a:r>
              <a:rPr lang="ja-JP" altLang="en-US" sz="2000" dirty="0">
                <a:solidFill>
                  <a:prstClr val="black"/>
                </a:solidFill>
              </a:rPr>
              <a:t> 当該加算における低栄養状態のリスク評価は、「リハビリテーション・個別機能訓練、</a:t>
            </a:r>
            <a:r>
              <a:rPr lang="ja-JP" altLang="en-US" sz="2000" dirty="0" smtClean="0">
                <a:solidFill>
                  <a:prstClr val="black"/>
                </a:solidFill>
              </a:rPr>
              <a:t>栄養</a:t>
            </a:r>
            <a:r>
              <a:rPr lang="ja-JP" altLang="en-US" sz="2000" dirty="0">
                <a:solidFill>
                  <a:prstClr val="black"/>
                </a:solidFill>
              </a:rPr>
              <a:t>、</a:t>
            </a:r>
            <a:r>
              <a:rPr lang="ja-JP" altLang="en-US" sz="2000" dirty="0" smtClean="0">
                <a:solidFill>
                  <a:prstClr val="black"/>
                </a:solidFill>
              </a:rPr>
              <a:t>口腔の実施及び一体的取組について」に</a:t>
            </a:r>
            <a:r>
              <a:rPr lang="ja-JP" altLang="en-US" sz="2000" dirty="0">
                <a:solidFill>
                  <a:prstClr val="black"/>
                </a:solidFill>
              </a:rPr>
              <a:t>基づき行うこと。ただし、低栄養状態のリスクが中リスク者のうち、経口による食事の摂取を行っておらず、栄養補給法以外のリスク分類に該当しない場合は、低リスク者に準じた対応とすること。</a:t>
            </a:r>
          </a:p>
          <a:p>
            <a:pPr marL="185738" lvl="0" indent="-185738"/>
            <a:r>
              <a:rPr lang="en-US" altLang="ja-JP" sz="2000" dirty="0">
                <a:solidFill>
                  <a:prstClr val="black"/>
                </a:solidFill>
              </a:rPr>
              <a:t>※</a:t>
            </a:r>
            <a:r>
              <a:rPr lang="ja-JP" altLang="en-US" sz="2000" dirty="0">
                <a:solidFill>
                  <a:prstClr val="black"/>
                </a:solidFill>
              </a:rPr>
              <a:t> 低栄養状態のリスクが、中リスク及び高リスクに該当する者に対し、管理栄養士等が以下の対応を行うこと。</a:t>
            </a:r>
          </a:p>
          <a:p>
            <a:pPr marL="271463" lvl="0" indent="-185738"/>
            <a:r>
              <a:rPr lang="ja-JP" altLang="en-US" sz="2000" dirty="0">
                <a:solidFill>
                  <a:prstClr val="black"/>
                </a:solidFill>
              </a:rPr>
              <a:t>・ 基本サービスとして、医師、歯科医師、管理栄養士、看護師、介護支援専門員その他の職種の者が共同して作成する栄養ケア計画に、低栄養状態の改善等を行うための栄養管理方法や食事の観察の</a:t>
            </a:r>
            <a:r>
              <a:rPr lang="ja-JP" altLang="en-US" sz="2000" dirty="0" smtClean="0">
                <a:solidFill>
                  <a:prstClr val="black"/>
                </a:solidFill>
              </a:rPr>
              <a:t>際</a:t>
            </a:r>
            <a:endParaRPr lang="en-US" altLang="ja-JP" sz="2000" dirty="0" smtClean="0">
              <a:solidFill>
                <a:prstClr val="black"/>
              </a:solidFill>
            </a:endParaRPr>
          </a:p>
          <a:p>
            <a:pPr marL="271463" lvl="0" indent="-185738"/>
            <a:endParaRPr lang="ja-JP" altLang="en-US" sz="2000" dirty="0">
              <a:solidFill>
                <a:prstClr val="black"/>
              </a:solidFill>
            </a:endParaRPr>
          </a:p>
        </p:txBody>
      </p:sp>
    </p:spTree>
    <p:extLst>
      <p:ext uri="{BB962C8B-B14F-4D97-AF65-F5344CB8AC3E}">
        <p14:creationId xmlns:p14="http://schemas.microsoft.com/office/powerpoint/2010/main" val="12639086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109</a:t>
            </a:fld>
            <a:endParaRPr kumimoji="1" lang="ja-JP" altLang="en-US"/>
          </a:p>
        </p:txBody>
      </p:sp>
      <p:sp>
        <p:nvSpPr>
          <p:cNvPr id="3" name="正方形/長方形 2"/>
          <p:cNvSpPr/>
          <p:nvPr/>
        </p:nvSpPr>
        <p:spPr>
          <a:xfrm>
            <a:off x="176212" y="-341844"/>
            <a:ext cx="11901488" cy="6850593"/>
          </a:xfrm>
          <a:prstGeom prst="rect">
            <a:avLst/>
          </a:prstGeom>
          <a:ln w="6350">
            <a:solidFill>
              <a:schemeClr val="tx1"/>
            </a:solidFill>
            <a:prstDash val="sysDot"/>
          </a:ln>
        </p:spPr>
        <p:txBody>
          <a:bodyPr wrap="square" anchor="ctr" anchorCtr="0">
            <a:spAutoFit/>
          </a:bodyPr>
          <a:lstStyle/>
          <a:p>
            <a:pPr marL="271463" lvl="0" indent="-185738">
              <a:lnSpc>
                <a:spcPts val="2300"/>
              </a:lnSpc>
            </a:pPr>
            <a:endParaRPr lang="en-US" altLang="ja-JP" sz="2000" dirty="0" smtClean="0">
              <a:solidFill>
                <a:prstClr val="black"/>
              </a:solidFill>
            </a:endParaRPr>
          </a:p>
          <a:p>
            <a:pPr marL="271463"/>
            <a:r>
              <a:rPr lang="ja-JP" altLang="en-US" sz="2000" dirty="0">
                <a:solidFill>
                  <a:prstClr val="black"/>
                </a:solidFill>
              </a:rPr>
              <a:t>に特に確認すべき点等を示すこと。</a:t>
            </a:r>
            <a:endParaRPr lang="en-US" altLang="ja-JP" sz="2000" dirty="0">
              <a:solidFill>
                <a:prstClr val="black"/>
              </a:solidFill>
            </a:endParaRPr>
          </a:p>
          <a:p>
            <a:pPr marL="271463" lvl="0" indent="-185738"/>
            <a:r>
              <a:rPr lang="ja-JP" altLang="en-US" sz="2000" dirty="0" smtClean="0">
                <a:solidFill>
                  <a:prstClr val="black"/>
                </a:solidFill>
              </a:rPr>
              <a:t>・ </a:t>
            </a:r>
            <a:r>
              <a:rPr lang="ja-JP" altLang="en-US" sz="2000" dirty="0">
                <a:solidFill>
                  <a:prstClr val="black"/>
                </a:solidFill>
              </a:rPr>
              <a:t>当該栄養ケア計画に基づき、食事の観察を</a:t>
            </a:r>
            <a:r>
              <a:rPr lang="ja-JP" altLang="en-US" sz="2000" dirty="0" smtClean="0">
                <a:solidFill>
                  <a:prstClr val="black"/>
                </a:solidFill>
              </a:rPr>
              <a:t>週</a:t>
            </a:r>
            <a:r>
              <a:rPr lang="en-US" altLang="ja-JP" sz="2000" dirty="0" smtClean="0">
                <a:solidFill>
                  <a:prstClr val="black"/>
                </a:solidFill>
              </a:rPr>
              <a:t>3</a:t>
            </a:r>
            <a:r>
              <a:rPr lang="ja-JP" altLang="en-US" sz="2000" dirty="0" smtClean="0">
                <a:solidFill>
                  <a:prstClr val="black"/>
                </a:solidFill>
              </a:rPr>
              <a:t>回</a:t>
            </a:r>
            <a:r>
              <a:rPr lang="ja-JP" altLang="en-US" sz="2000" dirty="0">
                <a:solidFill>
                  <a:prstClr val="black"/>
                </a:solidFill>
              </a:rPr>
              <a:t>以上行い、当該入所者の栄養状態、食事摂取量、摂食・嚥下の状況、食欲・食事の満足感、嗜好を踏まえた食事の調整や、姿勢、食具、食事の介助方法等の食事環境の整備等を実施すること。食事の観察については、管理栄養士が行うことを基本とし、必要に応じ、関連する職種と連携して行うこと。やむを得ない事情により、管理栄養士が実施できない場合は、介護職員等の他の職種の者が実施することも差し支えないが、観察した結果については、管理栄養士に報告すること。</a:t>
            </a:r>
          </a:p>
          <a:p>
            <a:pPr marL="271463" lvl="0"/>
            <a:r>
              <a:rPr lang="ja-JP" altLang="en-US" sz="2000" dirty="0">
                <a:solidFill>
                  <a:prstClr val="black"/>
                </a:solidFill>
              </a:rPr>
              <a:t>なお、経口維持加算を算定している場合は、当該加算算定に係る食事の観察を兼ねても差し支えない。</a:t>
            </a:r>
          </a:p>
          <a:p>
            <a:pPr marL="271463" lvl="0" indent="-185738"/>
            <a:r>
              <a:rPr lang="ja-JP" altLang="en-US" sz="2000" dirty="0">
                <a:solidFill>
                  <a:prstClr val="black"/>
                </a:solidFill>
              </a:rPr>
              <a:t>・ 食事の観察の際に、問題点が見られた場合は、速やかに関連する職種と情報共有を行い、必要に応じて栄養ケア計画を見直し、見直し後の計画に基づき対応すること。</a:t>
            </a:r>
          </a:p>
          <a:p>
            <a:pPr marL="271463" lvl="0" indent="-185738"/>
            <a:r>
              <a:rPr lang="ja-JP" altLang="en-US" sz="2000" dirty="0">
                <a:solidFill>
                  <a:prstClr val="black"/>
                </a:solidFill>
              </a:rPr>
              <a:t>・ 当該入所者が退所し、居宅での生活に移行する場合は、入所者又はその家族に対し、管理栄養士が退所後の食事に関する相談支援を行うこと。また、他の介護保険施設や医療機関に入所（入院）する場合は、入所中の栄養管理に関する情報（必要栄養量、食事摂取量、嚥下調整食の必要性（嚥下食コード）、食事上の留意事項等）を入所先（入院先）に提供すること。</a:t>
            </a:r>
          </a:p>
          <a:p>
            <a:pPr marL="185738" lvl="0" indent="-185738"/>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低栄養状態のリスクが低リスクに該当する者については</a:t>
            </a:r>
            <a:r>
              <a:rPr lang="ja-JP" altLang="en-US" sz="2000" dirty="0" smtClean="0">
                <a:solidFill>
                  <a:prstClr val="black"/>
                </a:solidFill>
              </a:rPr>
              <a:t>、週</a:t>
            </a:r>
            <a:r>
              <a:rPr lang="en-US" altLang="ja-JP" sz="2000" dirty="0" smtClean="0">
                <a:solidFill>
                  <a:prstClr val="black"/>
                </a:solidFill>
              </a:rPr>
              <a:t>3</a:t>
            </a:r>
            <a:r>
              <a:rPr lang="ja-JP" altLang="en-US" sz="2000" dirty="0" smtClean="0">
                <a:solidFill>
                  <a:prstClr val="black"/>
                </a:solidFill>
              </a:rPr>
              <a:t>回の食事</a:t>
            </a:r>
            <a:r>
              <a:rPr lang="ja-JP" altLang="en-US" sz="2000" dirty="0">
                <a:solidFill>
                  <a:prstClr val="black"/>
                </a:solidFill>
              </a:rPr>
              <a:t>の観察の際に、あわせて食事の状況を把握し、問題点がみられた場合は、速やかに関連する職種と情報共有し、必要に応じて栄養ケア計画を見直し、見直し後の計画に基づき対応すること。</a:t>
            </a:r>
          </a:p>
          <a:p>
            <a:pPr marL="185738" lvl="0" indent="-185738"/>
            <a:r>
              <a:rPr lang="en-US" altLang="ja-JP" sz="2000" dirty="0" smtClean="0">
                <a:solidFill>
                  <a:prstClr val="black"/>
                </a:solidFill>
              </a:rPr>
              <a:t>※</a:t>
            </a:r>
            <a:r>
              <a:rPr lang="ja-JP" altLang="en-US" sz="2000" dirty="0" smtClean="0">
                <a:solidFill>
                  <a:prstClr val="black"/>
                </a:solidFill>
              </a:rPr>
              <a:t> サービス</a:t>
            </a:r>
            <a:r>
              <a:rPr lang="ja-JP" altLang="en-US" sz="2000" dirty="0">
                <a:solidFill>
                  <a:prstClr val="black"/>
                </a:solidFill>
              </a:rPr>
              <a:t>の質の向上を図るため</a:t>
            </a:r>
            <a:r>
              <a:rPr lang="ja-JP" altLang="en-US" sz="2000" dirty="0" smtClean="0">
                <a:solidFill>
                  <a:prstClr val="black"/>
                </a:solidFill>
              </a:rPr>
              <a:t>、</a:t>
            </a:r>
            <a:r>
              <a:rPr lang="en-US" altLang="ja-JP" sz="2000" dirty="0" smtClean="0">
                <a:solidFill>
                  <a:prstClr val="black"/>
                </a:solidFill>
              </a:rPr>
              <a:t>LIFE</a:t>
            </a:r>
            <a:r>
              <a:rPr lang="ja-JP" altLang="en-US" sz="2000" dirty="0" err="1" smtClean="0">
                <a:solidFill>
                  <a:prstClr val="black"/>
                </a:solidFill>
              </a:rPr>
              <a:t>へ</a:t>
            </a:r>
            <a:r>
              <a:rPr lang="ja-JP" altLang="en-US" sz="2000" dirty="0" err="1">
                <a:solidFill>
                  <a:prstClr val="black"/>
                </a:solidFill>
              </a:rPr>
              <a:t>の</a:t>
            </a:r>
            <a:r>
              <a:rPr lang="ja-JP" altLang="en-US" sz="2000" dirty="0">
                <a:solidFill>
                  <a:prstClr val="black"/>
                </a:solidFill>
              </a:rPr>
              <a:t>提出情報及びフィードバック情報を活用し、利用者の状態に応じた栄養ケア計画の作成</a:t>
            </a:r>
            <a:r>
              <a:rPr lang="ja-JP" altLang="en-US" sz="2000" dirty="0" smtClean="0">
                <a:solidFill>
                  <a:prstClr val="black"/>
                </a:solidFill>
              </a:rPr>
              <a:t>（</a:t>
            </a:r>
            <a:r>
              <a:rPr lang="en-US" altLang="ja-JP" sz="2000" dirty="0" smtClean="0">
                <a:solidFill>
                  <a:prstClr val="black"/>
                </a:solidFill>
              </a:rPr>
              <a:t>Plan</a:t>
            </a:r>
            <a:r>
              <a:rPr lang="ja-JP" altLang="en-US" sz="2000" dirty="0" smtClean="0">
                <a:solidFill>
                  <a:prstClr val="black"/>
                </a:solidFill>
              </a:rPr>
              <a:t>）</a:t>
            </a:r>
            <a:r>
              <a:rPr lang="ja-JP" altLang="en-US" sz="2000" dirty="0">
                <a:solidFill>
                  <a:prstClr val="black"/>
                </a:solidFill>
              </a:rPr>
              <a:t>、当該計画に基づく支援の提供</a:t>
            </a:r>
            <a:r>
              <a:rPr lang="ja-JP" altLang="en-US" sz="2000" dirty="0" smtClean="0">
                <a:solidFill>
                  <a:prstClr val="black"/>
                </a:solidFill>
              </a:rPr>
              <a:t>（</a:t>
            </a:r>
            <a:r>
              <a:rPr lang="en-US" altLang="ja-JP" sz="2000" dirty="0" smtClean="0">
                <a:solidFill>
                  <a:prstClr val="black"/>
                </a:solidFill>
              </a:rPr>
              <a:t>Do</a:t>
            </a:r>
            <a:r>
              <a:rPr lang="ja-JP" altLang="en-US" sz="2000" dirty="0" smtClean="0">
                <a:solidFill>
                  <a:prstClr val="black"/>
                </a:solidFill>
              </a:rPr>
              <a:t>）</a:t>
            </a:r>
            <a:r>
              <a:rPr lang="ja-JP" altLang="en-US" sz="2000" dirty="0">
                <a:solidFill>
                  <a:prstClr val="black"/>
                </a:solidFill>
              </a:rPr>
              <a:t>、当該支援内容の評価</a:t>
            </a:r>
            <a:r>
              <a:rPr lang="ja-JP" altLang="en-US" sz="2000" dirty="0" smtClean="0">
                <a:solidFill>
                  <a:prstClr val="black"/>
                </a:solidFill>
              </a:rPr>
              <a:t>（</a:t>
            </a:r>
            <a:r>
              <a:rPr lang="en-US" altLang="ja-JP" sz="2000" dirty="0" smtClean="0">
                <a:solidFill>
                  <a:prstClr val="black"/>
                </a:solidFill>
              </a:rPr>
              <a:t>Check</a:t>
            </a:r>
            <a:r>
              <a:rPr lang="ja-JP" altLang="en-US" sz="2000" dirty="0" smtClean="0">
                <a:solidFill>
                  <a:prstClr val="black"/>
                </a:solidFill>
              </a:rPr>
              <a:t>）</a:t>
            </a:r>
            <a:r>
              <a:rPr lang="ja-JP" altLang="en-US" sz="2000" dirty="0">
                <a:solidFill>
                  <a:prstClr val="black"/>
                </a:solidFill>
              </a:rPr>
              <a:t>、その評価結果を踏まえた当該計画の見直し・改善</a:t>
            </a:r>
            <a:r>
              <a:rPr lang="ja-JP" altLang="en-US" sz="2000" dirty="0" smtClean="0">
                <a:solidFill>
                  <a:prstClr val="black"/>
                </a:solidFill>
              </a:rPr>
              <a:t>（</a:t>
            </a:r>
            <a:r>
              <a:rPr lang="en-US" altLang="ja-JP" sz="2000" dirty="0" smtClean="0">
                <a:solidFill>
                  <a:prstClr val="black"/>
                </a:solidFill>
              </a:rPr>
              <a:t>Action</a:t>
            </a:r>
            <a:r>
              <a:rPr lang="ja-JP" altLang="en-US" sz="2000" dirty="0" smtClean="0">
                <a:solidFill>
                  <a:prstClr val="black"/>
                </a:solidFill>
              </a:rPr>
              <a:t>）</a:t>
            </a:r>
            <a:r>
              <a:rPr lang="ja-JP" altLang="en-US" sz="2000" dirty="0">
                <a:solidFill>
                  <a:prstClr val="black"/>
                </a:solidFill>
              </a:rPr>
              <a:t>の一連</a:t>
            </a:r>
            <a:r>
              <a:rPr lang="ja-JP" altLang="en-US" sz="2000" dirty="0" smtClean="0">
                <a:solidFill>
                  <a:prstClr val="black"/>
                </a:solidFill>
              </a:rPr>
              <a:t>の</a:t>
            </a:r>
            <a:r>
              <a:rPr lang="en-US" altLang="ja-JP" sz="2000" dirty="0" smtClean="0">
                <a:solidFill>
                  <a:prstClr val="black"/>
                </a:solidFill>
              </a:rPr>
              <a:t>PDCA</a:t>
            </a:r>
            <a:r>
              <a:rPr lang="ja-JP" altLang="en-US" sz="2000" dirty="0" smtClean="0">
                <a:solidFill>
                  <a:prstClr val="black"/>
                </a:solidFill>
              </a:rPr>
              <a:t>サイクル）</a:t>
            </a:r>
            <a:r>
              <a:rPr lang="ja-JP" altLang="en-US" sz="2000" dirty="0">
                <a:solidFill>
                  <a:prstClr val="black"/>
                </a:solidFill>
              </a:rPr>
              <a:t>により、サービスの質の管理を行うこと</a:t>
            </a:r>
            <a:r>
              <a:rPr lang="ja-JP" altLang="en-US" sz="2000" dirty="0" smtClean="0">
                <a:solidFill>
                  <a:prstClr val="black"/>
                </a:solidFill>
              </a:rPr>
              <a:t>。</a:t>
            </a:r>
            <a:endParaRPr lang="ja-JP" altLang="en-US" sz="2000" dirty="0">
              <a:solidFill>
                <a:prstClr val="black"/>
              </a:solidFill>
            </a:endParaRPr>
          </a:p>
        </p:txBody>
      </p:sp>
    </p:spTree>
    <p:extLst>
      <p:ext uri="{BB962C8B-B14F-4D97-AF65-F5344CB8AC3E}">
        <p14:creationId xmlns:p14="http://schemas.microsoft.com/office/powerpoint/2010/main" val="178425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9"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8261987"/>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82100" y="6398973"/>
            <a:ext cx="2743200" cy="365125"/>
          </a:xfrm>
        </p:spPr>
        <p:txBody>
          <a:bodyPr/>
          <a:lstStyle/>
          <a:p>
            <a:fld id="{41D9830F-53EB-46B6-9EC0-C4C68F82A889}" type="slidenum">
              <a:rPr kumimoji="1" lang="ja-JP" altLang="en-US" smtClean="0"/>
              <a:t>110</a:t>
            </a:fld>
            <a:endParaRPr kumimoji="1" lang="ja-JP" altLang="en-US"/>
          </a:p>
        </p:txBody>
      </p:sp>
      <p:sp>
        <p:nvSpPr>
          <p:cNvPr id="3" name="正方形/長方形 2"/>
          <p:cNvSpPr/>
          <p:nvPr/>
        </p:nvSpPr>
        <p:spPr>
          <a:xfrm>
            <a:off x="0" y="0"/>
            <a:ext cx="12192000" cy="6093976"/>
          </a:xfrm>
          <a:prstGeom prst="rect">
            <a:avLst/>
          </a:prstGeom>
        </p:spPr>
        <p:txBody>
          <a:bodyPr wrap="square">
            <a:spAutoFit/>
          </a:bodyPr>
          <a:lstStyle/>
          <a:p>
            <a:pPr lvl="0"/>
            <a:r>
              <a:rPr lang="ja-JP" altLang="en-US" sz="2000" b="1" dirty="0" smtClean="0">
                <a:solidFill>
                  <a:prstClr val="black"/>
                </a:solidFill>
              </a:rPr>
              <a:t>（１９）経口移行加算</a:t>
            </a:r>
            <a:r>
              <a:rPr lang="ja-JP" altLang="en-US" sz="2000" b="1" dirty="0">
                <a:solidFill>
                  <a:prstClr val="black"/>
                </a:solidFill>
              </a:rPr>
              <a:t>　</a:t>
            </a:r>
            <a:r>
              <a:rPr lang="en-US" altLang="ja-JP" sz="2000" dirty="0" smtClean="0">
                <a:solidFill>
                  <a:prstClr val="black"/>
                </a:solidFill>
              </a:rPr>
              <a:t>28</a:t>
            </a:r>
            <a:r>
              <a:rPr lang="ja-JP" altLang="en-US" sz="2000" dirty="0" smtClean="0">
                <a:solidFill>
                  <a:prstClr val="black"/>
                </a:solidFill>
              </a:rPr>
              <a:t>単位／日</a:t>
            </a:r>
            <a:endParaRPr lang="en-US" altLang="ja-JP" sz="2000" dirty="0" smtClean="0">
              <a:solidFill>
                <a:prstClr val="black"/>
              </a:solidFill>
            </a:endParaRPr>
          </a:p>
          <a:p>
            <a:pPr marL="85725" lvl="0" indent="171450"/>
            <a:r>
              <a:rPr lang="ja-JP" altLang="en-US" sz="2000" dirty="0" smtClean="0">
                <a:solidFill>
                  <a:prstClr val="black"/>
                </a:solidFill>
              </a:rPr>
              <a:t>医師の指示に基づき、医師、歯科医師、管理栄養士、看護師、介護支援専門員その他の職種の者が共同して、現に経管により食事を摂取している入所者ごとに経口による食事の摂取を進めるための経口移行計画を作成している場合であって、当該計画に従い、医師の指示を受けた管理栄養士又は栄養士による栄養管理及び言語聴覚士又は看護職員による支援が行われた場合に、当該計画が作成された日から起算して</a:t>
            </a:r>
            <a:r>
              <a:rPr lang="en-US" altLang="ja-JP" sz="2000" dirty="0" smtClean="0">
                <a:solidFill>
                  <a:prstClr val="black"/>
                </a:solidFill>
              </a:rPr>
              <a:t>180</a:t>
            </a:r>
            <a:r>
              <a:rPr lang="ja-JP" altLang="en-US" sz="2000" dirty="0" smtClean="0">
                <a:solidFill>
                  <a:prstClr val="black"/>
                </a:solidFill>
              </a:rPr>
              <a:t>日以内の期間に限り算定する。</a:t>
            </a:r>
            <a:endParaRPr lang="en-US" altLang="ja-JP" sz="2000" dirty="0" smtClean="0">
              <a:solidFill>
                <a:prstClr val="black"/>
              </a:solidFill>
            </a:endParaRPr>
          </a:p>
          <a:p>
            <a:pPr marL="271463" indent="-185738"/>
            <a:r>
              <a:rPr lang="en-US" altLang="ja-JP" sz="2000" dirty="0" smtClean="0">
                <a:solidFill>
                  <a:prstClr val="black"/>
                </a:solidFill>
              </a:rPr>
              <a:t>※ </a:t>
            </a:r>
            <a:r>
              <a:rPr lang="ja-JP" altLang="en-US" sz="2000" dirty="0" smtClean="0">
                <a:solidFill>
                  <a:prstClr val="black"/>
                </a:solidFill>
              </a:rPr>
              <a:t>経口</a:t>
            </a:r>
            <a:r>
              <a:rPr lang="ja-JP" altLang="en-US" sz="2000" dirty="0">
                <a:solidFill>
                  <a:prstClr val="black"/>
                </a:solidFill>
              </a:rPr>
              <a:t>による食事の摂取を進めるため</a:t>
            </a:r>
            <a:r>
              <a:rPr lang="ja-JP" altLang="en-US" sz="2000" dirty="0" smtClean="0">
                <a:solidFill>
                  <a:prstClr val="black"/>
                </a:solidFill>
              </a:rPr>
              <a:t>の経口移行計画に基づき、栄養管理士又は栄養士が行う栄養管理及び言語聴覚士又は看護職員が行う支援</a:t>
            </a:r>
            <a:r>
              <a:rPr lang="ja-JP" altLang="en-US" sz="2000" dirty="0">
                <a:solidFill>
                  <a:prstClr val="black"/>
                </a:solidFill>
              </a:rPr>
              <a:t>が</a:t>
            </a:r>
            <a:r>
              <a:rPr lang="ja-JP" altLang="en-US" sz="2000" dirty="0" smtClean="0">
                <a:solidFill>
                  <a:prstClr val="black"/>
                </a:solidFill>
              </a:rPr>
              <a:t>、当該計画が作成された日</a:t>
            </a:r>
            <a:r>
              <a:rPr lang="ja-JP" altLang="en-US" sz="2000" dirty="0">
                <a:solidFill>
                  <a:prstClr val="black"/>
                </a:solidFill>
              </a:rPr>
              <a:t>から起算</a:t>
            </a:r>
            <a:r>
              <a:rPr lang="ja-JP" altLang="en-US" sz="2000" dirty="0" smtClean="0">
                <a:solidFill>
                  <a:prstClr val="black"/>
                </a:solidFill>
              </a:rPr>
              <a:t>して</a:t>
            </a:r>
            <a:r>
              <a:rPr lang="en-US" altLang="ja-JP" sz="2000" dirty="0" smtClean="0">
                <a:solidFill>
                  <a:prstClr val="black"/>
                </a:solidFill>
              </a:rPr>
              <a:t>180</a:t>
            </a:r>
            <a:r>
              <a:rPr lang="ja-JP" altLang="en-US" sz="2000" dirty="0" smtClean="0">
                <a:solidFill>
                  <a:prstClr val="black"/>
                </a:solidFill>
              </a:rPr>
              <a:t>日</a:t>
            </a:r>
            <a:r>
              <a:rPr lang="ja-JP" altLang="en-US" sz="2000" dirty="0">
                <a:solidFill>
                  <a:prstClr val="black"/>
                </a:solidFill>
              </a:rPr>
              <a:t>を</a:t>
            </a:r>
            <a:r>
              <a:rPr lang="ja-JP" altLang="en-US" sz="2000" dirty="0" smtClean="0">
                <a:solidFill>
                  <a:prstClr val="black"/>
                </a:solidFill>
              </a:rPr>
              <a:t>超えた期間に行われた場合であっても</a:t>
            </a:r>
            <a:r>
              <a:rPr lang="ja-JP" altLang="en-US" sz="2000" dirty="0">
                <a:solidFill>
                  <a:prstClr val="black"/>
                </a:solidFill>
              </a:rPr>
              <a:t>、経口による食事の摂取が一部可能な者であって、医師の指示に基づき、継続して経口による食事の摂取を進めるための栄養管理及び支援が必要と</a:t>
            </a:r>
            <a:r>
              <a:rPr lang="ja-JP" altLang="en-US" sz="2000" dirty="0" smtClean="0">
                <a:solidFill>
                  <a:prstClr val="black"/>
                </a:solidFill>
              </a:rPr>
              <a:t>されるものに対しては</a:t>
            </a:r>
            <a:r>
              <a:rPr lang="ja-JP" altLang="en-US" sz="2000" dirty="0">
                <a:solidFill>
                  <a:prstClr val="black"/>
                </a:solidFill>
              </a:rPr>
              <a:t>、引き続き当該加算を算定できる。</a:t>
            </a:r>
            <a:r>
              <a:rPr lang="ja-JP" altLang="en-US" sz="2000" dirty="0"/>
              <a:t>ただし、この場合において、医師の指示はおおむね２週間ごとに</a:t>
            </a:r>
            <a:r>
              <a:rPr lang="ja-JP" altLang="en-US" sz="2000" dirty="0" smtClean="0"/>
              <a:t>受けること。</a:t>
            </a:r>
            <a:endParaRPr lang="en-US" altLang="ja-JP" sz="2000" dirty="0" smtClean="0"/>
          </a:p>
          <a:p>
            <a:pPr marL="85725"/>
            <a:endParaRPr lang="en-US" altLang="ja-JP" sz="600" dirty="0" smtClean="0">
              <a:solidFill>
                <a:prstClr val="black"/>
              </a:solidFill>
            </a:endParaRPr>
          </a:p>
          <a:p>
            <a:pPr marL="85725"/>
            <a:r>
              <a:rPr lang="en-US" altLang="ja-JP" sz="2000" dirty="0" smtClean="0">
                <a:solidFill>
                  <a:prstClr val="black"/>
                </a:solidFill>
              </a:rPr>
              <a:t>※ </a:t>
            </a:r>
            <a:r>
              <a:rPr lang="ja-JP" altLang="en-US" sz="2000" dirty="0">
                <a:solidFill>
                  <a:prstClr val="black"/>
                </a:solidFill>
              </a:rPr>
              <a:t>定員超過利用・人員基準欠如に該当していないこと。</a:t>
            </a:r>
            <a:endParaRPr lang="en-US" altLang="ja-JP" sz="2000" dirty="0">
              <a:solidFill>
                <a:prstClr val="black"/>
              </a:solidFill>
            </a:endParaRPr>
          </a:p>
          <a:p>
            <a:pPr marL="85725"/>
            <a:r>
              <a:rPr lang="en-US" altLang="ja-JP" sz="2000" dirty="0">
                <a:solidFill>
                  <a:prstClr val="black"/>
                </a:solidFill>
              </a:rPr>
              <a:t>※ </a:t>
            </a:r>
            <a:r>
              <a:rPr lang="ja-JP" altLang="en-US" sz="2000" dirty="0">
                <a:solidFill>
                  <a:prstClr val="black"/>
                </a:solidFill>
              </a:rPr>
              <a:t>栄養管理に係る（栄養ケア・マネジメント未実施）減算を算定している場合は、算定しない。</a:t>
            </a:r>
            <a:endParaRPr lang="en-US" altLang="ja-JP" sz="2000" dirty="0">
              <a:solidFill>
                <a:prstClr val="black"/>
              </a:solidFill>
            </a:endParaRPr>
          </a:p>
          <a:p>
            <a:pPr marL="271463" indent="-185738"/>
            <a:endParaRPr lang="en-US" altLang="ja-JP" sz="2000" dirty="0">
              <a:solidFill>
                <a:srgbClr val="FF0000"/>
              </a:solidFill>
            </a:endParaRPr>
          </a:p>
          <a:p>
            <a:pPr marL="271463" indent="-185738"/>
            <a:endParaRPr lang="ja-JP" altLang="en-US" sz="2000" dirty="0">
              <a:solidFill>
                <a:srgbClr val="FF0000"/>
              </a:solidFill>
            </a:endParaRPr>
          </a:p>
          <a:p>
            <a:pPr lvl="0"/>
            <a:endParaRPr lang="en-US" altLang="ja-JP" sz="2000" dirty="0" smtClean="0">
              <a:solidFill>
                <a:prstClr val="black"/>
              </a:solidFill>
            </a:endParaRPr>
          </a:p>
          <a:p>
            <a:pPr lvl="0"/>
            <a:endParaRPr lang="en-US" altLang="ja-JP" sz="2000" dirty="0" smtClean="0">
              <a:solidFill>
                <a:prstClr val="black"/>
              </a:solidFill>
            </a:endParaRPr>
          </a:p>
          <a:p>
            <a:pPr lvl="0"/>
            <a:endParaRPr lang="en-US" altLang="ja-JP" sz="2000" dirty="0" smtClean="0">
              <a:solidFill>
                <a:prstClr val="black"/>
              </a:solidFill>
            </a:endParaRPr>
          </a:p>
          <a:p>
            <a:pPr lvl="0"/>
            <a:endParaRPr lang="en-US" altLang="ja-JP" sz="1000" dirty="0">
              <a:solidFill>
                <a:prstClr val="black"/>
              </a:solidFill>
            </a:endParaRPr>
          </a:p>
        </p:txBody>
      </p:sp>
      <p:sp>
        <p:nvSpPr>
          <p:cNvPr id="4" name="正方形/長方形 3"/>
          <p:cNvSpPr/>
          <p:nvPr/>
        </p:nvSpPr>
        <p:spPr>
          <a:xfrm>
            <a:off x="266700" y="4134426"/>
            <a:ext cx="11658600" cy="1458541"/>
          </a:xfrm>
          <a:prstGeom prst="rect">
            <a:avLst/>
          </a:prstGeom>
          <a:ln w="6350">
            <a:solidFill>
              <a:schemeClr val="tx1"/>
            </a:solidFill>
            <a:prstDash val="sysDot"/>
          </a:ln>
        </p:spPr>
        <p:txBody>
          <a:bodyPr wrap="square" bIns="0" anchor="ctr" anchorCtr="0">
            <a:spAutoFit/>
          </a:bodyPr>
          <a:lstStyle/>
          <a:p>
            <a:pPr>
              <a:lnSpc>
                <a:spcPts val="2200"/>
              </a:lnSpc>
            </a:pPr>
            <a:r>
              <a:rPr lang="en-US" altLang="ja-JP" sz="2000" dirty="0" smtClean="0">
                <a:solidFill>
                  <a:prstClr val="black"/>
                </a:solidFill>
              </a:rPr>
              <a:t>【</a:t>
            </a:r>
            <a:r>
              <a:rPr lang="ja-JP" altLang="en-US" sz="2000" dirty="0" smtClean="0">
                <a:solidFill>
                  <a:prstClr val="black"/>
                </a:solidFill>
              </a:rPr>
              <a:t>経口移行計画について</a:t>
            </a:r>
            <a:r>
              <a:rPr lang="en-US" altLang="ja-JP" sz="2000" dirty="0" smtClean="0">
                <a:solidFill>
                  <a:prstClr val="black"/>
                </a:solidFill>
              </a:rPr>
              <a:t>】</a:t>
            </a:r>
          </a:p>
          <a:p>
            <a:pPr marL="185738" indent="-185738">
              <a:lnSpc>
                <a:spcPts val="2200"/>
              </a:lnSpc>
            </a:pPr>
            <a:r>
              <a:rPr lang="ja-JP" altLang="en-US" sz="2000" dirty="0">
                <a:solidFill>
                  <a:prstClr val="black"/>
                </a:solidFill>
              </a:rPr>
              <a:t>・</a:t>
            </a:r>
            <a:r>
              <a:rPr lang="ja-JP" altLang="en-US" sz="2000" dirty="0" smtClean="0">
                <a:solidFill>
                  <a:prstClr val="black"/>
                </a:solidFill>
              </a:rPr>
              <a:t>栄養</a:t>
            </a:r>
            <a:r>
              <a:rPr lang="ja-JP" altLang="en-US" sz="2000" dirty="0">
                <a:solidFill>
                  <a:prstClr val="black"/>
                </a:solidFill>
              </a:rPr>
              <a:t>ケア計画と一体のものとして作成する</a:t>
            </a:r>
            <a:r>
              <a:rPr lang="ja-JP" altLang="en-US" sz="2000" dirty="0" smtClean="0">
                <a:solidFill>
                  <a:prstClr val="black"/>
                </a:solidFill>
              </a:rPr>
              <a:t>こと。</a:t>
            </a:r>
            <a:endParaRPr lang="en-US" altLang="ja-JP" sz="2000" dirty="0" smtClean="0">
              <a:solidFill>
                <a:prstClr val="black"/>
              </a:solidFill>
            </a:endParaRPr>
          </a:p>
          <a:p>
            <a:pPr marL="185738" indent="-185738">
              <a:lnSpc>
                <a:spcPts val="2200"/>
              </a:lnSpc>
            </a:pPr>
            <a:r>
              <a:rPr lang="ja-JP" altLang="en-US" sz="2000" dirty="0" smtClean="0">
                <a:solidFill>
                  <a:prstClr val="black"/>
                </a:solidFill>
              </a:rPr>
              <a:t>・入所者</a:t>
            </a:r>
            <a:r>
              <a:rPr lang="ja-JP" altLang="en-US" sz="2000" dirty="0">
                <a:solidFill>
                  <a:prstClr val="black"/>
                </a:solidFill>
              </a:rPr>
              <a:t>又はその家族に説明し、同意を得る</a:t>
            </a:r>
            <a:r>
              <a:rPr lang="ja-JP" altLang="en-US" sz="2000" dirty="0" smtClean="0">
                <a:solidFill>
                  <a:prstClr val="black"/>
                </a:solidFill>
              </a:rPr>
              <a:t>こと。</a:t>
            </a:r>
            <a:endParaRPr lang="en-US" altLang="ja-JP" sz="2000" dirty="0" smtClean="0">
              <a:solidFill>
                <a:prstClr val="black"/>
              </a:solidFill>
            </a:endParaRPr>
          </a:p>
          <a:p>
            <a:pPr marL="185738" indent="-185738">
              <a:lnSpc>
                <a:spcPts val="2200"/>
              </a:lnSpc>
            </a:pPr>
            <a:r>
              <a:rPr lang="ja-JP" altLang="en-US" sz="2000" dirty="0" smtClean="0">
                <a:solidFill>
                  <a:prstClr val="black"/>
                </a:solidFill>
              </a:rPr>
              <a:t>・経口移行計画に相当する内容を施設サービス計画の中に記載する場合は、その記載をもって経口移行計画に代えることができる。</a:t>
            </a:r>
            <a:endParaRPr lang="ja-JP" altLang="en-US" dirty="0"/>
          </a:p>
        </p:txBody>
      </p:sp>
      <p:sp>
        <p:nvSpPr>
          <p:cNvPr id="5" name="正方形/長方形 4"/>
          <p:cNvSpPr/>
          <p:nvPr/>
        </p:nvSpPr>
        <p:spPr>
          <a:xfrm>
            <a:off x="266700" y="5627103"/>
            <a:ext cx="11658600" cy="1482457"/>
          </a:xfrm>
          <a:prstGeom prst="rect">
            <a:avLst/>
          </a:prstGeom>
          <a:ln w="6350">
            <a:solidFill>
              <a:schemeClr val="tx1"/>
            </a:solidFill>
            <a:prstDash val="sysDot"/>
          </a:ln>
        </p:spPr>
        <p:txBody>
          <a:bodyPr wrap="square" bIns="0" anchor="ctr" anchorCtr="0">
            <a:spAutoFit/>
          </a:bodyPr>
          <a:lstStyle/>
          <a:p>
            <a:pPr marL="185738" lvl="0" indent="-185738">
              <a:lnSpc>
                <a:spcPts val="2200"/>
              </a:lnSpc>
            </a:pPr>
            <a:r>
              <a:rPr lang="en-US" altLang="ja-JP" sz="2000" dirty="0">
                <a:solidFill>
                  <a:prstClr val="black"/>
                </a:solidFill>
              </a:rPr>
              <a:t>※</a:t>
            </a:r>
            <a:r>
              <a:rPr lang="ja-JP" altLang="en-US" sz="2000" dirty="0">
                <a:solidFill>
                  <a:prstClr val="black"/>
                </a:solidFill>
              </a:rPr>
              <a:t> 算定期間は、経口からの食事の摂取が可能となり経管による食事の摂取を終了した日までの期間とするが、その期間は入所者又はその家族の同意を得た日から起算して</a:t>
            </a:r>
            <a:r>
              <a:rPr lang="en-US" altLang="ja-JP" sz="2000" dirty="0">
                <a:solidFill>
                  <a:prstClr val="black"/>
                </a:solidFill>
              </a:rPr>
              <a:t>180</a:t>
            </a:r>
            <a:r>
              <a:rPr lang="ja-JP" altLang="en-US" sz="2000" dirty="0">
                <a:solidFill>
                  <a:prstClr val="black"/>
                </a:solidFill>
              </a:rPr>
              <a:t>日以内の期間に限るものとし、それを超えた場合においては、原則として当該加算は算定しない。</a:t>
            </a:r>
            <a:endParaRPr lang="en-US" altLang="ja-JP" sz="2000" dirty="0">
              <a:solidFill>
                <a:prstClr val="black"/>
              </a:solidFill>
            </a:endParaRPr>
          </a:p>
          <a:p>
            <a:pPr marL="185738" lvl="0" indent="-185738">
              <a:lnSpc>
                <a:spcPts val="2200"/>
              </a:lnSpc>
            </a:pPr>
            <a:r>
              <a:rPr lang="en-US" altLang="ja-JP" sz="2000" dirty="0">
                <a:solidFill>
                  <a:prstClr val="black"/>
                </a:solidFill>
              </a:rPr>
              <a:t>※</a:t>
            </a:r>
            <a:r>
              <a:rPr lang="ja-JP" altLang="en-US" sz="2000" dirty="0">
                <a:solidFill>
                  <a:prstClr val="black"/>
                </a:solidFill>
              </a:rPr>
              <a:t> 経口移行加算を</a:t>
            </a:r>
            <a:r>
              <a:rPr lang="en-US" altLang="ja-JP" sz="2000" dirty="0">
                <a:solidFill>
                  <a:prstClr val="black"/>
                </a:solidFill>
              </a:rPr>
              <a:t>180</a:t>
            </a:r>
            <a:r>
              <a:rPr lang="ja-JP" altLang="en-US" sz="2000" dirty="0">
                <a:solidFill>
                  <a:prstClr val="black"/>
                </a:solidFill>
              </a:rPr>
              <a:t>日間にわたり算定した後、経口摂取に移行できなかった</a:t>
            </a:r>
            <a:r>
              <a:rPr lang="ja-JP" altLang="en-US" sz="2000" dirty="0" smtClean="0">
                <a:solidFill>
                  <a:prstClr val="black"/>
                </a:solidFill>
              </a:rPr>
              <a:t>場合に</a:t>
            </a:r>
            <a:r>
              <a:rPr lang="ja-JP" altLang="en-US" sz="2000" dirty="0">
                <a:solidFill>
                  <a:prstClr val="black"/>
                </a:solidFill>
              </a:rPr>
              <a:t>、期間</a:t>
            </a:r>
            <a:r>
              <a:rPr lang="ja-JP" altLang="en-US" sz="2000" dirty="0" smtClean="0">
                <a:solidFill>
                  <a:prstClr val="black"/>
                </a:solidFill>
              </a:rPr>
              <a:t>を</a:t>
            </a:r>
            <a:r>
              <a:rPr lang="ja-JP" altLang="en-US" sz="2000" dirty="0">
                <a:solidFill>
                  <a:prstClr val="black"/>
                </a:solidFill>
              </a:rPr>
              <a:t>空けて</a:t>
            </a:r>
            <a:endParaRPr lang="en-US" altLang="ja-JP" sz="2000" dirty="0" smtClean="0">
              <a:solidFill>
                <a:prstClr val="black"/>
              </a:solidFill>
            </a:endParaRPr>
          </a:p>
          <a:p>
            <a:pPr marL="185738" lvl="0" indent="-185738"/>
            <a:endParaRPr lang="ja-JP" altLang="en-US" sz="2000" dirty="0">
              <a:solidFill>
                <a:prstClr val="black"/>
              </a:solidFill>
            </a:endParaRPr>
          </a:p>
        </p:txBody>
      </p:sp>
    </p:spTree>
    <p:extLst>
      <p:ext uri="{BB962C8B-B14F-4D97-AF65-F5344CB8AC3E}">
        <p14:creationId xmlns:p14="http://schemas.microsoft.com/office/powerpoint/2010/main" val="31606017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8300" y="6327775"/>
            <a:ext cx="2743200" cy="365125"/>
          </a:xfrm>
        </p:spPr>
        <p:txBody>
          <a:bodyPr/>
          <a:lstStyle/>
          <a:p>
            <a:fld id="{41D9830F-53EB-46B6-9EC0-C4C68F82A889}" type="slidenum">
              <a:rPr kumimoji="1" lang="ja-JP" altLang="en-US" smtClean="0"/>
              <a:t>111</a:t>
            </a:fld>
            <a:endParaRPr kumimoji="1" lang="ja-JP" altLang="en-US"/>
          </a:p>
        </p:txBody>
      </p:sp>
      <p:sp>
        <p:nvSpPr>
          <p:cNvPr id="3" name="正方形/長方形 2"/>
          <p:cNvSpPr/>
          <p:nvPr/>
        </p:nvSpPr>
        <p:spPr>
          <a:xfrm>
            <a:off x="157163" y="-347541"/>
            <a:ext cx="11872912" cy="3598421"/>
          </a:xfrm>
          <a:prstGeom prst="rect">
            <a:avLst/>
          </a:prstGeom>
          <a:ln w="6350">
            <a:solidFill>
              <a:schemeClr val="tx1"/>
            </a:solidFill>
            <a:prstDash val="sysDot"/>
          </a:ln>
        </p:spPr>
        <p:txBody>
          <a:bodyPr wrap="square" bIns="0" anchor="ctr" anchorCtr="0">
            <a:spAutoFit/>
          </a:bodyPr>
          <a:lstStyle/>
          <a:p>
            <a:pPr marL="185738" lvl="0" indent="-185738"/>
            <a:endParaRPr lang="en-US" altLang="ja-JP" sz="2000" dirty="0" smtClean="0">
              <a:solidFill>
                <a:prstClr val="black"/>
              </a:solidFill>
            </a:endParaRPr>
          </a:p>
          <a:p>
            <a:pPr marL="185738" lvl="0">
              <a:lnSpc>
                <a:spcPts val="2300"/>
              </a:lnSpc>
            </a:pPr>
            <a:r>
              <a:rPr lang="ja-JP" altLang="en-US" sz="2000" dirty="0" smtClean="0">
                <a:solidFill>
                  <a:prstClr val="black"/>
                </a:solidFill>
              </a:rPr>
              <a:t>再度</a:t>
            </a:r>
            <a:r>
              <a:rPr lang="ja-JP" altLang="en-US" sz="2000" dirty="0">
                <a:solidFill>
                  <a:prstClr val="black"/>
                </a:solidFill>
              </a:rPr>
              <a:t>経口摂取に移行するための栄養管理及び支援を実施した場合は、当該加算は算定できない。</a:t>
            </a:r>
          </a:p>
          <a:p>
            <a:pPr marL="185738" lvl="0" indent="-185738">
              <a:lnSpc>
                <a:spcPts val="2300"/>
              </a:lnSpc>
            </a:pPr>
            <a:r>
              <a:rPr lang="en-US" altLang="ja-JP" sz="2000" dirty="0" smtClean="0">
                <a:solidFill>
                  <a:prstClr val="black"/>
                </a:solidFill>
              </a:rPr>
              <a:t>※ </a:t>
            </a:r>
            <a:r>
              <a:rPr lang="ja-JP" altLang="en-US" sz="2000" dirty="0" smtClean="0">
                <a:solidFill>
                  <a:prstClr val="black"/>
                </a:solidFill>
              </a:rPr>
              <a:t>経管</a:t>
            </a:r>
            <a:r>
              <a:rPr lang="ja-JP" altLang="en-US" sz="2000" dirty="0">
                <a:solidFill>
                  <a:prstClr val="black"/>
                </a:solidFill>
              </a:rPr>
              <a:t>栄養法から経口栄養法への移行は</a:t>
            </a:r>
            <a:r>
              <a:rPr lang="ja-JP" altLang="en-US" sz="2000" dirty="0" smtClean="0">
                <a:solidFill>
                  <a:prstClr val="black"/>
                </a:solidFill>
              </a:rPr>
              <a:t>、場合によっては誤嚥</a:t>
            </a:r>
            <a:r>
              <a:rPr lang="ja-JP" altLang="en-US" sz="2000" dirty="0">
                <a:solidFill>
                  <a:prstClr val="black"/>
                </a:solidFill>
              </a:rPr>
              <a:t>性肺炎の危険も生じうる為、</a:t>
            </a:r>
            <a:r>
              <a:rPr lang="ja-JP" altLang="en-US" sz="2000" dirty="0" smtClean="0">
                <a:solidFill>
                  <a:prstClr val="black"/>
                </a:solidFill>
              </a:rPr>
              <a:t>次について確認</a:t>
            </a:r>
            <a:r>
              <a:rPr lang="ja-JP" altLang="en-US" sz="2000" dirty="0">
                <a:solidFill>
                  <a:prstClr val="black"/>
                </a:solidFill>
              </a:rPr>
              <a:t>した上で実施すること。</a:t>
            </a:r>
          </a:p>
          <a:p>
            <a:pPr marL="357188" lvl="0" indent="-185738">
              <a:lnSpc>
                <a:spcPts val="2300"/>
              </a:lnSpc>
            </a:pPr>
            <a:r>
              <a:rPr lang="ja-JP" altLang="en-US" sz="2000" dirty="0">
                <a:solidFill>
                  <a:prstClr val="black"/>
                </a:solidFill>
              </a:rPr>
              <a:t>・全身状態が安定していること（血圧、呼吸、体温が安定しており、現疾患の病態が安定している）。</a:t>
            </a:r>
          </a:p>
          <a:p>
            <a:pPr marL="357188" lvl="0" indent="-185738">
              <a:lnSpc>
                <a:spcPts val="2300"/>
              </a:lnSpc>
            </a:pPr>
            <a:r>
              <a:rPr lang="ja-JP" altLang="en-US" sz="2000" dirty="0">
                <a:solidFill>
                  <a:prstClr val="black"/>
                </a:solidFill>
              </a:rPr>
              <a:t>・刺激しなくても覚醒を保っていられること。</a:t>
            </a:r>
          </a:p>
          <a:p>
            <a:pPr marL="357188" lvl="0" indent="-185738">
              <a:lnSpc>
                <a:spcPts val="2300"/>
              </a:lnSpc>
            </a:pPr>
            <a:r>
              <a:rPr lang="ja-JP" altLang="en-US" sz="2000" dirty="0">
                <a:solidFill>
                  <a:prstClr val="black"/>
                </a:solidFill>
              </a:rPr>
              <a:t>・嚥下反射が見られること</a:t>
            </a:r>
            <a:r>
              <a:rPr lang="en-US" altLang="ja-JP" sz="2000" dirty="0">
                <a:solidFill>
                  <a:prstClr val="black"/>
                </a:solidFill>
              </a:rPr>
              <a:t>(</a:t>
            </a:r>
            <a:r>
              <a:rPr lang="ja-JP" altLang="en-US" sz="2000" dirty="0">
                <a:solidFill>
                  <a:prstClr val="black"/>
                </a:solidFill>
              </a:rPr>
              <a:t>唾液嚥下や口腔、咽頭への刺激による喉頭挙上が認められること。</a:t>
            </a:r>
            <a:r>
              <a:rPr lang="en-US" altLang="ja-JP" sz="2000" dirty="0">
                <a:solidFill>
                  <a:prstClr val="black"/>
                </a:solidFill>
              </a:rPr>
              <a:t>)</a:t>
            </a:r>
            <a:r>
              <a:rPr lang="ja-JP" altLang="en-US" sz="2000" dirty="0" err="1">
                <a:solidFill>
                  <a:prstClr val="black"/>
                </a:solidFill>
              </a:rPr>
              <a:t>。</a:t>
            </a:r>
            <a:endParaRPr lang="ja-JP" altLang="en-US" sz="2000" dirty="0">
              <a:solidFill>
                <a:prstClr val="black"/>
              </a:solidFill>
            </a:endParaRPr>
          </a:p>
          <a:p>
            <a:pPr marL="357188" lvl="0" indent="-185738">
              <a:lnSpc>
                <a:spcPts val="2300"/>
              </a:lnSpc>
            </a:pPr>
            <a:r>
              <a:rPr lang="ja-JP" altLang="en-US" sz="2000" dirty="0">
                <a:solidFill>
                  <a:prstClr val="black"/>
                </a:solidFill>
              </a:rPr>
              <a:t>・咽頭内容物を吸引した後は唾液を嚥下しても「むせ」がないこと。</a:t>
            </a:r>
            <a:endParaRPr lang="en-US" altLang="ja-JP" sz="2000" dirty="0">
              <a:solidFill>
                <a:prstClr val="black"/>
              </a:solidFill>
            </a:endParaRPr>
          </a:p>
          <a:p>
            <a:pPr marL="185738" lvl="0" indent="-185738">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spc="-60" dirty="0">
                <a:solidFill>
                  <a:prstClr val="black"/>
                </a:solidFill>
              </a:rPr>
              <a:t>入所者の口腔の状態によっては、歯科医療における対応を要する場合も想定されることから、必要に応じて、介護支援専門員を通じて主治の歯科医師への情報提供を実施するなどの適切な措置を講じること。</a:t>
            </a:r>
          </a:p>
          <a:p>
            <a:pPr marL="185738" lvl="0" indent="-185738">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当該加算に係る計画の作成に当たっては別途通知（「リハビリテーション・個別機能訓練、栄養、口腔の実施及び一体的取組について」）を参照。</a:t>
            </a:r>
            <a:endParaRPr lang="en-US" altLang="ja-JP" sz="2000" dirty="0">
              <a:solidFill>
                <a:prstClr val="black"/>
              </a:solidFill>
            </a:endParaRPr>
          </a:p>
        </p:txBody>
      </p:sp>
      <p:sp>
        <p:nvSpPr>
          <p:cNvPr id="4" name="正方形/長方形 3"/>
          <p:cNvSpPr/>
          <p:nvPr/>
        </p:nvSpPr>
        <p:spPr>
          <a:xfrm>
            <a:off x="28576" y="3443259"/>
            <a:ext cx="12163424" cy="3477875"/>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２０）経口維持加算</a:t>
            </a:r>
            <a:endParaRPr lang="en-US" altLang="ja-JP" sz="2000" b="1" dirty="0" smtClean="0">
              <a:solidFill>
                <a:prstClr val="black"/>
              </a:solidFill>
            </a:endParaRPr>
          </a:p>
          <a:p>
            <a:pPr lvl="0"/>
            <a:r>
              <a:rPr lang="en-US" altLang="ja-JP" sz="2000" dirty="0" smtClean="0">
                <a:solidFill>
                  <a:prstClr val="black"/>
                </a:solidFill>
              </a:rPr>
              <a:t>【</a:t>
            </a:r>
            <a:r>
              <a:rPr lang="ja-JP" altLang="en-US" sz="2000" dirty="0" smtClean="0">
                <a:solidFill>
                  <a:prstClr val="black"/>
                </a:solidFill>
              </a:rPr>
              <a:t>経口</a:t>
            </a:r>
            <a:r>
              <a:rPr lang="ja-JP" altLang="en-US" sz="2000" dirty="0">
                <a:solidFill>
                  <a:prstClr val="black"/>
                </a:solidFill>
              </a:rPr>
              <a:t>維持</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　</a:t>
            </a:r>
            <a:r>
              <a:rPr lang="en-US" altLang="ja-JP" sz="2000" dirty="0" smtClean="0">
                <a:solidFill>
                  <a:prstClr val="black"/>
                </a:solidFill>
              </a:rPr>
              <a:t>400</a:t>
            </a:r>
            <a:r>
              <a:rPr lang="ja-JP" altLang="en-US" sz="2000" dirty="0" smtClean="0">
                <a:solidFill>
                  <a:prstClr val="black"/>
                </a:solidFill>
              </a:rPr>
              <a:t>単位</a:t>
            </a:r>
            <a:r>
              <a:rPr lang="ja-JP" altLang="en-US" sz="2000" dirty="0">
                <a:solidFill>
                  <a:prstClr val="black"/>
                </a:solidFill>
              </a:rPr>
              <a:t>／月</a:t>
            </a:r>
          </a:p>
          <a:p>
            <a:pPr marL="85725" lvl="0" indent="185738"/>
            <a:r>
              <a:rPr lang="ja-JP" altLang="en-US" sz="2000" dirty="0" smtClean="0">
                <a:solidFill>
                  <a:prstClr val="black"/>
                </a:solidFill>
              </a:rPr>
              <a:t>別に厚生労働大臣が定める基準に適合する施設において、現</a:t>
            </a:r>
            <a:r>
              <a:rPr lang="ja-JP" altLang="en-US" sz="2000" dirty="0">
                <a:solidFill>
                  <a:prstClr val="black"/>
                </a:solidFill>
              </a:rPr>
              <a:t>に経口により食事を摂取する者であって、摂食機能</a:t>
            </a:r>
            <a:r>
              <a:rPr lang="ja-JP" altLang="en-US" sz="2000" dirty="0" smtClean="0">
                <a:solidFill>
                  <a:prstClr val="black"/>
                </a:solidFill>
              </a:rPr>
              <a:t>障害を</a:t>
            </a:r>
            <a:r>
              <a:rPr lang="ja-JP" altLang="en-US" sz="2000" dirty="0">
                <a:solidFill>
                  <a:prstClr val="black"/>
                </a:solidFill>
              </a:rPr>
              <a:t>有し、誤嚥が認められる入所者に対して、医師又は歯科医師の指示に基づき、医師、歯科医師、管理栄養士、看護師、介護支援専門員その他の職種の者が共同して、入所者の栄養管理をするための食事の観察及び会議等を行い、入所者ごとに、経口による継続的な食事の摂取を進めるための経口維持計画を作成している場合であって、当該計画に従い、医師又は歯科医師の指示（歯科医師が指示を行う場合にあっては、当該指示を受ける管理栄養士等が医師の指導を受けている場合に限る。）を受けた管理栄養士又は栄養士が、栄養管理を行った場合</a:t>
            </a:r>
            <a:r>
              <a:rPr lang="ja-JP" altLang="en-US" sz="2000" dirty="0" smtClean="0">
                <a:solidFill>
                  <a:prstClr val="black"/>
                </a:solidFill>
              </a:rPr>
              <a:t>に加算する</a:t>
            </a:r>
            <a:r>
              <a:rPr lang="ja-JP" altLang="en-US" sz="2000" dirty="0">
                <a:solidFill>
                  <a:prstClr val="black"/>
                </a:solidFill>
              </a:rPr>
              <a:t>。</a:t>
            </a:r>
          </a:p>
          <a:p>
            <a:pPr marL="185738" indent="-185738"/>
            <a:r>
              <a:rPr lang="en-US" altLang="ja-JP" sz="2000" dirty="0">
                <a:solidFill>
                  <a:prstClr val="black"/>
                </a:solidFill>
              </a:rPr>
              <a:t>※ </a:t>
            </a:r>
            <a:r>
              <a:rPr lang="ja-JP" altLang="en-US" sz="2000" dirty="0">
                <a:solidFill>
                  <a:prstClr val="black"/>
                </a:solidFill>
              </a:rPr>
              <a:t>栄養管理に係る（栄養ケア・マネジメント未実施）減算を算定している場合は、算定しない。</a:t>
            </a:r>
            <a:endParaRPr lang="en-US" altLang="ja-JP" sz="2000" dirty="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経口</a:t>
            </a:r>
            <a:r>
              <a:rPr lang="ja-JP" altLang="en-US" sz="2000" dirty="0">
                <a:solidFill>
                  <a:prstClr val="black"/>
                </a:solidFill>
              </a:rPr>
              <a:t>移行加算を算定している</a:t>
            </a:r>
            <a:r>
              <a:rPr lang="ja-JP" altLang="en-US" sz="2000" dirty="0" smtClean="0">
                <a:solidFill>
                  <a:prstClr val="black"/>
                </a:solidFill>
              </a:rPr>
              <a:t>場合は</a:t>
            </a:r>
            <a:r>
              <a:rPr lang="ja-JP" altLang="en-US" sz="2000" dirty="0">
                <a:solidFill>
                  <a:prstClr val="black"/>
                </a:solidFill>
              </a:rPr>
              <a:t>算定しない。</a:t>
            </a:r>
            <a:endParaRPr lang="en-US" altLang="ja-JP" sz="2000" dirty="0">
              <a:solidFill>
                <a:prstClr val="black"/>
              </a:solidFill>
            </a:endParaRPr>
          </a:p>
        </p:txBody>
      </p:sp>
    </p:spTree>
    <p:extLst>
      <p:ext uri="{BB962C8B-B14F-4D97-AF65-F5344CB8AC3E}">
        <p14:creationId xmlns:p14="http://schemas.microsoft.com/office/powerpoint/2010/main" val="31666794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42063"/>
            <a:ext cx="2743200" cy="365125"/>
          </a:xfrm>
        </p:spPr>
        <p:txBody>
          <a:bodyPr/>
          <a:lstStyle/>
          <a:p>
            <a:fld id="{41D9830F-53EB-46B6-9EC0-C4C68F82A889}" type="slidenum">
              <a:rPr kumimoji="1" lang="ja-JP" altLang="en-US" smtClean="0"/>
              <a:t>112</a:t>
            </a:fld>
            <a:endParaRPr kumimoji="1" lang="ja-JP" altLang="en-US" dirty="0"/>
          </a:p>
        </p:txBody>
      </p:sp>
      <p:sp>
        <p:nvSpPr>
          <p:cNvPr id="4" name="正方形/長方形 3"/>
          <p:cNvSpPr/>
          <p:nvPr/>
        </p:nvSpPr>
        <p:spPr>
          <a:xfrm>
            <a:off x="176213" y="102732"/>
            <a:ext cx="11839574" cy="2110834"/>
          </a:xfrm>
          <a:prstGeom prst="rect">
            <a:avLst/>
          </a:prstGeom>
          <a:ln w="6350">
            <a:solidFill>
              <a:schemeClr val="tx1"/>
            </a:solidFill>
            <a:prstDash val="sysDot"/>
          </a:ln>
        </p:spPr>
        <p:txBody>
          <a:bodyPr wrap="square" bIns="0" anchor="ctr" anchorCtr="0">
            <a:spAutoFit/>
          </a:bodyPr>
          <a:lstStyle/>
          <a:p>
            <a:pPr>
              <a:lnSpc>
                <a:spcPts val="2300"/>
              </a:lnSpc>
            </a:pPr>
            <a:r>
              <a:rPr lang="en-US" altLang="ja-JP" sz="2000" dirty="0" smtClean="0"/>
              <a:t>【</a:t>
            </a:r>
            <a:r>
              <a:rPr lang="ja-JP" altLang="en-US" sz="2000" dirty="0" smtClean="0"/>
              <a:t>厚生労働大臣が定める基準</a:t>
            </a:r>
            <a:r>
              <a:rPr lang="en-US" altLang="ja-JP" sz="2000" dirty="0" smtClean="0"/>
              <a:t>】</a:t>
            </a:r>
          </a:p>
          <a:p>
            <a:pPr marL="185738" indent="-185738">
              <a:lnSpc>
                <a:spcPts val="2300"/>
              </a:lnSpc>
            </a:pPr>
            <a:r>
              <a:rPr lang="ja-JP" altLang="en-US" sz="2000" dirty="0" smtClean="0"/>
              <a:t>① 定員</a:t>
            </a:r>
            <a:r>
              <a:rPr lang="ja-JP" altLang="en-US" sz="2000" dirty="0"/>
              <a:t>超過利用・人員基準欠如に該当していないこと。</a:t>
            </a:r>
          </a:p>
          <a:p>
            <a:pPr marL="185738" indent="-185738">
              <a:lnSpc>
                <a:spcPts val="2300"/>
              </a:lnSpc>
            </a:pPr>
            <a:r>
              <a:rPr lang="ja-JP" altLang="en-US" sz="2000" dirty="0" smtClean="0"/>
              <a:t>② 入所者の摂食</a:t>
            </a:r>
            <a:r>
              <a:rPr lang="ja-JP" altLang="en-US" sz="2000" dirty="0"/>
              <a:t>・</a:t>
            </a:r>
            <a:r>
              <a:rPr lang="ja-JP" altLang="en-US" sz="2000" dirty="0" smtClean="0"/>
              <a:t>嚥下機能が</a:t>
            </a:r>
            <a:r>
              <a:rPr lang="ja-JP" altLang="en-US" sz="2000" dirty="0"/>
              <a:t>医師</a:t>
            </a:r>
            <a:r>
              <a:rPr lang="ja-JP" altLang="en-US" sz="2000" dirty="0" smtClean="0"/>
              <a:t>の診断に</a:t>
            </a:r>
            <a:r>
              <a:rPr lang="ja-JP" altLang="en-US" sz="2000" dirty="0"/>
              <a:t>より適切に評価されていること。</a:t>
            </a:r>
          </a:p>
          <a:p>
            <a:pPr marL="185738" indent="-185738">
              <a:lnSpc>
                <a:spcPts val="2300"/>
              </a:lnSpc>
            </a:pPr>
            <a:r>
              <a:rPr lang="ja-JP" altLang="en-US" sz="2000" dirty="0"/>
              <a:t>③</a:t>
            </a:r>
            <a:r>
              <a:rPr lang="ja-JP" altLang="en-US" sz="2000" dirty="0" smtClean="0"/>
              <a:t> 誤嚥等</a:t>
            </a:r>
            <a:r>
              <a:rPr lang="ja-JP" altLang="en-US" sz="2000" dirty="0"/>
              <a:t>が発生した場合の管理体制が整備されていること。</a:t>
            </a:r>
          </a:p>
          <a:p>
            <a:pPr marL="185738" indent="-185738">
              <a:lnSpc>
                <a:spcPts val="2300"/>
              </a:lnSpc>
            </a:pPr>
            <a:r>
              <a:rPr lang="ja-JP" altLang="en-US" sz="2000" dirty="0" smtClean="0"/>
              <a:t>④ </a:t>
            </a:r>
            <a:r>
              <a:rPr lang="ja-JP" altLang="en-US" sz="2000" dirty="0"/>
              <a:t>食形態に係る配慮など</a:t>
            </a:r>
            <a:r>
              <a:rPr lang="ja-JP" altLang="en-US" sz="2000" dirty="0" smtClean="0"/>
              <a:t>誤嚥防止</a:t>
            </a:r>
            <a:r>
              <a:rPr lang="ja-JP" altLang="en-US" sz="2000" dirty="0"/>
              <a:t>のための適切な配慮がされていること。</a:t>
            </a:r>
          </a:p>
          <a:p>
            <a:pPr marL="185738" indent="-185738">
              <a:lnSpc>
                <a:spcPts val="2300"/>
              </a:lnSpc>
            </a:pPr>
            <a:r>
              <a:rPr lang="ja-JP" altLang="en-US" sz="2000" dirty="0"/>
              <a:t>⑤</a:t>
            </a:r>
            <a:r>
              <a:rPr lang="ja-JP" altLang="en-US" sz="2000" dirty="0" smtClean="0"/>
              <a:t> ②から④まで</a:t>
            </a:r>
            <a:r>
              <a:rPr lang="ja-JP" altLang="en-US" sz="2000" dirty="0"/>
              <a:t>について医師、管理栄養士、看護職員、介護支援専門員その他の職種の者が共同して実施するための体制が整備されていること。</a:t>
            </a:r>
          </a:p>
        </p:txBody>
      </p:sp>
      <p:sp>
        <p:nvSpPr>
          <p:cNvPr id="5" name="正方形/長方形 4"/>
          <p:cNvSpPr/>
          <p:nvPr/>
        </p:nvSpPr>
        <p:spPr>
          <a:xfrm>
            <a:off x="176213" y="2323265"/>
            <a:ext cx="11839574" cy="4811574"/>
          </a:xfrm>
          <a:prstGeom prst="rect">
            <a:avLst/>
          </a:prstGeom>
          <a:ln w="6350">
            <a:solidFill>
              <a:schemeClr val="tx1"/>
            </a:solidFill>
            <a:prstDash val="sysDot"/>
          </a:ln>
        </p:spPr>
        <p:txBody>
          <a:bodyPr wrap="square" anchor="ctr" anchorCtr="0">
            <a:spAutoFit/>
          </a:bodyPr>
          <a:lstStyle/>
          <a:p>
            <a:pPr>
              <a:lnSpc>
                <a:spcPts val="2300"/>
              </a:lnSpc>
            </a:pPr>
            <a:r>
              <a:rPr lang="ja-JP" altLang="en-US" sz="2000" dirty="0" smtClean="0"/>
              <a:t>① 次</a:t>
            </a:r>
            <a:r>
              <a:rPr lang="ja-JP" altLang="en-US" sz="2000" dirty="0"/>
              <a:t>に掲げるイからハまでの通り、実施</a:t>
            </a:r>
            <a:r>
              <a:rPr lang="ja-JP" altLang="en-US" sz="2000" dirty="0" smtClean="0"/>
              <a:t>すること</a:t>
            </a:r>
            <a:r>
              <a:rPr lang="ja-JP" altLang="en-US" sz="2000" dirty="0"/>
              <a:t>。</a:t>
            </a:r>
          </a:p>
          <a:p>
            <a:pPr marL="185738" indent="-100013">
              <a:lnSpc>
                <a:spcPts val="2300"/>
              </a:lnSpc>
            </a:pPr>
            <a:r>
              <a:rPr lang="ja-JP" altLang="en-US" sz="2000" dirty="0" smtClean="0"/>
              <a:t>イ </a:t>
            </a:r>
            <a:r>
              <a:rPr lang="ja-JP" altLang="en-US" sz="2000" dirty="0"/>
              <a:t>現に経口により食事を摂取している者であって、摂食機能障害（食事の摂取に関する認知機能の低下を含む。以下同じ。）を有し、水飲みテスト（「氷砕片飲み込み検査」、「食物</a:t>
            </a:r>
            <a:r>
              <a:rPr lang="ja-JP" altLang="en-US" sz="2000" dirty="0" smtClean="0"/>
              <a:t>テスト」</a:t>
            </a:r>
            <a:r>
              <a:rPr lang="ja-JP" altLang="en-US" sz="2000" dirty="0"/>
              <a:t>、「改訂水飲みテスト」などを含む。以下</a:t>
            </a:r>
            <a:r>
              <a:rPr lang="ja-JP" altLang="en-US" sz="2000" dirty="0" smtClean="0"/>
              <a:t>同じ）</a:t>
            </a:r>
            <a:r>
              <a:rPr lang="ja-JP" altLang="en-US" sz="2000" dirty="0"/>
              <a:t>、頸部聴診法、造影撮影（医科診療報酬点数表中「造影剤使用撮影」をいう。以下</a:t>
            </a:r>
            <a:r>
              <a:rPr lang="ja-JP" altLang="en-US" sz="2000" dirty="0" smtClean="0"/>
              <a:t>同じ）</a:t>
            </a:r>
            <a:r>
              <a:rPr lang="ja-JP" altLang="en-US" sz="2000" dirty="0"/>
              <a:t>、内視鏡検査（医科診療報酬点数表中「喉頭ファイバースコピー」をいう。以下</a:t>
            </a:r>
            <a:r>
              <a:rPr lang="ja-JP" altLang="en-US" sz="2000" dirty="0" smtClean="0"/>
              <a:t>同じ）</a:t>
            </a:r>
            <a:r>
              <a:rPr lang="ja-JP" altLang="en-US" sz="2000" dirty="0"/>
              <a:t>等により誤嚥が認められる（喉頭侵入が認められる場合及び食事の摂取に関する認知機能の低下により誤嚥の有無に関する検査を実施することが困難である場合を含む。以下</a:t>
            </a:r>
            <a:r>
              <a:rPr lang="ja-JP" altLang="en-US" sz="2000" dirty="0" smtClean="0"/>
              <a:t>同じ）</a:t>
            </a:r>
            <a:r>
              <a:rPr lang="ja-JP" altLang="en-US" sz="2000" dirty="0"/>
              <a:t>ことから、継続して経口による食事の摂取を進めるための特別な</a:t>
            </a:r>
            <a:r>
              <a:rPr lang="ja-JP" altLang="en-US" sz="2000" dirty="0" smtClean="0"/>
              <a:t>管理が</a:t>
            </a:r>
            <a:r>
              <a:rPr lang="ja-JP" altLang="en-US" sz="2000" dirty="0"/>
              <a:t>必要であるものとして、医師又は歯科医師の指示を受けたものを対象とすること。ただし、歯科医師が指示を行う場合にあっては、当該指示を受ける管理栄養士等が、対象となる入所者に対する療養のために必要な栄養の指導を行うに当たり、主治の医師の指導を受けている場合に限る（以下</a:t>
            </a:r>
            <a:r>
              <a:rPr lang="ja-JP" altLang="en-US" sz="2000" dirty="0" smtClean="0"/>
              <a:t>同じ）</a:t>
            </a:r>
            <a:r>
              <a:rPr lang="ja-JP" altLang="en-US" sz="2000" dirty="0"/>
              <a:t>。</a:t>
            </a:r>
          </a:p>
          <a:p>
            <a:pPr marL="185738" indent="-100013">
              <a:lnSpc>
                <a:spcPts val="2300"/>
              </a:lnSpc>
            </a:pPr>
            <a:r>
              <a:rPr lang="ja-JP" altLang="en-US" sz="2000" dirty="0"/>
              <a:t>ロ </a:t>
            </a:r>
            <a:r>
              <a:rPr lang="ja-JP" altLang="en-US" sz="2000" dirty="0" smtClean="0"/>
              <a:t>月</a:t>
            </a:r>
            <a:r>
              <a:rPr lang="en-US" altLang="ja-JP" sz="2000" dirty="0" smtClean="0"/>
              <a:t>1</a:t>
            </a:r>
            <a:r>
              <a:rPr lang="ja-JP" altLang="en-US" sz="2000" dirty="0" smtClean="0"/>
              <a:t>回</a:t>
            </a:r>
            <a:r>
              <a:rPr lang="ja-JP" altLang="en-US" sz="2000" dirty="0"/>
              <a:t>以上、医師、歯科医師、管理栄養士、看護職員、言語聴覚士、介護支援専門員その他の職種の者が共同して、入所者の栄養管理をするための食事の観察及び</a:t>
            </a:r>
            <a:r>
              <a:rPr lang="ja-JP" altLang="en-US" sz="2000" dirty="0" smtClean="0"/>
              <a:t>会議（テレビ電話装置等を活用して行うことができる。）等</a:t>
            </a:r>
            <a:r>
              <a:rPr lang="ja-JP" altLang="en-US" sz="2000" dirty="0"/>
              <a:t>を行い、継続して経口による食事の摂取を進めるための特別な管理の方法等を示した経口維持計画の</a:t>
            </a:r>
            <a:r>
              <a:rPr lang="ja-JP" altLang="en-US" sz="2000" dirty="0" smtClean="0"/>
              <a:t>作成を行うととも</a:t>
            </a:r>
            <a:r>
              <a:rPr lang="ja-JP" altLang="en-US" sz="2000" dirty="0"/>
              <a:t>に、必要に応じた見直しを行うこと。また、当該経口</a:t>
            </a:r>
            <a:r>
              <a:rPr lang="ja-JP" altLang="en-US" sz="2000" dirty="0" smtClean="0"/>
              <a:t>維持</a:t>
            </a:r>
            <a:endParaRPr lang="en-US" altLang="ja-JP" sz="2000" dirty="0" smtClean="0"/>
          </a:p>
          <a:p>
            <a:pPr marL="185738" indent="-100013">
              <a:lnSpc>
                <a:spcPts val="2300"/>
              </a:lnSpc>
            </a:pPr>
            <a:endParaRPr lang="ja-JP" altLang="en-US" sz="2000" dirty="0"/>
          </a:p>
        </p:txBody>
      </p:sp>
    </p:spTree>
    <p:extLst>
      <p:ext uri="{BB962C8B-B14F-4D97-AF65-F5344CB8AC3E}">
        <p14:creationId xmlns:p14="http://schemas.microsoft.com/office/powerpoint/2010/main" val="11363441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9256" y="6435353"/>
            <a:ext cx="2743200" cy="365125"/>
          </a:xfrm>
        </p:spPr>
        <p:txBody>
          <a:bodyPr/>
          <a:lstStyle/>
          <a:p>
            <a:fld id="{41D9830F-53EB-46B6-9EC0-C4C68F82A889}" type="slidenum">
              <a:rPr kumimoji="1" lang="ja-JP" altLang="en-US" smtClean="0"/>
              <a:t>113</a:t>
            </a:fld>
            <a:endParaRPr kumimoji="1" lang="ja-JP" altLang="en-US" dirty="0"/>
          </a:p>
        </p:txBody>
      </p:sp>
      <p:sp>
        <p:nvSpPr>
          <p:cNvPr id="3" name="正方形/長方形 2"/>
          <p:cNvSpPr/>
          <p:nvPr/>
        </p:nvSpPr>
        <p:spPr>
          <a:xfrm>
            <a:off x="14287" y="2421372"/>
            <a:ext cx="12192000" cy="1323439"/>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経口維持加算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100</a:t>
            </a:r>
            <a:r>
              <a:rPr lang="ja-JP" altLang="en-US" sz="2000" dirty="0">
                <a:solidFill>
                  <a:prstClr val="black"/>
                </a:solidFill>
              </a:rPr>
              <a:t>単位／</a:t>
            </a:r>
            <a:r>
              <a:rPr lang="ja-JP" altLang="en-US" sz="2000" dirty="0" smtClean="0">
                <a:solidFill>
                  <a:prstClr val="black"/>
                </a:solidFill>
              </a:rPr>
              <a:t>月</a:t>
            </a:r>
            <a:endParaRPr lang="en-US" altLang="ja-JP" sz="2000" dirty="0" smtClean="0">
              <a:solidFill>
                <a:prstClr val="black"/>
              </a:solidFill>
            </a:endParaRPr>
          </a:p>
          <a:p>
            <a:pPr marL="85725" lvl="0" indent="185738"/>
            <a:r>
              <a:rPr lang="ja-JP" altLang="en-US" sz="2000" dirty="0">
                <a:solidFill>
                  <a:prstClr val="black"/>
                </a:solidFill>
              </a:rPr>
              <a:t>協力歯科医療機関を定めて</a:t>
            </a:r>
            <a:r>
              <a:rPr lang="ja-JP" altLang="en-US" sz="2000" dirty="0" smtClean="0">
                <a:solidFill>
                  <a:prstClr val="black"/>
                </a:solidFill>
              </a:rPr>
              <a:t>いる施設</a:t>
            </a:r>
            <a:r>
              <a:rPr lang="ja-JP" altLang="en-US" sz="2000" dirty="0">
                <a:solidFill>
                  <a:prstClr val="black"/>
                </a:solidFill>
              </a:rPr>
              <a:t>が、経口維持</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を</a:t>
            </a:r>
            <a:r>
              <a:rPr lang="ja-JP" altLang="en-US" sz="2000" dirty="0">
                <a:solidFill>
                  <a:prstClr val="black"/>
                </a:solidFill>
              </a:rPr>
              <a:t>算定している場合であって、入所者の経口による継続的な食事の摂取を支援するための食事の観察及び会議等に、医師</a:t>
            </a:r>
            <a:r>
              <a:rPr lang="ja-JP" altLang="en-US" sz="2000" dirty="0" smtClean="0">
                <a:solidFill>
                  <a:prstClr val="black"/>
                </a:solidFill>
              </a:rPr>
              <a:t>（施設の配置医師</a:t>
            </a:r>
            <a:r>
              <a:rPr lang="ja-JP" altLang="en-US" sz="2000" dirty="0">
                <a:solidFill>
                  <a:prstClr val="black"/>
                </a:solidFill>
              </a:rPr>
              <a:t>を</a:t>
            </a:r>
            <a:r>
              <a:rPr lang="ja-JP" altLang="en-US" sz="2000" dirty="0" smtClean="0">
                <a:solidFill>
                  <a:prstClr val="black"/>
                </a:solidFill>
              </a:rPr>
              <a:t>除く）</a:t>
            </a:r>
            <a:r>
              <a:rPr lang="ja-JP" altLang="en-US" sz="2000" dirty="0">
                <a:solidFill>
                  <a:prstClr val="black"/>
                </a:solidFill>
              </a:rPr>
              <a:t>、歯科医師、歯科衛生士又は言語聴覚士が加わった</a:t>
            </a:r>
            <a:r>
              <a:rPr lang="ja-JP" altLang="en-US" sz="2000" dirty="0" smtClean="0">
                <a:solidFill>
                  <a:prstClr val="black"/>
                </a:solidFill>
              </a:rPr>
              <a:t>場合に加算</a:t>
            </a:r>
            <a:r>
              <a:rPr lang="ja-JP" altLang="en-US" sz="2000" dirty="0">
                <a:solidFill>
                  <a:prstClr val="black"/>
                </a:solidFill>
              </a:rPr>
              <a:t>する。</a:t>
            </a:r>
          </a:p>
        </p:txBody>
      </p:sp>
      <p:sp>
        <p:nvSpPr>
          <p:cNvPr id="4" name="正方形/長方形 3"/>
          <p:cNvSpPr/>
          <p:nvPr/>
        </p:nvSpPr>
        <p:spPr>
          <a:xfrm>
            <a:off x="273844" y="3690126"/>
            <a:ext cx="11758612" cy="967376"/>
          </a:xfrm>
          <a:prstGeom prst="rect">
            <a:avLst/>
          </a:prstGeom>
          <a:ln w="6350">
            <a:solidFill>
              <a:schemeClr val="tx1"/>
            </a:solidFill>
            <a:prstDash val="sysDot"/>
          </a:ln>
        </p:spPr>
        <p:txBody>
          <a:bodyPr wrap="square" bIns="0" anchor="ctr" anchorCtr="0">
            <a:spAutoFit/>
          </a:bodyPr>
          <a:lstStyle/>
          <a:p>
            <a:pPr marL="85725" lvl="0" indent="-85725">
              <a:lnSpc>
                <a:spcPts val="2300"/>
              </a:lnSpc>
            </a:pPr>
            <a:r>
              <a:rPr lang="en-US" altLang="ja-JP" sz="2000" dirty="0" smtClean="0">
                <a:solidFill>
                  <a:prstClr val="black"/>
                </a:solidFill>
              </a:rPr>
              <a:t>※ </a:t>
            </a:r>
            <a:r>
              <a:rPr lang="ja-JP" altLang="en-US" sz="2000" dirty="0" smtClean="0">
                <a:solidFill>
                  <a:prstClr val="black"/>
                </a:solidFill>
              </a:rPr>
              <a:t>食事</a:t>
            </a:r>
            <a:r>
              <a:rPr lang="ja-JP" altLang="en-US" sz="2000" dirty="0">
                <a:solidFill>
                  <a:prstClr val="black"/>
                </a:solidFill>
              </a:rPr>
              <a:t>の観察及び会議等の実施に当たっては、医師（施設の配置医師を除く）、歯科医師、歯科衛生士又は言語聴覚士のいずれ</a:t>
            </a:r>
            <a:r>
              <a:rPr lang="ja-JP" altLang="en-US" sz="2000" dirty="0" smtClean="0">
                <a:solidFill>
                  <a:prstClr val="black"/>
                </a:solidFill>
              </a:rPr>
              <a:t>か</a:t>
            </a:r>
            <a:r>
              <a:rPr lang="en-US" altLang="ja-JP" sz="2000" dirty="0" smtClean="0">
                <a:solidFill>
                  <a:prstClr val="black"/>
                </a:solidFill>
              </a:rPr>
              <a:t>1</a:t>
            </a:r>
            <a:r>
              <a:rPr lang="ja-JP" altLang="en-US" sz="2000" dirty="0" smtClean="0">
                <a:solidFill>
                  <a:prstClr val="black"/>
                </a:solidFill>
              </a:rPr>
              <a:t>名</a:t>
            </a:r>
            <a:r>
              <a:rPr lang="ja-JP" altLang="en-US" sz="2000" dirty="0">
                <a:solidFill>
                  <a:prstClr val="black"/>
                </a:solidFill>
              </a:rPr>
              <a:t>以上が加わることにより、多種多様な意見に基づく質の高い経口維持計画を策定した場合に算定されるものであること。</a:t>
            </a:r>
          </a:p>
        </p:txBody>
      </p:sp>
      <p:sp>
        <p:nvSpPr>
          <p:cNvPr id="5" name="正方形/長方形 4"/>
          <p:cNvSpPr/>
          <p:nvPr/>
        </p:nvSpPr>
        <p:spPr>
          <a:xfrm>
            <a:off x="73818" y="5050655"/>
            <a:ext cx="11972925" cy="1624410"/>
          </a:xfrm>
          <a:prstGeom prst="rect">
            <a:avLst/>
          </a:prstGeom>
          <a:ln w="6350">
            <a:solidFill>
              <a:schemeClr val="tx1"/>
            </a:solidFill>
            <a:prstDash val="sysDot"/>
          </a:ln>
        </p:spPr>
        <p:txBody>
          <a:bodyPr wrap="square" tIns="72000" bIns="0" anchor="ctr" anchorCtr="0">
            <a:spAutoFit/>
          </a:bodyPr>
          <a:lstStyle/>
          <a:p>
            <a:pPr marL="85725" lvl="0" indent="-85725">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経口維持</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及び</a:t>
            </a:r>
            <a:r>
              <a:rPr lang="ja-JP" altLang="en-US" sz="2000" dirty="0">
                <a:solidFill>
                  <a:prstClr val="black"/>
                </a:solidFill>
              </a:rPr>
              <a:t>経口維持</a:t>
            </a:r>
            <a:r>
              <a:rPr lang="ja-JP" altLang="en-US" sz="2000" dirty="0" smtClean="0">
                <a:solidFill>
                  <a:prstClr val="black"/>
                </a:solidFill>
              </a:rPr>
              <a:t>加算</a:t>
            </a:r>
            <a:r>
              <a:rPr lang="en-US" altLang="ja-JP" sz="2000" dirty="0" smtClean="0">
                <a:solidFill>
                  <a:prstClr val="black"/>
                </a:solidFill>
              </a:rPr>
              <a:t>(Ⅱ)</a:t>
            </a:r>
            <a:r>
              <a:rPr lang="ja-JP" altLang="en-US" sz="2000" dirty="0" smtClean="0">
                <a:solidFill>
                  <a:prstClr val="black"/>
                </a:solidFill>
              </a:rPr>
              <a:t>の</a:t>
            </a:r>
            <a:r>
              <a:rPr lang="ja-JP" altLang="en-US" sz="2000" dirty="0">
                <a:solidFill>
                  <a:prstClr val="black"/>
                </a:solidFill>
              </a:rPr>
              <a:t>算定に当たり実施する食事の観察及び会議等は、関係職種が一堂に会して実施することを想定しているが、やむを得ない理由により、参加するべき者の参加が得られなかった場合は、その結果について終了後速やかに情報共有を行うことで、算定を可能とする</a:t>
            </a:r>
            <a:r>
              <a:rPr lang="ja-JP" altLang="en-US" sz="2000" dirty="0" smtClean="0">
                <a:solidFill>
                  <a:prstClr val="black"/>
                </a:solidFill>
              </a:rPr>
              <a:t>。</a:t>
            </a:r>
            <a:endParaRPr lang="en-US" altLang="ja-JP" sz="2000" dirty="0" smtClean="0">
              <a:solidFill>
                <a:prstClr val="black"/>
              </a:solidFill>
            </a:endParaRPr>
          </a:p>
          <a:p>
            <a:pPr marL="85725" lvl="0" indent="-85725"/>
            <a:endParaRPr lang="en-US" altLang="ja-JP" sz="500" dirty="0" smtClean="0">
              <a:solidFill>
                <a:prstClr val="black"/>
              </a:solidFill>
            </a:endParaRPr>
          </a:p>
          <a:p>
            <a:pPr marL="85725" lvl="0" indent="-85725">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当該加算に係る計画の作成に当たっては別途通知（「リハビリテーション・個別機能訓練、栄養、口腔の実施及び一体的取組について」）を参照。</a:t>
            </a:r>
            <a:endParaRPr lang="en-US" altLang="ja-JP" sz="2000" dirty="0" smtClean="0">
              <a:solidFill>
                <a:prstClr val="black"/>
              </a:solidFill>
            </a:endParaRPr>
          </a:p>
        </p:txBody>
      </p:sp>
      <p:sp>
        <p:nvSpPr>
          <p:cNvPr id="6" name="正方形/長方形 5"/>
          <p:cNvSpPr/>
          <p:nvPr/>
        </p:nvSpPr>
        <p:spPr>
          <a:xfrm>
            <a:off x="288131" y="-313193"/>
            <a:ext cx="11758612" cy="2713563"/>
          </a:xfrm>
          <a:prstGeom prst="rect">
            <a:avLst/>
          </a:prstGeom>
          <a:ln w="6350">
            <a:solidFill>
              <a:schemeClr val="tx1"/>
            </a:solidFill>
            <a:prstDash val="sysDot"/>
          </a:ln>
        </p:spPr>
        <p:txBody>
          <a:bodyPr wrap="square" bIns="0" anchor="ctr" anchorCtr="0">
            <a:spAutoFit/>
          </a:bodyPr>
          <a:lstStyle/>
          <a:p>
            <a:pPr marL="185738" lvl="0" indent="-100013"/>
            <a:endParaRPr lang="en-US" altLang="ja-JP" sz="2000" dirty="0" smtClean="0">
              <a:solidFill>
                <a:prstClr val="black"/>
              </a:solidFill>
            </a:endParaRPr>
          </a:p>
          <a:p>
            <a:pPr marL="185738" lvl="0">
              <a:lnSpc>
                <a:spcPts val="2300"/>
              </a:lnSpc>
            </a:pPr>
            <a:r>
              <a:rPr lang="ja-JP" altLang="en-US" sz="2000" dirty="0" smtClean="0">
                <a:solidFill>
                  <a:prstClr val="black"/>
                </a:solidFill>
              </a:rPr>
              <a:t>計画</a:t>
            </a:r>
            <a:r>
              <a:rPr lang="ja-JP" altLang="en-US" sz="2000" dirty="0">
                <a:solidFill>
                  <a:prstClr val="black"/>
                </a:solidFill>
              </a:rPr>
              <a:t>の作成及び見直しを行った場合においては、特別な管理の対象となる入所者又はその家族に説明し、その同意を得ること</a:t>
            </a:r>
            <a:r>
              <a:rPr lang="ja-JP" altLang="en-US" sz="2000" dirty="0" smtClean="0">
                <a:solidFill>
                  <a:prstClr val="black"/>
                </a:solidFill>
              </a:rPr>
              <a:t>。</a:t>
            </a:r>
            <a:endParaRPr lang="en-US" altLang="ja-JP" sz="2000" dirty="0" smtClean="0">
              <a:solidFill>
                <a:prstClr val="black"/>
              </a:solidFill>
            </a:endParaRPr>
          </a:p>
          <a:p>
            <a:pPr marL="542925" lvl="0" indent="-185738">
              <a:lnSpc>
                <a:spcPts val="2300"/>
              </a:lnSpc>
            </a:pPr>
            <a:r>
              <a:rPr lang="en-US" altLang="ja-JP" sz="2000" dirty="0" smtClean="0">
                <a:solidFill>
                  <a:prstClr val="black"/>
                </a:solidFill>
              </a:rPr>
              <a:t>※ </a:t>
            </a:r>
            <a:r>
              <a:rPr lang="ja-JP" altLang="en-US" sz="2000" dirty="0" smtClean="0">
                <a:solidFill>
                  <a:prstClr val="black"/>
                </a:solidFill>
              </a:rPr>
              <a:t>経口</a:t>
            </a:r>
            <a:r>
              <a:rPr lang="ja-JP" altLang="en-US" sz="2000" dirty="0">
                <a:solidFill>
                  <a:prstClr val="black"/>
                </a:solidFill>
              </a:rPr>
              <a:t>維持計画に相当する内容を施設サービス計画の中に記載する場合は、その記載をもって経口維持計画の作成に代えることが</a:t>
            </a:r>
            <a:r>
              <a:rPr lang="ja-JP" altLang="en-US" sz="2000" dirty="0" smtClean="0">
                <a:solidFill>
                  <a:prstClr val="black"/>
                </a:solidFill>
              </a:rPr>
              <a:t>できる。</a:t>
            </a:r>
            <a:endParaRPr lang="ja-JP" altLang="en-US" sz="2000" dirty="0">
              <a:solidFill>
                <a:prstClr val="black"/>
              </a:solidFill>
            </a:endParaRPr>
          </a:p>
          <a:p>
            <a:pPr marL="185738" lvl="0" indent="-100013">
              <a:lnSpc>
                <a:spcPts val="2300"/>
              </a:lnSpc>
            </a:pPr>
            <a:r>
              <a:rPr lang="ja-JP" altLang="en-US" sz="2000" dirty="0">
                <a:solidFill>
                  <a:prstClr val="black"/>
                </a:solidFill>
              </a:rPr>
              <a:t>ハ 「特別な管理」とは、入所者の誤嚥を防止しつつ、継続して経口による食事の摂取を進めるための食物形態、摂食方法等における適切な配慮のことをいう。</a:t>
            </a:r>
            <a:endParaRPr lang="en-US" altLang="ja-JP" sz="2000" dirty="0">
              <a:solidFill>
                <a:prstClr val="black"/>
              </a:solidFill>
            </a:endParaRPr>
          </a:p>
          <a:p>
            <a:pPr marL="185738" lvl="0" indent="-185738">
              <a:lnSpc>
                <a:spcPts val="2300"/>
              </a:lnSpc>
            </a:pPr>
            <a:r>
              <a:rPr lang="en-US" altLang="ja-JP" sz="2000" dirty="0">
                <a:solidFill>
                  <a:prstClr val="black"/>
                </a:solidFill>
              </a:rPr>
              <a:t>※</a:t>
            </a:r>
            <a:r>
              <a:rPr lang="ja-JP" altLang="en-US" sz="2000" dirty="0">
                <a:solidFill>
                  <a:prstClr val="black"/>
                </a:solidFill>
              </a:rPr>
              <a:t> 管理体制とは、食事の中止、十分な排痰、医師又は歯科医師との緊密な連携等が迅速に行われる体制とすること</a:t>
            </a:r>
            <a:r>
              <a:rPr lang="ja-JP" altLang="en-US" sz="2000" dirty="0" smtClean="0">
                <a:solidFill>
                  <a:prstClr val="black"/>
                </a:solidFill>
              </a:rPr>
              <a:t>。</a:t>
            </a:r>
            <a:endParaRPr lang="ja-JP" altLang="en-US" sz="2000" dirty="0">
              <a:solidFill>
                <a:prstClr val="black"/>
              </a:solidFill>
            </a:endParaRPr>
          </a:p>
        </p:txBody>
      </p:sp>
    </p:spTree>
    <p:extLst>
      <p:ext uri="{BB962C8B-B14F-4D97-AF65-F5344CB8AC3E}">
        <p14:creationId xmlns:p14="http://schemas.microsoft.com/office/powerpoint/2010/main" val="37215523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112" y="6356350"/>
            <a:ext cx="2743200" cy="365125"/>
          </a:xfrm>
        </p:spPr>
        <p:txBody>
          <a:bodyPr/>
          <a:lstStyle/>
          <a:p>
            <a:fld id="{41D9830F-53EB-46B6-9EC0-C4C68F82A889}" type="slidenum">
              <a:rPr kumimoji="1" lang="ja-JP" altLang="en-US" smtClean="0"/>
              <a:t>114</a:t>
            </a:fld>
            <a:endParaRPr kumimoji="1" lang="ja-JP" altLang="en-US" dirty="0"/>
          </a:p>
        </p:txBody>
      </p:sp>
      <p:sp>
        <p:nvSpPr>
          <p:cNvPr id="3" name="正方形/長方形 2"/>
          <p:cNvSpPr/>
          <p:nvPr/>
        </p:nvSpPr>
        <p:spPr>
          <a:xfrm>
            <a:off x="0" y="0"/>
            <a:ext cx="12192000" cy="5724644"/>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２１）口腔衛生管理加算</a:t>
            </a:r>
            <a:endParaRPr lang="en-US" altLang="ja-JP" sz="2000" b="1" dirty="0" smtClean="0">
              <a:solidFill>
                <a:prstClr val="black"/>
              </a:solidFill>
            </a:endParaRPr>
          </a:p>
          <a:p>
            <a:pPr marL="185738" lvl="0"/>
            <a:r>
              <a:rPr lang="ja-JP" altLang="en-US" sz="2000" dirty="0" smtClean="0">
                <a:solidFill>
                  <a:prstClr val="black"/>
                </a:solidFill>
              </a:rPr>
              <a:t>基準</a:t>
            </a:r>
            <a:r>
              <a:rPr lang="ja-JP" altLang="en-US" sz="2000" dirty="0">
                <a:solidFill>
                  <a:prstClr val="black"/>
                </a:solidFill>
              </a:rPr>
              <a:t>に適合</a:t>
            </a:r>
            <a:r>
              <a:rPr lang="ja-JP" altLang="en-US" sz="2000" dirty="0" smtClean="0">
                <a:solidFill>
                  <a:prstClr val="black"/>
                </a:solidFill>
              </a:rPr>
              <a:t>する施設</a:t>
            </a:r>
            <a:r>
              <a:rPr lang="ja-JP" altLang="en-US" sz="2000" dirty="0">
                <a:solidFill>
                  <a:prstClr val="black"/>
                </a:solidFill>
              </a:rPr>
              <a:t>において、入所者に対し、歯科衛生士が口腔衛生の管理を行った</a:t>
            </a:r>
            <a:r>
              <a:rPr lang="ja-JP" altLang="en-US" sz="2000" dirty="0" smtClean="0">
                <a:solidFill>
                  <a:prstClr val="black"/>
                </a:solidFill>
              </a:rPr>
              <a:t>場合に</a:t>
            </a:r>
            <a:r>
              <a:rPr lang="ja-JP" altLang="en-US" sz="2000" dirty="0">
                <a:solidFill>
                  <a:prstClr val="black"/>
                </a:solidFill>
              </a:rPr>
              <a:t>加算する</a:t>
            </a:r>
            <a:r>
              <a:rPr lang="ja-JP" altLang="en-US" sz="2000" dirty="0" smtClean="0">
                <a:solidFill>
                  <a:prstClr val="black"/>
                </a:solidFill>
              </a:rPr>
              <a:t>。</a:t>
            </a:r>
            <a:endParaRPr lang="en-US" altLang="ja-JP" sz="2000" dirty="0" smtClean="0">
              <a:solidFill>
                <a:prstClr val="black"/>
              </a:solidFill>
            </a:endParaRPr>
          </a:p>
          <a:p>
            <a:pPr marL="185738"/>
            <a:r>
              <a:rPr lang="en-US" altLang="ja-JP" sz="2000" dirty="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と加算</a:t>
            </a:r>
            <a:r>
              <a:rPr lang="en-US" altLang="ja-JP" sz="2000" dirty="0" smtClean="0">
                <a:solidFill>
                  <a:prstClr val="black"/>
                </a:solidFill>
              </a:rPr>
              <a:t>(Ⅱ)</a:t>
            </a:r>
            <a:r>
              <a:rPr lang="ja-JP" altLang="en-US" sz="2000" dirty="0" smtClean="0">
                <a:solidFill>
                  <a:prstClr val="black"/>
                </a:solidFill>
              </a:rPr>
              <a:t>の</a:t>
            </a:r>
            <a:r>
              <a:rPr lang="ja-JP" altLang="en-US" sz="2000" dirty="0">
                <a:solidFill>
                  <a:prstClr val="black"/>
                </a:solidFill>
              </a:rPr>
              <a:t>同時算定</a:t>
            </a:r>
            <a:r>
              <a:rPr lang="ja-JP" altLang="en-US" sz="2000" dirty="0" smtClean="0">
                <a:solidFill>
                  <a:prstClr val="black"/>
                </a:solidFill>
              </a:rPr>
              <a:t>はできない。</a:t>
            </a:r>
            <a:endParaRPr lang="ja-JP" altLang="en-US" sz="2000" dirty="0">
              <a:solidFill>
                <a:prstClr val="black"/>
              </a:solidFill>
            </a:endParaRPr>
          </a:p>
          <a:p>
            <a:pPr marL="185738" lvl="0"/>
            <a:endParaRPr lang="ja-JP" altLang="en-US" sz="300" dirty="0">
              <a:solidFill>
                <a:prstClr val="black"/>
              </a:solidFill>
            </a:endParaRPr>
          </a:p>
          <a:p>
            <a:pPr lvl="0"/>
            <a:r>
              <a:rPr lang="en-US" altLang="ja-JP" sz="2000" dirty="0" smtClean="0">
                <a:solidFill>
                  <a:prstClr val="black"/>
                </a:solidFill>
              </a:rPr>
              <a:t>【</a:t>
            </a:r>
            <a:r>
              <a:rPr lang="ja-JP" altLang="en-US" sz="2000" dirty="0" smtClean="0">
                <a:solidFill>
                  <a:prstClr val="black"/>
                </a:solidFill>
              </a:rPr>
              <a:t>口腔</a:t>
            </a:r>
            <a:r>
              <a:rPr lang="ja-JP" altLang="en-US" sz="2000" dirty="0">
                <a:solidFill>
                  <a:prstClr val="black"/>
                </a:solidFill>
              </a:rPr>
              <a:t>衛生管理</a:t>
            </a:r>
            <a:r>
              <a:rPr lang="ja-JP" altLang="en-US" sz="2000" dirty="0" smtClean="0">
                <a:solidFill>
                  <a:prstClr val="black"/>
                </a:solidFill>
              </a:rPr>
              <a:t>加算</a:t>
            </a:r>
            <a:r>
              <a:rPr lang="en-US" altLang="ja-JP" sz="2000" dirty="0" smtClean="0">
                <a:solidFill>
                  <a:prstClr val="black"/>
                </a:solidFill>
              </a:rPr>
              <a:t>(</a:t>
            </a:r>
            <a:r>
              <a:rPr lang="en-US" altLang="ja-JP" sz="2000" smtClean="0">
                <a:solidFill>
                  <a:prstClr val="black"/>
                </a:solidFill>
              </a:rPr>
              <a:t>Ⅰ)】</a:t>
            </a:r>
            <a:r>
              <a:rPr lang="ja-JP" altLang="en-US" sz="2000" dirty="0" smtClean="0">
                <a:solidFill>
                  <a:prstClr val="black"/>
                </a:solidFill>
              </a:rPr>
              <a:t>　</a:t>
            </a:r>
            <a:r>
              <a:rPr lang="en-US" altLang="ja-JP" sz="2000" dirty="0" smtClean="0">
                <a:solidFill>
                  <a:prstClr val="black"/>
                </a:solidFill>
              </a:rPr>
              <a:t>90</a:t>
            </a:r>
            <a:r>
              <a:rPr lang="ja-JP" altLang="en-US" sz="2000" dirty="0" smtClean="0">
                <a:solidFill>
                  <a:prstClr val="black"/>
                </a:solidFill>
              </a:rPr>
              <a:t>単位／月</a:t>
            </a:r>
            <a:endParaRPr lang="en-US" altLang="ja-JP" sz="2000" dirty="0" smtClean="0">
              <a:solidFill>
                <a:prstClr val="black"/>
              </a:solidFill>
            </a:endParaRPr>
          </a:p>
          <a:p>
            <a:pPr marL="271463" lvl="0" indent="-85725"/>
            <a:r>
              <a:rPr lang="ja-JP" altLang="en-US" sz="2000" dirty="0" smtClean="0">
                <a:solidFill>
                  <a:prstClr val="black"/>
                </a:solidFill>
              </a:rPr>
              <a:t>次の基準のいずれにも適合</a:t>
            </a:r>
            <a:r>
              <a:rPr lang="ja-JP" altLang="en-US" sz="2000" dirty="0">
                <a:solidFill>
                  <a:prstClr val="black"/>
                </a:solidFill>
              </a:rPr>
              <a:t>すること。</a:t>
            </a:r>
            <a:endParaRPr lang="en-US" altLang="ja-JP" sz="2000" dirty="0">
              <a:solidFill>
                <a:prstClr val="black"/>
              </a:solidFill>
            </a:endParaRPr>
          </a:p>
          <a:p>
            <a:pPr marL="357188" lvl="0" indent="-171450"/>
            <a:r>
              <a:rPr lang="ja-JP" altLang="en-US" sz="2000" dirty="0" smtClean="0">
                <a:solidFill>
                  <a:prstClr val="black"/>
                </a:solidFill>
              </a:rPr>
              <a:t>① 歯科</a:t>
            </a:r>
            <a:r>
              <a:rPr lang="ja-JP" altLang="en-US" sz="2000" dirty="0">
                <a:solidFill>
                  <a:prstClr val="black"/>
                </a:solidFill>
              </a:rPr>
              <a:t>医師又は歯科医師の指示を受けた歯科衛生士の技術的助言及び指導に基づき、入所者の口腔衛生等の管理に係る計画が作成されていること。</a:t>
            </a:r>
          </a:p>
          <a:p>
            <a:pPr marL="357188" lvl="0" indent="-171450"/>
            <a:r>
              <a:rPr lang="ja-JP" altLang="en-US" sz="2000" dirty="0" smtClean="0">
                <a:solidFill>
                  <a:prstClr val="black"/>
                </a:solidFill>
              </a:rPr>
              <a:t>② 歯科</a:t>
            </a:r>
            <a:r>
              <a:rPr lang="ja-JP" altLang="en-US" sz="2000" dirty="0">
                <a:solidFill>
                  <a:prstClr val="black"/>
                </a:solidFill>
              </a:rPr>
              <a:t>医師の指示を受けた歯科衛生士が、入所者に対し、口腔衛生等の管理を</a:t>
            </a:r>
            <a:r>
              <a:rPr lang="ja-JP" altLang="en-US" sz="2000" dirty="0" smtClean="0">
                <a:solidFill>
                  <a:prstClr val="black"/>
                </a:solidFill>
              </a:rPr>
              <a:t>月</a:t>
            </a:r>
            <a:r>
              <a:rPr lang="en-US" altLang="ja-JP" sz="2000" dirty="0" smtClean="0">
                <a:solidFill>
                  <a:prstClr val="black"/>
                </a:solidFill>
              </a:rPr>
              <a:t>2</a:t>
            </a:r>
            <a:r>
              <a:rPr lang="ja-JP" altLang="en-US" sz="2000" dirty="0" smtClean="0">
                <a:solidFill>
                  <a:prstClr val="black"/>
                </a:solidFill>
              </a:rPr>
              <a:t>回</a:t>
            </a:r>
            <a:r>
              <a:rPr lang="ja-JP" altLang="en-US" sz="2000" dirty="0">
                <a:solidFill>
                  <a:prstClr val="black"/>
                </a:solidFill>
              </a:rPr>
              <a:t>以上行うこと。</a:t>
            </a:r>
          </a:p>
          <a:p>
            <a:pPr marL="357188" lvl="0" indent="-171450"/>
            <a:r>
              <a:rPr lang="ja-JP" altLang="en-US" sz="2000" dirty="0" smtClean="0">
                <a:solidFill>
                  <a:prstClr val="black"/>
                </a:solidFill>
              </a:rPr>
              <a:t>③ 歯科</a:t>
            </a:r>
            <a:r>
              <a:rPr lang="ja-JP" altLang="en-US" sz="2000" dirty="0">
                <a:solidFill>
                  <a:prstClr val="black"/>
                </a:solidFill>
              </a:rPr>
              <a:t>衛生士が</a:t>
            </a:r>
            <a:r>
              <a:rPr lang="ja-JP" altLang="en-US" sz="2000" dirty="0" smtClean="0">
                <a:solidFill>
                  <a:prstClr val="black"/>
                </a:solidFill>
              </a:rPr>
              <a:t>、①に</a:t>
            </a:r>
            <a:r>
              <a:rPr lang="ja-JP" altLang="en-US" sz="2000" dirty="0">
                <a:solidFill>
                  <a:prstClr val="black"/>
                </a:solidFill>
              </a:rPr>
              <a:t>おける入所者に係る口腔衛生等の管理について、介護職員に対し、具体的な技術的助言及び指導を行うこと。</a:t>
            </a:r>
          </a:p>
          <a:p>
            <a:pPr marL="357188" lvl="0" indent="-171450"/>
            <a:r>
              <a:rPr lang="ja-JP" altLang="en-US" sz="2000" dirty="0" smtClean="0">
                <a:solidFill>
                  <a:prstClr val="black"/>
                </a:solidFill>
              </a:rPr>
              <a:t>④ 歯科</a:t>
            </a:r>
            <a:r>
              <a:rPr lang="ja-JP" altLang="en-US" sz="2000" dirty="0">
                <a:solidFill>
                  <a:prstClr val="black"/>
                </a:solidFill>
              </a:rPr>
              <a:t>衛生士が</a:t>
            </a:r>
            <a:r>
              <a:rPr lang="ja-JP" altLang="en-US" sz="2000" dirty="0" smtClean="0">
                <a:solidFill>
                  <a:prstClr val="black"/>
                </a:solidFill>
              </a:rPr>
              <a:t>、①に</a:t>
            </a:r>
            <a:r>
              <a:rPr lang="ja-JP" altLang="en-US" sz="2000" dirty="0">
                <a:solidFill>
                  <a:prstClr val="black"/>
                </a:solidFill>
              </a:rPr>
              <a:t>おける入所者の口腔に関する介護職員からの相談等に必要に応じ対応すること。</a:t>
            </a:r>
          </a:p>
          <a:p>
            <a:pPr marL="357188" lvl="0" indent="-171450"/>
            <a:r>
              <a:rPr lang="ja-JP" altLang="en-US" sz="2000" dirty="0" smtClean="0">
                <a:solidFill>
                  <a:prstClr val="black"/>
                </a:solidFill>
              </a:rPr>
              <a:t>⑤ 定員超過利用・人員基準欠如に該当していない</a:t>
            </a:r>
            <a:r>
              <a:rPr lang="ja-JP" altLang="en-US" sz="2000" dirty="0">
                <a:solidFill>
                  <a:prstClr val="black"/>
                </a:solidFill>
              </a:rPr>
              <a:t>こと。</a:t>
            </a:r>
          </a:p>
          <a:p>
            <a:pPr lvl="0"/>
            <a:endParaRPr lang="en-US" altLang="ja-JP" sz="300" dirty="0" smtClean="0">
              <a:solidFill>
                <a:prstClr val="black"/>
              </a:solidFill>
            </a:endParaRPr>
          </a:p>
          <a:p>
            <a:pPr lvl="0"/>
            <a:r>
              <a:rPr lang="en-US" altLang="ja-JP" sz="2000" dirty="0" smtClean="0">
                <a:solidFill>
                  <a:prstClr val="black"/>
                </a:solidFill>
              </a:rPr>
              <a:t>【</a:t>
            </a:r>
            <a:r>
              <a:rPr lang="ja-JP" altLang="en-US" sz="2000" dirty="0" smtClean="0">
                <a:solidFill>
                  <a:prstClr val="black"/>
                </a:solidFill>
              </a:rPr>
              <a:t>口腔</a:t>
            </a:r>
            <a:r>
              <a:rPr lang="ja-JP" altLang="en-US" sz="2000" dirty="0">
                <a:solidFill>
                  <a:prstClr val="black"/>
                </a:solidFill>
              </a:rPr>
              <a:t>衛生管理加算</a:t>
            </a:r>
            <a:r>
              <a:rPr lang="en-US" altLang="ja-JP" sz="2000" dirty="0">
                <a:solidFill>
                  <a:prstClr val="black"/>
                </a:solidFill>
              </a:rPr>
              <a:t>(Ⅱ</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110</a:t>
            </a:r>
            <a:r>
              <a:rPr lang="ja-JP" altLang="en-US" sz="2000" dirty="0" smtClean="0">
                <a:solidFill>
                  <a:prstClr val="black"/>
                </a:solidFill>
              </a:rPr>
              <a:t>単位／月</a:t>
            </a:r>
            <a:endParaRPr lang="en-US" altLang="ja-JP" sz="2000" dirty="0" smtClean="0">
              <a:solidFill>
                <a:prstClr val="black"/>
              </a:solidFill>
            </a:endParaRPr>
          </a:p>
          <a:p>
            <a:pPr marL="185738" lvl="0"/>
            <a:r>
              <a:rPr lang="ja-JP" altLang="en-US" sz="2000" dirty="0" smtClean="0">
                <a:solidFill>
                  <a:prstClr val="black"/>
                </a:solidFill>
              </a:rPr>
              <a:t>次の基準</a:t>
            </a:r>
            <a:r>
              <a:rPr lang="ja-JP" altLang="en-US" sz="2000" dirty="0">
                <a:solidFill>
                  <a:prstClr val="black"/>
                </a:solidFill>
              </a:rPr>
              <a:t>のいずれにも適合すること。</a:t>
            </a:r>
          </a:p>
          <a:p>
            <a:pPr marL="357188" lvl="0" indent="-171450"/>
            <a:r>
              <a:rPr lang="ja-JP" altLang="en-US" sz="2000" dirty="0" smtClean="0">
                <a:solidFill>
                  <a:prstClr val="black"/>
                </a:solidFill>
              </a:rPr>
              <a:t>① 口腔衛生管理加算</a:t>
            </a:r>
            <a:r>
              <a:rPr lang="en-US" altLang="ja-JP" sz="2000" dirty="0" smtClean="0">
                <a:solidFill>
                  <a:prstClr val="black"/>
                </a:solidFill>
              </a:rPr>
              <a:t>(Ⅰ)</a:t>
            </a:r>
            <a:r>
              <a:rPr lang="ja-JP" altLang="en-US" sz="2000" dirty="0" smtClean="0">
                <a:solidFill>
                  <a:prstClr val="black"/>
                </a:solidFill>
              </a:rPr>
              <a:t>の基準の</a:t>
            </a:r>
            <a:r>
              <a:rPr lang="ja-JP" altLang="en-US" sz="2000" dirty="0">
                <a:solidFill>
                  <a:prstClr val="black"/>
                </a:solidFill>
              </a:rPr>
              <a:t>いずれにも適合すること。</a:t>
            </a:r>
          </a:p>
          <a:p>
            <a:pPr marL="357188" lvl="0" indent="-171450"/>
            <a:r>
              <a:rPr lang="ja-JP" altLang="en-US" sz="2000" dirty="0" smtClean="0">
                <a:solidFill>
                  <a:prstClr val="black"/>
                </a:solidFill>
              </a:rPr>
              <a:t>② 入所者</a:t>
            </a:r>
            <a:r>
              <a:rPr lang="ja-JP" altLang="en-US" sz="2000" dirty="0">
                <a:solidFill>
                  <a:prstClr val="black"/>
                </a:solidFill>
              </a:rPr>
              <a:t>ごとの</a:t>
            </a:r>
            <a:r>
              <a:rPr lang="ja-JP" altLang="en-US" sz="2000" dirty="0" smtClean="0">
                <a:solidFill>
                  <a:prstClr val="black"/>
                </a:solidFill>
              </a:rPr>
              <a:t>口腔衛生</a:t>
            </a:r>
            <a:r>
              <a:rPr lang="ja-JP" altLang="en-US" sz="2000" dirty="0">
                <a:solidFill>
                  <a:prstClr val="black"/>
                </a:solidFill>
              </a:rPr>
              <a:t>等の管理に係る情報</a:t>
            </a:r>
            <a:r>
              <a:rPr lang="ja-JP" altLang="en-US" sz="2000" dirty="0" smtClean="0">
                <a:solidFill>
                  <a:prstClr val="black"/>
                </a:solidFill>
              </a:rPr>
              <a:t>を</a:t>
            </a:r>
            <a:r>
              <a:rPr lang="en-US" altLang="ja-JP" sz="2000" dirty="0" smtClean="0">
                <a:solidFill>
                  <a:prstClr val="black"/>
                </a:solidFill>
              </a:rPr>
              <a:t>LIFE</a:t>
            </a:r>
            <a:r>
              <a:rPr lang="ja-JP" altLang="en-US" sz="2000" dirty="0" smtClean="0">
                <a:solidFill>
                  <a:prstClr val="black"/>
                </a:solidFill>
              </a:rPr>
              <a:t>を用いて厚生</a:t>
            </a:r>
            <a:r>
              <a:rPr lang="ja-JP" altLang="en-US" sz="2000" dirty="0">
                <a:solidFill>
                  <a:prstClr val="black"/>
                </a:solidFill>
              </a:rPr>
              <a:t>労働省に提出し、口腔衛生の管理の実施に当たって、当該情報その他口腔衛生の管理の適切かつ有効な実施のために必要な情報を活用していること</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171450" y="5595885"/>
            <a:ext cx="11853862" cy="1520929"/>
          </a:xfrm>
          <a:prstGeom prst="rect">
            <a:avLst/>
          </a:prstGeom>
          <a:ln w="6350">
            <a:solidFill>
              <a:schemeClr val="tx1"/>
            </a:solidFill>
            <a:prstDash val="sysDot"/>
          </a:ln>
        </p:spPr>
        <p:txBody>
          <a:bodyPr wrap="square" bIns="0" anchor="ctr" anchorCtr="0">
            <a:spAutoFit/>
          </a:bodyPr>
          <a:lstStyle/>
          <a:p>
            <a:pPr marL="185738" indent="-185738">
              <a:lnSpc>
                <a:spcPts val="2300"/>
              </a:lnSpc>
            </a:pPr>
            <a:r>
              <a:rPr lang="en-US" altLang="ja-JP" sz="2000" dirty="0" smtClean="0"/>
              <a:t>※</a:t>
            </a:r>
            <a:r>
              <a:rPr lang="ja-JP" altLang="en-US" sz="2000" dirty="0" smtClean="0"/>
              <a:t> </a:t>
            </a:r>
            <a:r>
              <a:rPr lang="ja-JP" altLang="en-US" sz="2000" dirty="0"/>
              <a:t>口腔衛生管理加算については、歯科医師の指示を受けた歯科衛生士が施設の入所者に対して口腔衛生の管理を行い、当該入所者に係る口腔清掃等について介護職員へ具体的な技術的助言及び指導をした場合において、当該入所者ごとに算定するものである。</a:t>
            </a:r>
          </a:p>
          <a:p>
            <a:pPr marL="185738" indent="-185738">
              <a:lnSpc>
                <a:spcPts val="2300"/>
              </a:lnSpc>
            </a:pPr>
            <a:r>
              <a:rPr lang="en-US" altLang="ja-JP" sz="2000" dirty="0"/>
              <a:t>※</a:t>
            </a:r>
            <a:r>
              <a:rPr lang="ja-JP" altLang="en-US" sz="2000" dirty="0" smtClean="0"/>
              <a:t> </a:t>
            </a:r>
            <a:r>
              <a:rPr lang="ja-JP" altLang="en-US" sz="2000" dirty="0"/>
              <a:t>当該施設が口腔衛生管理加算に係るサービスを提供する場合においては、当該サービスを実施</a:t>
            </a:r>
            <a:r>
              <a:rPr lang="ja-JP" altLang="en-US" sz="2000" dirty="0" smtClean="0"/>
              <a:t>する</a:t>
            </a:r>
            <a:endParaRPr lang="en-US" altLang="ja-JP" sz="2000" dirty="0" smtClean="0"/>
          </a:p>
          <a:p>
            <a:pPr marL="185738" indent="-185738">
              <a:lnSpc>
                <a:spcPts val="2300"/>
              </a:lnSpc>
            </a:pPr>
            <a:endParaRPr lang="ja-JP" altLang="en-US" sz="2000" dirty="0"/>
          </a:p>
        </p:txBody>
      </p:sp>
    </p:spTree>
    <p:extLst>
      <p:ext uri="{BB962C8B-B14F-4D97-AF65-F5344CB8AC3E}">
        <p14:creationId xmlns:p14="http://schemas.microsoft.com/office/powerpoint/2010/main" val="34660018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115</a:t>
            </a:fld>
            <a:endParaRPr kumimoji="1" lang="ja-JP" altLang="en-US"/>
          </a:p>
        </p:txBody>
      </p:sp>
      <p:sp>
        <p:nvSpPr>
          <p:cNvPr id="3" name="正方形/長方形 2"/>
          <p:cNvSpPr/>
          <p:nvPr/>
        </p:nvSpPr>
        <p:spPr>
          <a:xfrm>
            <a:off x="157163" y="-278339"/>
            <a:ext cx="11853862" cy="6817251"/>
          </a:xfrm>
          <a:prstGeom prst="rect">
            <a:avLst/>
          </a:prstGeom>
          <a:ln w="6350">
            <a:solidFill>
              <a:schemeClr val="tx1"/>
            </a:solidFill>
            <a:prstDash val="sysDot"/>
          </a:ln>
        </p:spPr>
        <p:txBody>
          <a:bodyPr wrap="square" bIns="0" anchor="ctr" anchorCtr="0">
            <a:spAutoFit/>
          </a:bodyPr>
          <a:lstStyle/>
          <a:p>
            <a:pPr marL="185738"/>
            <a:endParaRPr lang="en-US" altLang="ja-JP" sz="2000" dirty="0" smtClean="0"/>
          </a:p>
          <a:p>
            <a:pPr marL="185738"/>
            <a:r>
              <a:rPr lang="ja-JP" altLang="en-US" sz="2000" dirty="0" smtClean="0"/>
              <a:t>同一</a:t>
            </a:r>
            <a:r>
              <a:rPr lang="ja-JP" altLang="en-US" sz="2000" dirty="0"/>
              <a:t>月内において医療保険による訪問歯科衛生指導の実施の有無を入所者又はその家族等に確認するとともに、当該サービスについて説明し、その提供に関する同意を得た上で行うこと。</a:t>
            </a:r>
          </a:p>
          <a:p>
            <a:pPr marL="185738" indent="-185738"/>
            <a:r>
              <a:rPr lang="en-US" altLang="ja-JP" sz="2000" dirty="0" smtClean="0"/>
              <a:t>※</a:t>
            </a:r>
            <a:r>
              <a:rPr lang="ja-JP" altLang="en-US" sz="2000" dirty="0" smtClean="0"/>
              <a:t> </a:t>
            </a:r>
            <a:r>
              <a:rPr lang="ja-JP" altLang="en-US" sz="2000" spc="-20" dirty="0"/>
              <a:t>歯科医師の指示を受けて当該施設の入所者に対して口腔衛生の管理を行う歯科衛生士は、口腔に関する問題点、歯科医師からの指示内容の要点（ただし、歯科医師から受けた指示内容のうち、特に歯科衛生士が入所者に対する口腔衛生の管理を行うにあたり配慮すべき事項とする。）、当該歯科衛生士が実施した口腔衛生の管理の内容、当該入所者に係る口腔清掃等について介護職員への具体的な技術的助言及び指導の内容及びその他必要と思われる事項に係る記録（以下「口腔衛生管理に関する実施記録</a:t>
            </a:r>
            <a:r>
              <a:rPr lang="ja-JP" altLang="en-US" sz="2000" spc="-20" dirty="0" smtClean="0"/>
              <a:t>」）</a:t>
            </a:r>
            <a:r>
              <a:rPr lang="ja-JP" altLang="en-US" sz="2000" spc="-20" dirty="0"/>
              <a:t>を別紙</a:t>
            </a:r>
            <a:r>
              <a:rPr lang="ja-JP" altLang="en-US" sz="2000" spc="-20" dirty="0" smtClean="0"/>
              <a:t>様式</a:t>
            </a:r>
            <a:r>
              <a:rPr lang="en-US" altLang="ja-JP" sz="2000" spc="-20" dirty="0" smtClean="0"/>
              <a:t>1</a:t>
            </a:r>
            <a:r>
              <a:rPr lang="ja-JP" altLang="en-US" sz="2000" spc="-20" dirty="0" smtClean="0"/>
              <a:t>を</a:t>
            </a:r>
            <a:r>
              <a:rPr lang="ja-JP" altLang="en-US" sz="2000" spc="-20" dirty="0"/>
              <a:t>参考として作成し、当該施設に提出すること。当該施設は、当該口腔衛生管理に関する実施記録を保管するとともに、必要に応じてその写しを当該入所者に対して提供すること。</a:t>
            </a:r>
          </a:p>
          <a:p>
            <a:pPr marL="185738" indent="-185738"/>
            <a:r>
              <a:rPr lang="en-US" altLang="ja-JP" sz="2000" dirty="0"/>
              <a:t>※</a:t>
            </a:r>
            <a:r>
              <a:rPr lang="ja-JP" altLang="en-US" sz="2000" dirty="0" smtClean="0"/>
              <a:t> </a:t>
            </a:r>
            <a:r>
              <a:rPr lang="ja-JP" altLang="en-US" sz="2000" dirty="0"/>
              <a:t>当該歯科衛生士は、介護職員から当該入所者の口腔に関する相談等に必要に応じて対応するとともに、当該入所者の口腔の状態により医療保険における対応が必要となる場合には、適切な歯科医療サービスが提供されるよう当該歯科医師及び当該施設への情報提供を行うこと。</a:t>
            </a:r>
          </a:p>
          <a:p>
            <a:pPr marL="185738" indent="-185738"/>
            <a:r>
              <a:rPr lang="en-US" altLang="ja-JP" sz="2000" dirty="0" smtClean="0"/>
              <a:t>※ </a:t>
            </a:r>
            <a:r>
              <a:rPr lang="ja-JP" altLang="en-US" sz="2000" dirty="0" smtClean="0"/>
              <a:t>サービス</a:t>
            </a:r>
            <a:r>
              <a:rPr lang="ja-JP" altLang="en-US" sz="2000" dirty="0"/>
              <a:t>の質の向上を図るため</a:t>
            </a:r>
            <a:r>
              <a:rPr lang="ja-JP" altLang="en-US" sz="2000" dirty="0" smtClean="0"/>
              <a:t>、</a:t>
            </a:r>
            <a:r>
              <a:rPr lang="en-US" altLang="ja-JP" sz="2000" dirty="0" smtClean="0"/>
              <a:t>LIFE</a:t>
            </a:r>
            <a:r>
              <a:rPr lang="ja-JP" altLang="en-US" sz="2000" dirty="0" err="1" smtClean="0"/>
              <a:t>へ</a:t>
            </a:r>
            <a:r>
              <a:rPr lang="ja-JP" altLang="en-US" sz="2000" dirty="0" err="1"/>
              <a:t>の</a:t>
            </a:r>
            <a:r>
              <a:rPr lang="ja-JP" altLang="en-US" sz="2000" dirty="0"/>
              <a:t>提出情報及びフィードバック情報を活用し、入所者の状態に応じた口腔衛生の管理の内容の決定</a:t>
            </a:r>
            <a:r>
              <a:rPr lang="ja-JP" altLang="en-US" sz="2000" dirty="0" smtClean="0"/>
              <a:t>（</a:t>
            </a:r>
            <a:r>
              <a:rPr lang="en-US" altLang="ja-JP" sz="2000" dirty="0" smtClean="0"/>
              <a:t>Plan</a:t>
            </a:r>
            <a:r>
              <a:rPr lang="ja-JP" altLang="en-US" sz="2000" dirty="0" smtClean="0"/>
              <a:t>）</a:t>
            </a:r>
            <a:r>
              <a:rPr lang="ja-JP" altLang="en-US" sz="2000" dirty="0"/>
              <a:t>、当該決定に基づく支援の提供</a:t>
            </a:r>
            <a:r>
              <a:rPr lang="ja-JP" altLang="en-US" sz="2000" dirty="0" smtClean="0"/>
              <a:t>（</a:t>
            </a:r>
            <a:r>
              <a:rPr lang="en-US" altLang="ja-JP" sz="2000" dirty="0" smtClean="0"/>
              <a:t>Do</a:t>
            </a:r>
            <a:r>
              <a:rPr lang="ja-JP" altLang="en-US" sz="2000" dirty="0" smtClean="0"/>
              <a:t>）</a:t>
            </a:r>
            <a:r>
              <a:rPr lang="ja-JP" altLang="en-US" sz="2000" dirty="0"/>
              <a:t>、当該支援内容の評価</a:t>
            </a:r>
            <a:r>
              <a:rPr lang="ja-JP" altLang="en-US" sz="2000" dirty="0" smtClean="0"/>
              <a:t>（</a:t>
            </a:r>
            <a:r>
              <a:rPr lang="en-US" altLang="ja-JP" sz="2000" dirty="0" smtClean="0"/>
              <a:t>Check</a:t>
            </a:r>
            <a:r>
              <a:rPr lang="ja-JP" altLang="en-US" sz="2000" dirty="0" smtClean="0"/>
              <a:t>）</a:t>
            </a:r>
            <a:r>
              <a:rPr lang="ja-JP" altLang="en-US" sz="2000" dirty="0"/>
              <a:t>、その評価結果を踏まえた当該支援内容の見直し・改善</a:t>
            </a:r>
            <a:r>
              <a:rPr lang="ja-JP" altLang="en-US" sz="2000" dirty="0" smtClean="0"/>
              <a:t>（</a:t>
            </a:r>
            <a:r>
              <a:rPr lang="en-US" altLang="ja-JP" sz="2000" dirty="0" smtClean="0"/>
              <a:t>Action</a:t>
            </a:r>
            <a:r>
              <a:rPr lang="ja-JP" altLang="en-US" sz="2000" dirty="0" smtClean="0"/>
              <a:t>）</a:t>
            </a:r>
            <a:r>
              <a:rPr lang="ja-JP" altLang="en-US" sz="2000" dirty="0"/>
              <a:t>の一連</a:t>
            </a:r>
            <a:r>
              <a:rPr lang="ja-JP" altLang="en-US" sz="2000" dirty="0" smtClean="0"/>
              <a:t>の</a:t>
            </a:r>
            <a:r>
              <a:rPr lang="en-US" altLang="ja-JP" sz="2000" dirty="0" smtClean="0"/>
              <a:t>PDCA</a:t>
            </a:r>
            <a:r>
              <a:rPr lang="ja-JP" altLang="en-US" sz="2000" dirty="0" smtClean="0"/>
              <a:t>サイクルに</a:t>
            </a:r>
            <a:r>
              <a:rPr lang="ja-JP" altLang="en-US" sz="2000" dirty="0"/>
              <a:t>より、サービスの質の管理を行うこと。</a:t>
            </a:r>
          </a:p>
          <a:p>
            <a:pPr marL="185738" indent="-185738"/>
            <a:r>
              <a:rPr lang="en-US" altLang="ja-JP" sz="2000" dirty="0" smtClean="0"/>
              <a:t>※</a:t>
            </a:r>
            <a:r>
              <a:rPr lang="ja-JP" altLang="en-US" sz="2000" dirty="0" smtClean="0"/>
              <a:t> </a:t>
            </a:r>
            <a:r>
              <a:rPr lang="ja-JP" altLang="en-US" sz="2000" dirty="0"/>
              <a:t>本加算は、医療保険において歯科訪問診療料が算定された日の属する月であっても算定できるが、訪問歯科衛生指導料が算定された日の属する月においては、訪問歯科衛生指導料</a:t>
            </a:r>
            <a:r>
              <a:rPr lang="ja-JP" altLang="en-US" sz="2000" dirty="0" smtClean="0"/>
              <a:t>が</a:t>
            </a:r>
            <a:r>
              <a:rPr lang="en-US" altLang="ja-JP" sz="2000" dirty="0" smtClean="0"/>
              <a:t>3</a:t>
            </a:r>
            <a:r>
              <a:rPr lang="ja-JP" altLang="en-US" sz="2000" dirty="0" smtClean="0"/>
              <a:t>回</a:t>
            </a:r>
            <a:r>
              <a:rPr lang="ja-JP" altLang="en-US" sz="2000" dirty="0"/>
              <a:t>以上（</a:t>
            </a:r>
            <a:r>
              <a:rPr lang="ja-JP" altLang="en-US" sz="2000" dirty="0" smtClean="0"/>
              <a:t>令和</a:t>
            </a:r>
            <a:r>
              <a:rPr lang="en-US" altLang="ja-JP" sz="2000" dirty="0" smtClean="0"/>
              <a:t>6</a:t>
            </a:r>
            <a:r>
              <a:rPr lang="ja-JP" altLang="en-US" sz="2000" dirty="0" smtClean="0"/>
              <a:t>年</a:t>
            </a:r>
            <a:r>
              <a:rPr lang="en-US" altLang="ja-JP" sz="2000" dirty="0" smtClean="0"/>
              <a:t>6</a:t>
            </a:r>
            <a:r>
              <a:rPr lang="ja-JP" altLang="en-US" sz="2000" dirty="0" smtClean="0"/>
              <a:t>月</a:t>
            </a:r>
            <a:r>
              <a:rPr lang="ja-JP" altLang="en-US" sz="2000" dirty="0"/>
              <a:t>以降、診療報酬の算定</a:t>
            </a:r>
            <a:r>
              <a:rPr lang="ja-JP" altLang="en-US" sz="2000" dirty="0" smtClean="0"/>
              <a:t>方法別表第</a:t>
            </a:r>
            <a:r>
              <a:rPr lang="en-US" altLang="ja-JP" sz="2000" dirty="0" smtClean="0"/>
              <a:t>2</a:t>
            </a:r>
            <a:r>
              <a:rPr lang="ja-JP" altLang="en-US" sz="2000" dirty="0" smtClean="0"/>
              <a:t>歯科</a:t>
            </a:r>
            <a:r>
              <a:rPr lang="ja-JP" altLang="en-US" sz="2000" dirty="0"/>
              <a:t>診療報酬点数 表の区分</a:t>
            </a:r>
            <a:r>
              <a:rPr lang="ja-JP" altLang="en-US" sz="2000" dirty="0" smtClean="0"/>
              <a:t>番号</a:t>
            </a:r>
            <a:r>
              <a:rPr lang="en-US" altLang="ja-JP" sz="2000" dirty="0" smtClean="0"/>
              <a:t>C001</a:t>
            </a:r>
            <a:r>
              <a:rPr lang="ja-JP" altLang="en-US" sz="2000" dirty="0" smtClean="0"/>
              <a:t>に</a:t>
            </a:r>
            <a:r>
              <a:rPr lang="ja-JP" altLang="en-US" sz="2000" dirty="0"/>
              <a:t>掲げる訪問歯科衛生指導料の「</a:t>
            </a:r>
            <a:r>
              <a:rPr lang="ja-JP" altLang="en-US" sz="2000" dirty="0" smtClean="0"/>
              <a:t>注</a:t>
            </a:r>
            <a:r>
              <a:rPr lang="en-US" altLang="ja-JP" sz="2000" dirty="0" smtClean="0"/>
              <a:t>2</a:t>
            </a:r>
            <a:r>
              <a:rPr lang="ja-JP" altLang="en-US" sz="2000" dirty="0" smtClean="0"/>
              <a:t>」</a:t>
            </a:r>
            <a:r>
              <a:rPr lang="ja-JP" altLang="en-US" sz="2000" dirty="0"/>
              <a:t>に規定する緩和ケアを実施するものの場合は</a:t>
            </a:r>
            <a:r>
              <a:rPr lang="ja-JP" altLang="en-US" sz="2000" dirty="0" smtClean="0"/>
              <a:t>、</a:t>
            </a:r>
            <a:r>
              <a:rPr lang="en-US" altLang="ja-JP" sz="2000" dirty="0" smtClean="0"/>
              <a:t>7</a:t>
            </a:r>
            <a:r>
              <a:rPr lang="ja-JP" altLang="en-US" sz="2000" dirty="0" smtClean="0"/>
              <a:t>回</a:t>
            </a:r>
            <a:r>
              <a:rPr lang="ja-JP" altLang="en-US" sz="2000" dirty="0"/>
              <a:t>以上）算定された場合には算定できない。</a:t>
            </a:r>
          </a:p>
        </p:txBody>
      </p:sp>
    </p:spTree>
    <p:extLst>
      <p:ext uri="{BB962C8B-B14F-4D97-AF65-F5344CB8AC3E}">
        <p14:creationId xmlns:p14="http://schemas.microsoft.com/office/powerpoint/2010/main" val="21624905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026" y="6356350"/>
            <a:ext cx="2743200" cy="365125"/>
          </a:xfrm>
        </p:spPr>
        <p:txBody>
          <a:bodyPr/>
          <a:lstStyle/>
          <a:p>
            <a:fld id="{41D9830F-53EB-46B6-9EC0-C4C68F82A889}" type="slidenum">
              <a:rPr kumimoji="1" lang="ja-JP" altLang="en-US" smtClean="0"/>
              <a:t>116</a:t>
            </a:fld>
            <a:endParaRPr kumimoji="1" lang="ja-JP" altLang="en-US"/>
          </a:p>
        </p:txBody>
      </p:sp>
      <p:sp>
        <p:nvSpPr>
          <p:cNvPr id="3" name="正方形/長方形 2"/>
          <p:cNvSpPr/>
          <p:nvPr/>
        </p:nvSpPr>
        <p:spPr>
          <a:xfrm>
            <a:off x="0" y="0"/>
            <a:ext cx="12087226" cy="3785652"/>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２２）療養食加算　</a:t>
            </a:r>
            <a:r>
              <a:rPr lang="en-US" altLang="ja-JP" sz="2000" dirty="0" smtClean="0">
                <a:solidFill>
                  <a:prstClr val="black"/>
                </a:solidFill>
              </a:rPr>
              <a:t>6</a:t>
            </a:r>
            <a:r>
              <a:rPr lang="ja-JP" altLang="en-US" sz="2000" dirty="0" smtClean="0">
                <a:solidFill>
                  <a:prstClr val="black"/>
                </a:solidFill>
              </a:rPr>
              <a:t>単位／日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85725" lvl="0" indent="185738"/>
            <a:r>
              <a:rPr lang="ja-JP" altLang="en-US" sz="2000" dirty="0">
                <a:solidFill>
                  <a:prstClr val="black"/>
                </a:solidFill>
              </a:rPr>
              <a:t>次</a:t>
            </a:r>
            <a:r>
              <a:rPr lang="ja-JP" altLang="en-US" sz="2000" dirty="0" smtClean="0">
                <a:solidFill>
                  <a:prstClr val="black"/>
                </a:solidFill>
              </a:rPr>
              <a:t>に掲げる基準に適合する施設が、別に厚生労働大臣が定める療養食を提供したときに、</a:t>
            </a:r>
            <a:r>
              <a:rPr lang="en-US" altLang="ja-JP" sz="2000" dirty="0" smtClean="0">
                <a:solidFill>
                  <a:prstClr val="black"/>
                </a:solidFill>
              </a:rPr>
              <a:t>1</a:t>
            </a:r>
            <a:r>
              <a:rPr lang="ja-JP" altLang="en-US" sz="2000" dirty="0" smtClean="0">
                <a:solidFill>
                  <a:prstClr val="black"/>
                </a:solidFill>
              </a:rPr>
              <a:t>日につき</a:t>
            </a:r>
            <a:r>
              <a:rPr lang="en-US" altLang="ja-JP" sz="2000" dirty="0" smtClean="0">
                <a:solidFill>
                  <a:prstClr val="black"/>
                </a:solidFill>
              </a:rPr>
              <a:t>3</a:t>
            </a:r>
            <a:r>
              <a:rPr lang="ja-JP" altLang="en-US" sz="2000" dirty="0" smtClean="0">
                <a:solidFill>
                  <a:prstClr val="black"/>
                </a:solidFill>
              </a:rPr>
              <a:t>回を限度として加算する。</a:t>
            </a:r>
            <a:endParaRPr lang="en-US" altLang="ja-JP" sz="2000" dirty="0" smtClean="0">
              <a:solidFill>
                <a:prstClr val="black"/>
              </a:solidFill>
            </a:endParaRPr>
          </a:p>
          <a:p>
            <a:pPr marL="185738" lvl="0"/>
            <a:r>
              <a:rPr lang="ja-JP" altLang="en-US" sz="2000" dirty="0" smtClean="0">
                <a:solidFill>
                  <a:prstClr val="black"/>
                </a:solidFill>
              </a:rPr>
              <a:t>① </a:t>
            </a:r>
            <a:r>
              <a:rPr lang="ja-JP" altLang="en-US" sz="2000" dirty="0">
                <a:solidFill>
                  <a:prstClr val="black"/>
                </a:solidFill>
              </a:rPr>
              <a:t>食事の提供が管理栄養士又は栄養士によって管理</a:t>
            </a:r>
            <a:r>
              <a:rPr lang="ja-JP" altLang="en-US" sz="2000" dirty="0" smtClean="0">
                <a:solidFill>
                  <a:prstClr val="black"/>
                </a:solidFill>
              </a:rPr>
              <a:t>されていること。</a:t>
            </a:r>
            <a:endParaRPr lang="en-US" altLang="ja-JP" sz="2000" dirty="0" smtClean="0">
              <a:solidFill>
                <a:prstClr val="black"/>
              </a:solidFill>
            </a:endParaRPr>
          </a:p>
          <a:p>
            <a:pPr marL="185738" lvl="0"/>
            <a:r>
              <a:rPr lang="ja-JP" altLang="en-US" sz="2000" dirty="0" smtClean="0">
                <a:solidFill>
                  <a:prstClr val="black"/>
                </a:solidFill>
              </a:rPr>
              <a:t>② </a:t>
            </a:r>
            <a:r>
              <a:rPr lang="ja-JP" altLang="en-US" sz="2000" dirty="0" smtClean="0"/>
              <a:t>入所者の年齢、心身の状況によって適切な栄養量及び内容の食事の提供が行われていること。</a:t>
            </a:r>
            <a:endParaRPr lang="en-US" altLang="ja-JP" sz="2000" dirty="0" smtClean="0"/>
          </a:p>
          <a:p>
            <a:pPr marL="185738"/>
            <a:r>
              <a:rPr lang="ja-JP" altLang="en-US" sz="2000" dirty="0" smtClean="0"/>
              <a:t>③ </a:t>
            </a:r>
            <a:r>
              <a:rPr lang="ja-JP" altLang="en-US" sz="2000" dirty="0" smtClean="0">
                <a:solidFill>
                  <a:prstClr val="black"/>
                </a:solidFill>
              </a:rPr>
              <a:t>定員</a:t>
            </a:r>
            <a:r>
              <a:rPr lang="ja-JP" altLang="en-US" sz="2000" dirty="0">
                <a:solidFill>
                  <a:prstClr val="black"/>
                </a:solidFill>
              </a:rPr>
              <a:t>超過利用・人員基準欠如に該当していないこと。</a:t>
            </a:r>
          </a:p>
          <a:p>
            <a:pPr lvl="0"/>
            <a:endParaRPr lang="en-US" altLang="ja-JP" sz="2000" dirty="0" smtClean="0">
              <a:solidFill>
                <a:srgbClr val="FF0000"/>
              </a:solidFill>
            </a:endParaRPr>
          </a:p>
          <a:p>
            <a:pPr lvl="0"/>
            <a:endParaRPr lang="en-US" altLang="ja-JP" sz="2000" dirty="0">
              <a:solidFill>
                <a:srgbClr val="FF0000"/>
              </a:solidFill>
            </a:endParaRPr>
          </a:p>
          <a:p>
            <a:pPr lvl="0"/>
            <a:endParaRPr lang="en-US" altLang="ja-JP" sz="2000" dirty="0" smtClean="0">
              <a:solidFill>
                <a:srgbClr val="FF0000"/>
              </a:solidFill>
            </a:endParaRPr>
          </a:p>
          <a:p>
            <a:pPr lvl="0"/>
            <a:endParaRPr lang="en-US" altLang="ja-JP" sz="2000" dirty="0">
              <a:solidFill>
                <a:srgbClr val="FF0000"/>
              </a:solidFill>
            </a:endParaRPr>
          </a:p>
          <a:p>
            <a:pPr lvl="0"/>
            <a:endParaRPr lang="en-US" altLang="ja-JP" sz="2000" dirty="0" smtClean="0">
              <a:solidFill>
                <a:srgbClr val="FF0000"/>
              </a:solidFill>
            </a:endParaRPr>
          </a:p>
          <a:p>
            <a:pPr lvl="0"/>
            <a:endParaRPr lang="en-US" altLang="ja-JP" sz="2000" dirty="0" smtClean="0">
              <a:solidFill>
                <a:srgbClr val="FF0000"/>
              </a:solidFill>
            </a:endParaRPr>
          </a:p>
        </p:txBody>
      </p:sp>
      <p:sp>
        <p:nvSpPr>
          <p:cNvPr id="4" name="正方形/長方形 3"/>
          <p:cNvSpPr/>
          <p:nvPr/>
        </p:nvSpPr>
        <p:spPr>
          <a:xfrm>
            <a:off x="328614" y="1932434"/>
            <a:ext cx="11758612" cy="1349976"/>
          </a:xfrm>
          <a:prstGeom prst="rect">
            <a:avLst/>
          </a:prstGeom>
          <a:ln w="6350">
            <a:solidFill>
              <a:schemeClr val="tx1"/>
            </a:solidFill>
            <a:prstDash val="sysDot"/>
          </a:ln>
        </p:spPr>
        <p:txBody>
          <a:bodyPr wrap="square" tIns="72000" anchor="ctr" anchorCtr="0">
            <a:spAutoFit/>
          </a:bodyPr>
          <a:lstStyle/>
          <a:p>
            <a:pPr lvl="0"/>
            <a:r>
              <a:rPr lang="en-US" altLang="ja-JP" sz="2000" dirty="0" smtClean="0">
                <a:solidFill>
                  <a:prstClr val="black"/>
                </a:solidFill>
              </a:rPr>
              <a:t>【</a:t>
            </a:r>
            <a:r>
              <a:rPr lang="ja-JP" altLang="en-US" sz="2000" dirty="0" smtClean="0">
                <a:solidFill>
                  <a:prstClr val="black"/>
                </a:solidFill>
              </a:rPr>
              <a:t>厚生労働大臣が定める療養食</a:t>
            </a:r>
            <a:r>
              <a:rPr lang="en-US" altLang="ja-JP" sz="2000" dirty="0" smtClean="0">
                <a:solidFill>
                  <a:prstClr val="black"/>
                </a:solidFill>
              </a:rPr>
              <a:t>】</a:t>
            </a:r>
          </a:p>
          <a:p>
            <a:pPr lvl="0"/>
            <a:r>
              <a:rPr lang="ja-JP" altLang="en-US" sz="2000" dirty="0" smtClean="0">
                <a:solidFill>
                  <a:prstClr val="black"/>
                </a:solidFill>
              </a:rPr>
              <a:t>疾患</a:t>
            </a:r>
            <a:r>
              <a:rPr lang="ja-JP" altLang="en-US" sz="2000" dirty="0">
                <a:solidFill>
                  <a:prstClr val="black"/>
                </a:solidFill>
              </a:rPr>
              <a:t>治療の直接手段として、医師の発行する食事箋に</a:t>
            </a:r>
            <a:r>
              <a:rPr lang="ja-JP" altLang="en-US" sz="2000" dirty="0" smtClean="0">
                <a:solidFill>
                  <a:prstClr val="black"/>
                </a:solidFill>
              </a:rPr>
              <a:t>基づき提供</a:t>
            </a:r>
            <a:r>
              <a:rPr lang="ja-JP" altLang="en-US" sz="2000" dirty="0">
                <a:solidFill>
                  <a:prstClr val="black"/>
                </a:solidFill>
              </a:rPr>
              <a:t>された適切な栄養量及び内容を有する糖尿病食、腎臓病食、肝臓病食、</a:t>
            </a:r>
            <a:r>
              <a:rPr lang="ja-JP" altLang="en-US" sz="2000" dirty="0" smtClean="0">
                <a:solidFill>
                  <a:prstClr val="black"/>
                </a:solidFill>
              </a:rPr>
              <a:t>胃潰瘍食（流動食は除く）、</a:t>
            </a:r>
            <a:r>
              <a:rPr lang="ja-JP" altLang="en-US" sz="2000" dirty="0">
                <a:solidFill>
                  <a:prstClr val="black"/>
                </a:solidFill>
              </a:rPr>
              <a:t>貧血食、膵臓病食、脂質異常症食、痛風食及び特別な場合の検査食</a:t>
            </a:r>
            <a:endParaRPr lang="en-US" altLang="ja-JP" sz="2000" dirty="0">
              <a:solidFill>
                <a:prstClr val="black"/>
              </a:solidFill>
            </a:endParaRPr>
          </a:p>
        </p:txBody>
      </p:sp>
      <p:sp>
        <p:nvSpPr>
          <p:cNvPr id="5" name="正方形/長方形 4"/>
          <p:cNvSpPr/>
          <p:nvPr/>
        </p:nvSpPr>
        <p:spPr>
          <a:xfrm>
            <a:off x="328614" y="3427957"/>
            <a:ext cx="11758612" cy="3802373"/>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dirty="0">
                <a:solidFill>
                  <a:prstClr val="black"/>
                </a:solidFill>
              </a:rPr>
              <a:t>※</a:t>
            </a:r>
            <a:r>
              <a:rPr lang="ja-JP" altLang="en-US" sz="2000" dirty="0">
                <a:solidFill>
                  <a:prstClr val="black"/>
                </a:solidFill>
              </a:rPr>
              <a:t> 療養食の献立表が作成されていること。</a:t>
            </a:r>
          </a:p>
          <a:p>
            <a:pPr marL="185738" lvl="0" indent="-185738"/>
            <a:r>
              <a:rPr lang="en-US" altLang="ja-JP" sz="2000" dirty="0">
                <a:solidFill>
                  <a:prstClr val="black"/>
                </a:solidFill>
              </a:rPr>
              <a:t>※</a:t>
            </a:r>
            <a:r>
              <a:rPr lang="ja-JP" altLang="en-US" sz="2000" dirty="0">
                <a:solidFill>
                  <a:prstClr val="black"/>
                </a:solidFill>
              </a:rPr>
              <a:t> 経口による食事の摂取を進めるための栄養管理及び支援が行われている場合にあっては、経口移行加算又は経口維持加算を併せて算定することが可能。</a:t>
            </a:r>
          </a:p>
          <a:p>
            <a:pPr marL="185738" lvl="0" indent="-185738"/>
            <a:r>
              <a:rPr lang="en-US" altLang="ja-JP" sz="2000" dirty="0">
                <a:solidFill>
                  <a:prstClr val="black"/>
                </a:solidFill>
              </a:rPr>
              <a:t>※</a:t>
            </a:r>
            <a:r>
              <a:rPr lang="ja-JP" altLang="en-US" sz="2000" dirty="0">
                <a:solidFill>
                  <a:prstClr val="black"/>
                </a:solidFill>
              </a:rPr>
              <a:t> 療養食の摂取の方法については、経口又は経管の別を問わない。</a:t>
            </a:r>
          </a:p>
          <a:p>
            <a:pPr marL="185738" lvl="0" indent="-185738"/>
            <a:r>
              <a:rPr lang="en-US" altLang="ja-JP" sz="2000" dirty="0">
                <a:solidFill>
                  <a:prstClr val="black"/>
                </a:solidFill>
              </a:rPr>
              <a:t>※</a:t>
            </a:r>
            <a:r>
              <a:rPr lang="ja-JP" altLang="en-US" sz="2000" dirty="0">
                <a:solidFill>
                  <a:prstClr val="black"/>
                </a:solidFill>
              </a:rPr>
              <a:t> 減塩食療法</a:t>
            </a:r>
            <a:r>
              <a:rPr lang="ja-JP" altLang="en-US" sz="2000" dirty="0" smtClean="0">
                <a:solidFill>
                  <a:prstClr val="black"/>
                </a:solidFill>
              </a:rPr>
              <a:t>等　</a:t>
            </a:r>
            <a:r>
              <a:rPr lang="en-US" altLang="ja-JP" sz="2000" dirty="0" smtClean="0">
                <a:solidFill>
                  <a:prstClr val="black"/>
                </a:solidFill>
              </a:rPr>
              <a:t>…</a:t>
            </a:r>
            <a:r>
              <a:rPr lang="ja-JP" altLang="en-US" sz="2000" dirty="0" smtClean="0">
                <a:solidFill>
                  <a:prstClr val="black"/>
                </a:solidFill>
              </a:rPr>
              <a:t>心臓</a:t>
            </a:r>
            <a:r>
              <a:rPr lang="ja-JP" altLang="en-US" sz="2000" dirty="0">
                <a:solidFill>
                  <a:prstClr val="black"/>
                </a:solidFill>
              </a:rPr>
              <a:t>疾患等に対して減塩食療法を行う場合は、腎臓病食に準じて取り扱うことができるが、高血圧症に対して減塩食療法を行う場合は、加算の対象とはならない。</a:t>
            </a:r>
          </a:p>
          <a:p>
            <a:pPr marL="263525" lvl="0" indent="90488"/>
            <a:r>
              <a:rPr lang="ja-JP" altLang="en-US" sz="2000" dirty="0">
                <a:solidFill>
                  <a:prstClr val="black"/>
                </a:solidFill>
              </a:rPr>
              <a:t>また、腎臓病食に準じて取り扱うことができる心臓疾患等の減塩食については、総量</a:t>
            </a:r>
            <a:r>
              <a:rPr lang="en-US" altLang="ja-JP" sz="2000" dirty="0">
                <a:solidFill>
                  <a:prstClr val="black"/>
                </a:solidFill>
              </a:rPr>
              <a:t>6.0g</a:t>
            </a:r>
            <a:r>
              <a:rPr lang="ja-JP" altLang="en-US" sz="2000" dirty="0">
                <a:solidFill>
                  <a:prstClr val="black"/>
                </a:solidFill>
              </a:rPr>
              <a:t>未満の減塩食をいうこと。</a:t>
            </a:r>
          </a:p>
          <a:p>
            <a:pPr marL="185738" lvl="0" indent="-185738"/>
            <a:r>
              <a:rPr lang="en-US" altLang="ja-JP" sz="2000" dirty="0">
                <a:solidFill>
                  <a:prstClr val="black"/>
                </a:solidFill>
              </a:rPr>
              <a:t>※</a:t>
            </a:r>
            <a:r>
              <a:rPr lang="ja-JP" altLang="en-US" sz="2000" dirty="0">
                <a:solidFill>
                  <a:prstClr val="black"/>
                </a:solidFill>
              </a:rPr>
              <a:t> </a:t>
            </a:r>
            <a:r>
              <a:rPr lang="ja-JP" altLang="en-US" sz="2000" dirty="0" smtClean="0">
                <a:solidFill>
                  <a:prstClr val="black"/>
                </a:solidFill>
              </a:rPr>
              <a:t>肝臓病食　</a:t>
            </a:r>
            <a:r>
              <a:rPr lang="en-US" altLang="ja-JP" sz="2000" dirty="0" smtClean="0">
                <a:solidFill>
                  <a:prstClr val="black"/>
                </a:solidFill>
              </a:rPr>
              <a:t>…</a:t>
            </a:r>
            <a:r>
              <a:rPr lang="ja-JP" altLang="en-US" sz="2000" dirty="0" smtClean="0">
                <a:solidFill>
                  <a:prstClr val="black"/>
                </a:solidFill>
              </a:rPr>
              <a:t>肝</a:t>
            </a:r>
            <a:r>
              <a:rPr lang="ja-JP" altLang="en-US" sz="2000" dirty="0">
                <a:solidFill>
                  <a:prstClr val="black"/>
                </a:solidFill>
              </a:rPr>
              <a:t>庇護食、肝炎食、肝硬変食、閉鎖性黄疸食</a:t>
            </a:r>
            <a:r>
              <a:rPr lang="en-US" altLang="ja-JP" sz="2000" dirty="0">
                <a:solidFill>
                  <a:prstClr val="black"/>
                </a:solidFill>
              </a:rPr>
              <a:t>(</a:t>
            </a:r>
            <a:r>
              <a:rPr lang="ja-JP" altLang="en-US" sz="2000" dirty="0">
                <a:solidFill>
                  <a:prstClr val="black"/>
                </a:solidFill>
              </a:rPr>
              <a:t>胆石症及び胆嚢炎による閉鎖性黄疸の場合を含む</a:t>
            </a:r>
            <a:r>
              <a:rPr lang="en-US" altLang="ja-JP" sz="2000" dirty="0">
                <a:solidFill>
                  <a:prstClr val="black"/>
                </a:solidFill>
              </a:rPr>
              <a:t>)</a:t>
            </a:r>
            <a:r>
              <a:rPr lang="ja-JP" altLang="en-US" sz="2000" dirty="0">
                <a:solidFill>
                  <a:prstClr val="black"/>
                </a:solidFill>
              </a:rPr>
              <a:t>等をいう。</a:t>
            </a:r>
          </a:p>
          <a:p>
            <a:pPr marL="185738" lvl="0" indent="-185738"/>
            <a:r>
              <a:rPr lang="en-US" altLang="ja-JP" sz="2000" dirty="0">
                <a:solidFill>
                  <a:prstClr val="black"/>
                </a:solidFill>
              </a:rPr>
              <a:t>※</a:t>
            </a:r>
            <a:r>
              <a:rPr lang="ja-JP" altLang="en-US" sz="2000" dirty="0">
                <a:solidFill>
                  <a:prstClr val="black"/>
                </a:solidFill>
              </a:rPr>
              <a:t> </a:t>
            </a:r>
            <a:r>
              <a:rPr lang="ja-JP" altLang="en-US" sz="2000" dirty="0" smtClean="0">
                <a:solidFill>
                  <a:prstClr val="black"/>
                </a:solidFill>
              </a:rPr>
              <a:t>胃潰瘍食　</a:t>
            </a:r>
            <a:r>
              <a:rPr lang="en-US" altLang="ja-JP" sz="2000" dirty="0" smtClean="0">
                <a:solidFill>
                  <a:prstClr val="black"/>
                </a:solidFill>
              </a:rPr>
              <a:t>…</a:t>
            </a:r>
            <a:r>
              <a:rPr lang="ja-JP" altLang="en-US" sz="2000" dirty="0" smtClean="0">
                <a:solidFill>
                  <a:prstClr val="black"/>
                </a:solidFill>
              </a:rPr>
              <a:t>十二指腸</a:t>
            </a:r>
            <a:r>
              <a:rPr lang="ja-JP" altLang="en-US" sz="2000" dirty="0">
                <a:solidFill>
                  <a:prstClr val="black"/>
                </a:solidFill>
              </a:rPr>
              <a:t>潰瘍の場合も胃潰瘍食として取り扱って差し支えない。手術前後に</a:t>
            </a:r>
            <a:r>
              <a:rPr lang="ja-JP" altLang="en-US" sz="2000" dirty="0" smtClean="0">
                <a:solidFill>
                  <a:prstClr val="black"/>
                </a:solidFill>
              </a:rPr>
              <a:t>与える</a:t>
            </a:r>
            <a:endParaRPr lang="en-US" altLang="ja-JP" sz="2000" dirty="0" smtClean="0">
              <a:solidFill>
                <a:prstClr val="black"/>
              </a:solidFill>
            </a:endParaRPr>
          </a:p>
          <a:p>
            <a:pPr marL="185738" lvl="0" indent="-185738"/>
            <a:endParaRPr lang="en-US" altLang="ja-JP" sz="2000" dirty="0">
              <a:solidFill>
                <a:prstClr val="black"/>
              </a:solidFill>
            </a:endParaRPr>
          </a:p>
        </p:txBody>
      </p:sp>
    </p:spTree>
    <p:extLst>
      <p:ext uri="{BB962C8B-B14F-4D97-AF65-F5344CB8AC3E}">
        <p14:creationId xmlns:p14="http://schemas.microsoft.com/office/powerpoint/2010/main" val="7259161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5" y="6370638"/>
            <a:ext cx="2743200" cy="365125"/>
          </a:xfrm>
        </p:spPr>
        <p:txBody>
          <a:bodyPr/>
          <a:lstStyle/>
          <a:p>
            <a:fld id="{41D9830F-53EB-46B6-9EC0-C4C68F82A889}" type="slidenum">
              <a:rPr kumimoji="1" lang="ja-JP" altLang="en-US" smtClean="0"/>
              <a:t>117</a:t>
            </a:fld>
            <a:endParaRPr kumimoji="1" lang="ja-JP" altLang="en-US" dirty="0"/>
          </a:p>
        </p:txBody>
      </p:sp>
      <p:sp>
        <p:nvSpPr>
          <p:cNvPr id="3" name="正方形/長方形 2"/>
          <p:cNvSpPr/>
          <p:nvPr/>
        </p:nvSpPr>
        <p:spPr>
          <a:xfrm>
            <a:off x="180975" y="-191244"/>
            <a:ext cx="11830050" cy="4080604"/>
          </a:xfrm>
          <a:prstGeom prst="rect">
            <a:avLst/>
          </a:prstGeom>
          <a:ln w="6350">
            <a:solidFill>
              <a:schemeClr val="tx1"/>
            </a:solidFill>
            <a:prstDash val="sysDot"/>
          </a:ln>
        </p:spPr>
        <p:txBody>
          <a:bodyPr wrap="square" anchor="ctr" anchorCtr="0">
            <a:spAutoFit/>
          </a:bodyPr>
          <a:lstStyle/>
          <a:p>
            <a:pPr marL="185738" lvl="0">
              <a:lnSpc>
                <a:spcPts val="2300"/>
              </a:lnSpc>
            </a:pPr>
            <a:endParaRPr lang="en-US" altLang="ja-JP" sz="2000" dirty="0" smtClean="0">
              <a:solidFill>
                <a:prstClr val="black"/>
              </a:solidFill>
            </a:endParaRPr>
          </a:p>
          <a:p>
            <a:pPr marL="185738"/>
            <a:r>
              <a:rPr lang="ja-JP" altLang="en-US" sz="2000" dirty="0" smtClean="0">
                <a:solidFill>
                  <a:prstClr val="black"/>
                </a:solidFill>
              </a:rPr>
              <a:t>高カロリー食</a:t>
            </a:r>
            <a:r>
              <a:rPr lang="ja-JP" altLang="en-US" sz="2000" dirty="0">
                <a:solidFill>
                  <a:prstClr val="black"/>
                </a:solidFill>
              </a:rPr>
              <a:t>は加算の対象としないが、侵襲の大きな消化管手術の術後において胃潰瘍食に</a:t>
            </a:r>
            <a:r>
              <a:rPr lang="ja-JP" altLang="en-US" sz="2000" dirty="0" smtClean="0">
                <a:solidFill>
                  <a:prstClr val="black"/>
                </a:solidFill>
              </a:rPr>
              <a:t>準ずる</a:t>
            </a:r>
            <a:r>
              <a:rPr lang="ja-JP" altLang="en-US" sz="2000" dirty="0">
                <a:solidFill>
                  <a:prstClr val="black"/>
                </a:solidFill>
              </a:rPr>
              <a:t>食事を提供する場合は、療養食の加算が認められる。また、クローン病、潰瘍性大腸炎等により腸管の機能が低下している入所者等に対する低残さ食については、療養食として取り扱って差し支えない。</a:t>
            </a:r>
          </a:p>
          <a:p>
            <a:pPr marL="185738" lvl="0" indent="-185738"/>
            <a:r>
              <a:rPr lang="en-US" altLang="ja-JP" sz="2000" dirty="0">
                <a:solidFill>
                  <a:prstClr val="black"/>
                </a:solidFill>
              </a:rPr>
              <a:t>※</a:t>
            </a:r>
            <a:r>
              <a:rPr lang="ja-JP" altLang="en-US" sz="2000" dirty="0">
                <a:solidFill>
                  <a:prstClr val="black"/>
                </a:solidFill>
              </a:rPr>
              <a:t> 療養食として提供される貧血食の対象となる入所者等は、血中ヘモグロビン濃度が</a:t>
            </a:r>
            <a:r>
              <a:rPr lang="en-US" altLang="ja-JP" sz="2000" dirty="0">
                <a:solidFill>
                  <a:prstClr val="black"/>
                </a:solidFill>
              </a:rPr>
              <a:t>10g /dl </a:t>
            </a:r>
            <a:r>
              <a:rPr lang="ja-JP" altLang="en-US" sz="2000" dirty="0">
                <a:solidFill>
                  <a:prstClr val="black"/>
                </a:solidFill>
              </a:rPr>
              <a:t>以下であり、その原因が鉄分の欠乏に由来する者であること。</a:t>
            </a:r>
          </a:p>
          <a:p>
            <a:pPr marL="185738" lvl="0" indent="-185738"/>
            <a:r>
              <a:rPr lang="en-US" altLang="ja-JP" sz="2000" dirty="0">
                <a:solidFill>
                  <a:prstClr val="black"/>
                </a:solidFill>
              </a:rPr>
              <a:t>※</a:t>
            </a:r>
            <a:r>
              <a:rPr lang="ja-JP" altLang="en-US" sz="2000" dirty="0">
                <a:solidFill>
                  <a:prstClr val="black"/>
                </a:solidFill>
              </a:rPr>
              <a:t> 高度肥満症</a:t>
            </a:r>
            <a:r>
              <a:rPr lang="en-US" altLang="ja-JP" sz="2000" dirty="0">
                <a:solidFill>
                  <a:prstClr val="black"/>
                </a:solidFill>
              </a:rPr>
              <a:t>(</a:t>
            </a:r>
            <a:r>
              <a:rPr lang="ja-JP" altLang="en-US" sz="2000" dirty="0">
                <a:solidFill>
                  <a:prstClr val="black"/>
                </a:solidFill>
              </a:rPr>
              <a:t>肥満度が</a:t>
            </a:r>
            <a:r>
              <a:rPr lang="en-US" altLang="ja-JP" sz="2000" dirty="0">
                <a:solidFill>
                  <a:prstClr val="black"/>
                </a:solidFill>
              </a:rPr>
              <a:t>+70</a:t>
            </a:r>
            <a:r>
              <a:rPr lang="ja-JP" altLang="en-US" sz="2000" dirty="0">
                <a:solidFill>
                  <a:prstClr val="black"/>
                </a:solidFill>
              </a:rPr>
              <a:t>％以上又は</a:t>
            </a:r>
            <a:r>
              <a:rPr lang="en-US" altLang="ja-JP" sz="2000" dirty="0">
                <a:solidFill>
                  <a:prstClr val="black"/>
                </a:solidFill>
              </a:rPr>
              <a:t>BMI</a:t>
            </a:r>
            <a:r>
              <a:rPr lang="ja-JP" altLang="en-US" sz="2000" dirty="0">
                <a:solidFill>
                  <a:prstClr val="black"/>
                </a:solidFill>
              </a:rPr>
              <a:t>が</a:t>
            </a:r>
            <a:r>
              <a:rPr lang="en-US" altLang="ja-JP" sz="2000" dirty="0">
                <a:solidFill>
                  <a:prstClr val="black"/>
                </a:solidFill>
              </a:rPr>
              <a:t>35</a:t>
            </a:r>
            <a:r>
              <a:rPr lang="ja-JP" altLang="en-US" sz="2000" dirty="0">
                <a:solidFill>
                  <a:prstClr val="black"/>
                </a:solidFill>
              </a:rPr>
              <a:t>以上</a:t>
            </a:r>
            <a:r>
              <a:rPr lang="en-US" altLang="ja-JP" sz="2000" dirty="0">
                <a:solidFill>
                  <a:prstClr val="black"/>
                </a:solidFill>
              </a:rPr>
              <a:t>)</a:t>
            </a:r>
            <a:r>
              <a:rPr lang="ja-JP" altLang="en-US" sz="2000" dirty="0">
                <a:solidFill>
                  <a:prstClr val="black"/>
                </a:solidFill>
              </a:rPr>
              <a:t>に対して食事療法を行う場合は、脂質異常症食に準じて取り扱うことができる。</a:t>
            </a:r>
          </a:p>
          <a:p>
            <a:pPr marL="185738" lvl="0" indent="-185738"/>
            <a:r>
              <a:rPr lang="en-US" altLang="ja-JP" sz="2000" dirty="0">
                <a:solidFill>
                  <a:prstClr val="black"/>
                </a:solidFill>
              </a:rPr>
              <a:t>※</a:t>
            </a:r>
            <a:r>
              <a:rPr lang="ja-JP" altLang="en-US" sz="2000" dirty="0">
                <a:solidFill>
                  <a:prstClr val="black"/>
                </a:solidFill>
              </a:rPr>
              <a:t> 特別な場合の検査食とは、潜血食をいう他、大腸Ｘ線検査・大腸内視鏡検査のために特に残さの少ない調理済食品を使用した場合は、「特別な場合の検査食」として取り扱って差し支えない。</a:t>
            </a:r>
            <a:endParaRPr lang="en-US" altLang="ja-JP" sz="2000" dirty="0">
              <a:solidFill>
                <a:prstClr val="black"/>
              </a:solidFill>
            </a:endParaRPr>
          </a:p>
          <a:p>
            <a:pPr marL="185738" lvl="0" indent="-185738"/>
            <a:r>
              <a:rPr lang="en-US" altLang="ja-JP" sz="2000" dirty="0">
                <a:solidFill>
                  <a:prstClr val="black"/>
                </a:solidFill>
              </a:rPr>
              <a:t>※ </a:t>
            </a:r>
            <a:r>
              <a:rPr lang="ja-JP" altLang="en-US" sz="2000" dirty="0">
                <a:solidFill>
                  <a:prstClr val="black"/>
                </a:solidFill>
              </a:rPr>
              <a:t>療養食として提供される脂質異常症食の対象となる入所者等は、空腹時定常状態における</a:t>
            </a:r>
            <a:r>
              <a:rPr lang="en-US" altLang="ja-JP" sz="2000" dirty="0">
                <a:solidFill>
                  <a:prstClr val="black"/>
                </a:solidFill>
              </a:rPr>
              <a:t>LDL-</a:t>
            </a:r>
            <a:r>
              <a:rPr lang="ja-JP" altLang="en-US" sz="2000" dirty="0">
                <a:solidFill>
                  <a:prstClr val="black"/>
                </a:solidFill>
              </a:rPr>
              <a:t>コレステロール値が</a:t>
            </a:r>
            <a:r>
              <a:rPr lang="en-US" altLang="ja-JP" sz="2000" dirty="0">
                <a:solidFill>
                  <a:prstClr val="black"/>
                </a:solidFill>
              </a:rPr>
              <a:t>140mg/dl</a:t>
            </a:r>
            <a:r>
              <a:rPr lang="ja-JP" altLang="en-US" sz="2000" dirty="0">
                <a:solidFill>
                  <a:prstClr val="black"/>
                </a:solidFill>
              </a:rPr>
              <a:t>以上である者又は</a:t>
            </a:r>
            <a:r>
              <a:rPr lang="en-US" altLang="ja-JP" sz="2000" dirty="0">
                <a:solidFill>
                  <a:prstClr val="black"/>
                </a:solidFill>
              </a:rPr>
              <a:t>HDL-</a:t>
            </a:r>
            <a:r>
              <a:rPr lang="ja-JP" altLang="en-US" sz="2000" dirty="0">
                <a:solidFill>
                  <a:prstClr val="black"/>
                </a:solidFill>
              </a:rPr>
              <a:t>コレステロール値が</a:t>
            </a:r>
            <a:r>
              <a:rPr lang="en-US" altLang="ja-JP" sz="2000" dirty="0">
                <a:solidFill>
                  <a:prstClr val="black"/>
                </a:solidFill>
              </a:rPr>
              <a:t>40mg/dl</a:t>
            </a:r>
            <a:r>
              <a:rPr lang="ja-JP" altLang="en-US" sz="2000" dirty="0">
                <a:solidFill>
                  <a:prstClr val="black"/>
                </a:solidFill>
              </a:rPr>
              <a:t>未満若しくは血清中性脂肪値が</a:t>
            </a:r>
            <a:r>
              <a:rPr lang="en-US" altLang="ja-JP" sz="2000" dirty="0">
                <a:solidFill>
                  <a:prstClr val="black"/>
                </a:solidFill>
              </a:rPr>
              <a:t>150mg/dl</a:t>
            </a:r>
            <a:r>
              <a:rPr lang="ja-JP" altLang="en-US" sz="2000" dirty="0">
                <a:solidFill>
                  <a:prstClr val="black"/>
                </a:solidFill>
              </a:rPr>
              <a:t>以上である者である。 </a:t>
            </a:r>
            <a:endParaRPr lang="en-US" altLang="ja-JP" sz="2000" dirty="0">
              <a:solidFill>
                <a:prstClr val="black"/>
              </a:solidFill>
            </a:endParaRPr>
          </a:p>
        </p:txBody>
      </p:sp>
      <p:sp>
        <p:nvSpPr>
          <p:cNvPr id="4" name="正方形/長方形 3"/>
          <p:cNvSpPr/>
          <p:nvPr/>
        </p:nvSpPr>
        <p:spPr>
          <a:xfrm>
            <a:off x="0" y="4296325"/>
            <a:ext cx="12192000" cy="1015663"/>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２３）特別通院送迎加算</a:t>
            </a:r>
            <a:r>
              <a:rPr lang="ja-JP" altLang="en-US" sz="2000" b="1" dirty="0">
                <a:solidFill>
                  <a:prstClr val="black"/>
                </a:solidFill>
              </a:rPr>
              <a:t>　</a:t>
            </a:r>
            <a:r>
              <a:rPr lang="en-US" altLang="ja-JP" sz="2000" dirty="0" smtClean="0">
                <a:solidFill>
                  <a:prstClr val="black"/>
                </a:solidFill>
              </a:rPr>
              <a:t>594</a:t>
            </a:r>
            <a:r>
              <a:rPr lang="ja-JP" altLang="en-US" sz="2000" dirty="0" smtClean="0">
                <a:solidFill>
                  <a:prstClr val="black"/>
                </a:solidFill>
              </a:rPr>
              <a:t>単位／月</a:t>
            </a:r>
            <a:endParaRPr lang="en-US" altLang="ja-JP" sz="2000" dirty="0" smtClean="0">
              <a:solidFill>
                <a:prstClr val="black"/>
              </a:solidFill>
            </a:endParaRPr>
          </a:p>
          <a:p>
            <a:pPr lvl="0"/>
            <a:r>
              <a:rPr lang="ja-JP" altLang="en-US" sz="2000" dirty="0">
                <a:solidFill>
                  <a:prstClr val="black"/>
                </a:solidFill>
              </a:rPr>
              <a:t>　透析を要する入所者であって、その家族や病院等に</a:t>
            </a:r>
            <a:r>
              <a:rPr lang="ja-JP" altLang="en-US" sz="2000" dirty="0" smtClean="0">
                <a:solidFill>
                  <a:prstClr val="black"/>
                </a:solidFill>
              </a:rPr>
              <a:t>よる送迎</a:t>
            </a:r>
            <a:r>
              <a:rPr lang="ja-JP" altLang="en-US" sz="2000" dirty="0">
                <a:solidFill>
                  <a:prstClr val="black"/>
                </a:solidFill>
              </a:rPr>
              <a:t>が困難である等やむを得ない事情があるものに対して</a:t>
            </a:r>
            <a:r>
              <a:rPr lang="ja-JP" altLang="en-US" sz="2000" dirty="0" smtClean="0">
                <a:solidFill>
                  <a:prstClr val="black"/>
                </a:solidFill>
              </a:rPr>
              <a:t>、</a:t>
            </a:r>
            <a:r>
              <a:rPr lang="en-US" altLang="ja-JP" sz="2000" dirty="0" smtClean="0">
                <a:solidFill>
                  <a:prstClr val="black"/>
                </a:solidFill>
              </a:rPr>
              <a:t>1</a:t>
            </a:r>
            <a:r>
              <a:rPr lang="ja-JP" altLang="en-US" sz="2000" dirty="0" smtClean="0">
                <a:solidFill>
                  <a:prstClr val="black"/>
                </a:solidFill>
              </a:rPr>
              <a:t>月に</a:t>
            </a:r>
            <a:r>
              <a:rPr lang="en-US" altLang="ja-JP" sz="2000" dirty="0" smtClean="0">
                <a:solidFill>
                  <a:prstClr val="black"/>
                </a:solidFill>
              </a:rPr>
              <a:t>12</a:t>
            </a:r>
            <a:r>
              <a:rPr lang="ja-JP" altLang="en-US" sz="2000" dirty="0" smtClean="0">
                <a:solidFill>
                  <a:prstClr val="black"/>
                </a:solidFill>
              </a:rPr>
              <a:t>回</a:t>
            </a:r>
            <a:r>
              <a:rPr lang="ja-JP" altLang="en-US" sz="2000" dirty="0">
                <a:solidFill>
                  <a:prstClr val="black"/>
                </a:solidFill>
              </a:rPr>
              <a:t>以上、通院のため送迎を行った</a:t>
            </a:r>
            <a:r>
              <a:rPr lang="ja-JP" altLang="en-US" sz="2000" dirty="0" smtClean="0">
                <a:solidFill>
                  <a:prstClr val="black"/>
                </a:solidFill>
              </a:rPr>
              <a:t>場合に加算</a:t>
            </a:r>
            <a:r>
              <a:rPr lang="ja-JP" altLang="en-US" sz="2000" dirty="0">
                <a:solidFill>
                  <a:prstClr val="black"/>
                </a:solidFill>
              </a:rPr>
              <a:t>する</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180975" y="5313049"/>
            <a:ext cx="11830050" cy="1349976"/>
          </a:xfrm>
          <a:prstGeom prst="rect">
            <a:avLst/>
          </a:prstGeom>
          <a:ln w="6350">
            <a:solidFill>
              <a:schemeClr val="tx1"/>
            </a:solidFill>
            <a:prstDash val="sysDot"/>
          </a:ln>
        </p:spPr>
        <p:txBody>
          <a:bodyPr wrap="square" tIns="72000" anchor="ctr" anchorCtr="0">
            <a:spAutoFit/>
          </a:bodyPr>
          <a:lstStyle/>
          <a:p>
            <a:pPr marL="85725" lvl="0" indent="-85725"/>
            <a:r>
              <a:rPr lang="en-US" altLang="ja-JP" sz="2000" dirty="0" smtClean="0">
                <a:solidFill>
                  <a:prstClr val="black"/>
                </a:solidFill>
              </a:rPr>
              <a:t>※ </a:t>
            </a:r>
            <a:r>
              <a:rPr lang="ja-JP" altLang="en-US" sz="2000" dirty="0" smtClean="0">
                <a:solidFill>
                  <a:prstClr val="black"/>
                </a:solidFill>
              </a:rPr>
              <a:t>特別</a:t>
            </a:r>
            <a:r>
              <a:rPr lang="ja-JP" altLang="en-US" sz="2000" dirty="0">
                <a:solidFill>
                  <a:prstClr val="black"/>
                </a:solidFill>
              </a:rPr>
              <a:t>通院送迎加算は、施設外において透析が必要な入所者が、家族</a:t>
            </a:r>
            <a:r>
              <a:rPr lang="ja-JP" altLang="en-US" sz="2000" dirty="0" smtClean="0">
                <a:solidFill>
                  <a:prstClr val="black"/>
                </a:solidFill>
              </a:rPr>
              <a:t>等に</a:t>
            </a:r>
            <a:r>
              <a:rPr lang="ja-JP" altLang="en-US" sz="2000" dirty="0">
                <a:solidFill>
                  <a:prstClr val="black"/>
                </a:solidFill>
              </a:rPr>
              <a:t>よる送迎ができない、</a:t>
            </a:r>
            <a:r>
              <a:rPr lang="ja-JP" altLang="en-US" sz="2000" dirty="0" smtClean="0">
                <a:solidFill>
                  <a:prstClr val="black"/>
                </a:solidFill>
              </a:rPr>
              <a:t>送迎サービス</a:t>
            </a:r>
            <a:r>
              <a:rPr lang="ja-JP" altLang="en-US" sz="2000" dirty="0">
                <a:solidFill>
                  <a:prstClr val="black"/>
                </a:solidFill>
              </a:rPr>
              <a:t>を実施していない病院又は</a:t>
            </a:r>
            <a:r>
              <a:rPr lang="ja-JP" altLang="en-US" sz="2000" dirty="0" smtClean="0">
                <a:solidFill>
                  <a:prstClr val="black"/>
                </a:solidFill>
              </a:rPr>
              <a:t>診療所を</a:t>
            </a:r>
            <a:r>
              <a:rPr lang="ja-JP" altLang="en-US" sz="2000" dirty="0">
                <a:solidFill>
                  <a:prstClr val="black"/>
                </a:solidFill>
              </a:rPr>
              <a:t>利用している場合等のやむを得ない事情により、施設職員が送迎を</a:t>
            </a:r>
            <a:r>
              <a:rPr lang="ja-JP" altLang="en-US" sz="2000" dirty="0" smtClean="0">
                <a:solidFill>
                  <a:prstClr val="black"/>
                </a:solidFill>
              </a:rPr>
              <a:t>行った</a:t>
            </a:r>
            <a:r>
              <a:rPr lang="ja-JP" altLang="en-US" sz="2000" dirty="0">
                <a:solidFill>
                  <a:prstClr val="black"/>
                </a:solidFill>
              </a:rPr>
              <a:t>場合に算定できるものであり、透析以外の目的による通院送迎は</a:t>
            </a:r>
            <a:r>
              <a:rPr lang="ja-JP" altLang="en-US" sz="2000" dirty="0" smtClean="0">
                <a:solidFill>
                  <a:prstClr val="black"/>
                </a:solidFill>
              </a:rPr>
              <a:t>当該</a:t>
            </a:r>
            <a:r>
              <a:rPr lang="ja-JP" altLang="en-US" sz="2000" dirty="0">
                <a:solidFill>
                  <a:prstClr val="black"/>
                </a:solidFill>
              </a:rPr>
              <a:t>加算の算定のための回数に含めない。</a:t>
            </a:r>
            <a:endParaRPr lang="en-US" altLang="ja-JP" sz="2000" dirty="0">
              <a:solidFill>
                <a:prstClr val="black"/>
              </a:solidFill>
            </a:endParaRPr>
          </a:p>
        </p:txBody>
      </p:sp>
    </p:spTree>
    <p:extLst>
      <p:ext uri="{BB962C8B-B14F-4D97-AF65-F5344CB8AC3E}">
        <p14:creationId xmlns:p14="http://schemas.microsoft.com/office/powerpoint/2010/main" val="3476261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3063" y="6342063"/>
            <a:ext cx="2743200" cy="365125"/>
          </a:xfrm>
        </p:spPr>
        <p:txBody>
          <a:bodyPr/>
          <a:lstStyle/>
          <a:p>
            <a:fld id="{41D9830F-53EB-46B6-9EC0-C4C68F82A889}" type="slidenum">
              <a:rPr kumimoji="1" lang="ja-JP" altLang="en-US" smtClean="0"/>
              <a:t>118</a:t>
            </a:fld>
            <a:endParaRPr kumimoji="1" lang="ja-JP" altLang="en-US" dirty="0"/>
          </a:p>
        </p:txBody>
      </p:sp>
      <p:sp>
        <p:nvSpPr>
          <p:cNvPr id="3" name="正方形/長方形 2"/>
          <p:cNvSpPr/>
          <p:nvPr/>
        </p:nvSpPr>
        <p:spPr>
          <a:xfrm>
            <a:off x="0" y="0"/>
            <a:ext cx="12192000" cy="3170099"/>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２４）配置医師緊急時対応加算</a:t>
            </a:r>
            <a:r>
              <a:rPr lang="ja-JP" altLang="en-US" sz="2000" b="1" dirty="0">
                <a:solidFill>
                  <a:prstClr val="black"/>
                </a:solidFill>
              </a:rPr>
              <a:t>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85725" indent="185738"/>
            <a:r>
              <a:rPr lang="ja-JP" altLang="en-US" sz="2000" dirty="0">
                <a:solidFill>
                  <a:prstClr val="black"/>
                </a:solidFill>
              </a:rPr>
              <a:t>別</a:t>
            </a:r>
            <a:r>
              <a:rPr lang="ja-JP" altLang="en-US" sz="2000" dirty="0" smtClean="0">
                <a:solidFill>
                  <a:prstClr val="black"/>
                </a:solidFill>
              </a:rPr>
              <a:t>に厚生労働大臣が定める基準に適合している施設において、当該施設の配置医師が当該施設の求めに応じ、配置医師の通常の勤務時間外（配置</a:t>
            </a:r>
            <a:r>
              <a:rPr lang="ja-JP" altLang="en-US" sz="2000" dirty="0">
                <a:solidFill>
                  <a:prstClr val="black"/>
                </a:solidFill>
              </a:rPr>
              <a:t>医師と施設の間であらかじめ定められた配置医師が当該施設において勤務する時間以外の時間（早朝・夜間及び深夜を除く</a:t>
            </a:r>
            <a:r>
              <a:rPr lang="ja-JP" altLang="en-US" sz="2000" dirty="0" smtClean="0">
                <a:solidFill>
                  <a:prstClr val="black"/>
                </a:solidFill>
              </a:rPr>
              <a:t>））等に当該施設を訪問して入所者に対し診療を行い、かつ、診療を行った理由を記録した場合に加算する。</a:t>
            </a:r>
            <a:endParaRPr lang="en-US" altLang="ja-JP" sz="2000" dirty="0" smtClean="0">
              <a:solidFill>
                <a:prstClr val="black"/>
              </a:solidFill>
            </a:endParaRPr>
          </a:p>
          <a:p>
            <a:pPr marL="85725"/>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看護体制</a:t>
            </a:r>
            <a:r>
              <a:rPr lang="ja-JP" altLang="en-US" sz="2000" dirty="0" smtClean="0">
                <a:solidFill>
                  <a:prstClr val="black"/>
                </a:solidFill>
              </a:rPr>
              <a:t>加算</a:t>
            </a:r>
            <a:r>
              <a:rPr lang="en-US" altLang="ja-JP" sz="2000" dirty="0">
                <a:solidFill>
                  <a:prstClr val="black"/>
                </a:solidFill>
              </a:rPr>
              <a:t>(Ⅱ)</a:t>
            </a:r>
            <a:r>
              <a:rPr lang="ja-JP" altLang="en-US" sz="2000" dirty="0" smtClean="0">
                <a:solidFill>
                  <a:prstClr val="black"/>
                </a:solidFill>
              </a:rPr>
              <a:t>を</a:t>
            </a:r>
            <a:r>
              <a:rPr lang="ja-JP" altLang="en-US" sz="2000" dirty="0">
                <a:solidFill>
                  <a:prstClr val="black"/>
                </a:solidFill>
              </a:rPr>
              <a:t>算定していない場合は、算定しない。</a:t>
            </a:r>
            <a:endParaRPr lang="en-US" altLang="ja-JP" sz="2000" dirty="0">
              <a:solidFill>
                <a:prstClr val="black"/>
              </a:solidFill>
            </a:endParaRPr>
          </a:p>
          <a:p>
            <a:pPr marL="85725" lvl="0"/>
            <a:r>
              <a:rPr lang="ja-JP" altLang="en-US" sz="2000" dirty="0" smtClean="0">
                <a:solidFill>
                  <a:prstClr val="black"/>
                </a:solidFill>
              </a:rPr>
              <a:t>① </a:t>
            </a:r>
            <a:r>
              <a:rPr lang="ja-JP" altLang="en-US" sz="2000" spc="-100" dirty="0" smtClean="0">
                <a:solidFill>
                  <a:prstClr val="black"/>
                </a:solidFill>
              </a:rPr>
              <a:t>診療が行われた時間が</a:t>
            </a:r>
            <a:r>
              <a:rPr lang="ja-JP" altLang="en-US" sz="2000" dirty="0" smtClean="0">
                <a:solidFill>
                  <a:prstClr val="black"/>
                </a:solidFill>
              </a:rPr>
              <a:t>配置</a:t>
            </a:r>
            <a:r>
              <a:rPr lang="ja-JP" altLang="en-US" sz="2000" dirty="0">
                <a:solidFill>
                  <a:prstClr val="black"/>
                </a:solidFill>
              </a:rPr>
              <a:t>医師の通常の勤務時間外</a:t>
            </a:r>
            <a:r>
              <a:rPr lang="ja-JP" altLang="en-US" sz="2000" dirty="0" smtClean="0">
                <a:solidFill>
                  <a:prstClr val="black"/>
                </a:solidFill>
              </a:rPr>
              <a:t>（早朝</a:t>
            </a:r>
            <a:r>
              <a:rPr lang="ja-JP" altLang="en-US" sz="2000" dirty="0">
                <a:solidFill>
                  <a:prstClr val="black"/>
                </a:solidFill>
              </a:rPr>
              <a:t>、夜間、深夜を除く）の</a:t>
            </a:r>
            <a:r>
              <a:rPr lang="ja-JP" altLang="en-US" sz="2000" dirty="0" smtClean="0">
                <a:solidFill>
                  <a:prstClr val="black"/>
                </a:solidFill>
              </a:rPr>
              <a:t>場合　</a:t>
            </a:r>
            <a:r>
              <a:rPr lang="en-US" altLang="ja-JP" sz="2000" dirty="0" smtClean="0">
                <a:solidFill>
                  <a:prstClr val="black"/>
                </a:solidFill>
              </a:rPr>
              <a:t>325</a:t>
            </a:r>
            <a:r>
              <a:rPr lang="ja-JP" altLang="en-US" sz="2000" dirty="0" smtClean="0">
                <a:solidFill>
                  <a:prstClr val="black"/>
                </a:solidFill>
              </a:rPr>
              <a:t>単位</a:t>
            </a:r>
            <a:r>
              <a:rPr lang="ja-JP" altLang="en-US" sz="2000" dirty="0">
                <a:solidFill>
                  <a:prstClr val="black"/>
                </a:solidFill>
              </a:rPr>
              <a:t>／回</a:t>
            </a:r>
          </a:p>
          <a:p>
            <a:pPr marL="85725" lvl="0"/>
            <a:r>
              <a:rPr lang="ja-JP" altLang="en-US" sz="2000" dirty="0" smtClean="0">
                <a:solidFill>
                  <a:prstClr val="black"/>
                </a:solidFill>
              </a:rPr>
              <a:t>② 　　　　</a:t>
            </a:r>
            <a:r>
              <a:rPr lang="en-US" altLang="ja-JP" sz="2000" dirty="0" smtClean="0">
                <a:solidFill>
                  <a:prstClr val="black"/>
                </a:solidFill>
              </a:rPr>
              <a:t>〃</a:t>
            </a:r>
            <a:r>
              <a:rPr lang="ja-JP" altLang="en-US" sz="2000" dirty="0" smtClean="0">
                <a:solidFill>
                  <a:prstClr val="black"/>
                </a:solidFill>
              </a:rPr>
              <a:t>　　　　　早朝</a:t>
            </a:r>
            <a:r>
              <a:rPr lang="ja-JP" altLang="en-US" sz="2000" dirty="0">
                <a:solidFill>
                  <a:prstClr val="black"/>
                </a:solidFill>
              </a:rPr>
              <a:t>（</a:t>
            </a:r>
            <a:r>
              <a:rPr lang="ja-JP" altLang="en-US" sz="2000" dirty="0" smtClean="0">
                <a:solidFill>
                  <a:prstClr val="black"/>
                </a:solidFill>
              </a:rPr>
              <a:t>午前</a:t>
            </a:r>
            <a:r>
              <a:rPr lang="en-US" altLang="ja-JP" sz="2000" dirty="0" smtClean="0">
                <a:solidFill>
                  <a:prstClr val="black"/>
                </a:solidFill>
              </a:rPr>
              <a:t>6</a:t>
            </a:r>
            <a:r>
              <a:rPr lang="ja-JP" altLang="en-US" sz="2000" dirty="0" smtClean="0">
                <a:solidFill>
                  <a:prstClr val="black"/>
                </a:solidFill>
              </a:rPr>
              <a:t>時</a:t>
            </a:r>
            <a:r>
              <a:rPr lang="ja-JP" altLang="en-US" sz="2000" dirty="0">
                <a:solidFill>
                  <a:prstClr val="black"/>
                </a:solidFill>
              </a:rPr>
              <a:t>から</a:t>
            </a:r>
            <a:r>
              <a:rPr lang="ja-JP" altLang="en-US" sz="2000" dirty="0" smtClean="0">
                <a:solidFill>
                  <a:prstClr val="black"/>
                </a:solidFill>
              </a:rPr>
              <a:t>午前</a:t>
            </a:r>
            <a:r>
              <a:rPr lang="en-US" altLang="ja-JP" sz="2000" dirty="0" smtClean="0">
                <a:solidFill>
                  <a:prstClr val="black"/>
                </a:solidFill>
              </a:rPr>
              <a:t>8</a:t>
            </a:r>
            <a:r>
              <a:rPr lang="ja-JP" altLang="en-US" sz="2000" dirty="0" smtClean="0">
                <a:solidFill>
                  <a:prstClr val="black"/>
                </a:solidFill>
              </a:rPr>
              <a:t>時</a:t>
            </a:r>
            <a:r>
              <a:rPr lang="ja-JP" altLang="en-US" sz="2000" dirty="0">
                <a:solidFill>
                  <a:prstClr val="black"/>
                </a:solidFill>
              </a:rPr>
              <a:t>までの時間</a:t>
            </a:r>
            <a:r>
              <a:rPr lang="ja-JP" altLang="en-US" sz="2000" dirty="0" smtClean="0">
                <a:solidFill>
                  <a:prstClr val="black"/>
                </a:solidFill>
              </a:rPr>
              <a:t>）  の場合　  </a:t>
            </a:r>
            <a:r>
              <a:rPr lang="en-US" altLang="ja-JP" sz="2000" dirty="0" smtClean="0">
                <a:solidFill>
                  <a:prstClr val="black"/>
                </a:solidFill>
              </a:rPr>
              <a:t>650</a:t>
            </a:r>
            <a:r>
              <a:rPr lang="ja-JP" altLang="en-US" sz="2000" dirty="0" smtClean="0">
                <a:solidFill>
                  <a:prstClr val="black"/>
                </a:solidFill>
              </a:rPr>
              <a:t>単位</a:t>
            </a:r>
            <a:r>
              <a:rPr lang="ja-JP" altLang="en-US" sz="2000" dirty="0">
                <a:solidFill>
                  <a:prstClr val="black"/>
                </a:solidFill>
              </a:rPr>
              <a:t>／回</a:t>
            </a:r>
          </a:p>
          <a:p>
            <a:pPr marL="85725" lvl="0"/>
            <a:r>
              <a:rPr lang="ja-JP" altLang="en-US" sz="2000" dirty="0" smtClean="0">
                <a:solidFill>
                  <a:prstClr val="black"/>
                </a:solidFill>
              </a:rPr>
              <a:t>③ 　　　　</a:t>
            </a:r>
            <a:r>
              <a:rPr lang="en-US" altLang="ja-JP" sz="2000" dirty="0" smtClean="0">
                <a:solidFill>
                  <a:prstClr val="black"/>
                </a:solidFill>
              </a:rPr>
              <a:t>〃</a:t>
            </a:r>
            <a:r>
              <a:rPr lang="ja-JP" altLang="en-US" sz="2000" dirty="0" smtClean="0">
                <a:solidFill>
                  <a:prstClr val="black"/>
                </a:solidFill>
              </a:rPr>
              <a:t>　　　　　夜間</a:t>
            </a:r>
            <a:r>
              <a:rPr lang="ja-JP" altLang="en-US" sz="2000" dirty="0">
                <a:solidFill>
                  <a:prstClr val="black"/>
                </a:solidFill>
              </a:rPr>
              <a:t>（</a:t>
            </a:r>
            <a:r>
              <a:rPr lang="ja-JP" altLang="en-US" sz="2000" dirty="0" smtClean="0">
                <a:solidFill>
                  <a:prstClr val="black"/>
                </a:solidFill>
              </a:rPr>
              <a:t>午後</a:t>
            </a:r>
            <a:r>
              <a:rPr lang="en-US" altLang="ja-JP" sz="2000" dirty="0" smtClean="0">
                <a:solidFill>
                  <a:prstClr val="black"/>
                </a:solidFill>
              </a:rPr>
              <a:t>6</a:t>
            </a:r>
            <a:r>
              <a:rPr lang="ja-JP" altLang="en-US" sz="2000" dirty="0" smtClean="0">
                <a:solidFill>
                  <a:prstClr val="black"/>
                </a:solidFill>
              </a:rPr>
              <a:t>時</a:t>
            </a:r>
            <a:r>
              <a:rPr lang="ja-JP" altLang="en-US" sz="2000" dirty="0">
                <a:solidFill>
                  <a:prstClr val="black"/>
                </a:solidFill>
              </a:rPr>
              <a:t>から</a:t>
            </a:r>
            <a:r>
              <a:rPr lang="ja-JP" altLang="en-US" sz="2000" dirty="0" smtClean="0">
                <a:solidFill>
                  <a:prstClr val="black"/>
                </a:solidFill>
              </a:rPr>
              <a:t>午後</a:t>
            </a:r>
            <a:r>
              <a:rPr lang="en-US" altLang="ja-JP" sz="2000" dirty="0" smtClean="0">
                <a:solidFill>
                  <a:prstClr val="black"/>
                </a:solidFill>
              </a:rPr>
              <a:t>10</a:t>
            </a:r>
            <a:r>
              <a:rPr lang="ja-JP" altLang="en-US" sz="2000" dirty="0" smtClean="0">
                <a:solidFill>
                  <a:prstClr val="black"/>
                </a:solidFill>
              </a:rPr>
              <a:t>時</a:t>
            </a:r>
            <a:r>
              <a:rPr lang="ja-JP" altLang="en-US" sz="2000" dirty="0">
                <a:solidFill>
                  <a:prstClr val="black"/>
                </a:solidFill>
              </a:rPr>
              <a:t>までの時間）の場合 </a:t>
            </a:r>
            <a:r>
              <a:rPr lang="ja-JP" altLang="en-US" sz="2000" dirty="0" smtClean="0">
                <a:solidFill>
                  <a:prstClr val="black"/>
                </a:solidFill>
              </a:rPr>
              <a:t> 　</a:t>
            </a:r>
            <a:r>
              <a:rPr lang="en-US" altLang="ja-JP" sz="2000" dirty="0" smtClean="0">
                <a:solidFill>
                  <a:prstClr val="black"/>
                </a:solidFill>
              </a:rPr>
              <a:t>650</a:t>
            </a:r>
            <a:r>
              <a:rPr lang="ja-JP" altLang="en-US" sz="2000" dirty="0" smtClean="0">
                <a:solidFill>
                  <a:prstClr val="black"/>
                </a:solidFill>
              </a:rPr>
              <a:t>単位</a:t>
            </a:r>
            <a:r>
              <a:rPr lang="ja-JP" altLang="en-US" sz="2000" dirty="0">
                <a:solidFill>
                  <a:prstClr val="black"/>
                </a:solidFill>
              </a:rPr>
              <a:t>／回</a:t>
            </a:r>
          </a:p>
          <a:p>
            <a:pPr marL="85725" lvl="0"/>
            <a:r>
              <a:rPr lang="ja-JP" altLang="en-US" sz="2000" dirty="0" smtClean="0">
                <a:solidFill>
                  <a:prstClr val="black"/>
                </a:solidFill>
              </a:rPr>
              <a:t>④ 　　　　</a:t>
            </a:r>
            <a:r>
              <a:rPr lang="en-US" altLang="ja-JP" sz="2000" dirty="0" smtClean="0">
                <a:solidFill>
                  <a:prstClr val="black"/>
                </a:solidFill>
              </a:rPr>
              <a:t>〃</a:t>
            </a:r>
            <a:r>
              <a:rPr lang="ja-JP" altLang="en-US" sz="2000" dirty="0" smtClean="0">
                <a:solidFill>
                  <a:prstClr val="black"/>
                </a:solidFill>
              </a:rPr>
              <a:t>　　　　　深夜</a:t>
            </a:r>
            <a:r>
              <a:rPr lang="ja-JP" altLang="en-US" sz="2000" dirty="0">
                <a:solidFill>
                  <a:prstClr val="black"/>
                </a:solidFill>
              </a:rPr>
              <a:t>（</a:t>
            </a:r>
            <a:r>
              <a:rPr lang="ja-JP" altLang="en-US" sz="2000" dirty="0" smtClean="0">
                <a:solidFill>
                  <a:prstClr val="black"/>
                </a:solidFill>
              </a:rPr>
              <a:t>午後</a:t>
            </a:r>
            <a:r>
              <a:rPr lang="en-US" altLang="ja-JP" sz="2000" dirty="0" smtClean="0">
                <a:solidFill>
                  <a:prstClr val="black"/>
                </a:solidFill>
              </a:rPr>
              <a:t>10</a:t>
            </a:r>
            <a:r>
              <a:rPr lang="ja-JP" altLang="en-US" sz="2000" dirty="0" smtClean="0">
                <a:solidFill>
                  <a:prstClr val="black"/>
                </a:solidFill>
              </a:rPr>
              <a:t>時</a:t>
            </a:r>
            <a:r>
              <a:rPr lang="ja-JP" altLang="en-US" sz="2000" dirty="0">
                <a:solidFill>
                  <a:prstClr val="black"/>
                </a:solidFill>
              </a:rPr>
              <a:t>から</a:t>
            </a:r>
            <a:r>
              <a:rPr lang="ja-JP" altLang="en-US" sz="2000" dirty="0" smtClean="0">
                <a:solidFill>
                  <a:prstClr val="black"/>
                </a:solidFill>
              </a:rPr>
              <a:t>午前</a:t>
            </a:r>
            <a:r>
              <a:rPr lang="en-US" altLang="ja-JP" sz="2000" dirty="0" smtClean="0">
                <a:solidFill>
                  <a:prstClr val="black"/>
                </a:solidFill>
              </a:rPr>
              <a:t>6</a:t>
            </a:r>
            <a:r>
              <a:rPr lang="ja-JP" altLang="en-US" sz="2000" dirty="0" smtClean="0">
                <a:solidFill>
                  <a:prstClr val="black"/>
                </a:solidFill>
              </a:rPr>
              <a:t>時</a:t>
            </a:r>
            <a:r>
              <a:rPr lang="ja-JP" altLang="en-US" sz="2000" dirty="0">
                <a:solidFill>
                  <a:prstClr val="black"/>
                </a:solidFill>
              </a:rPr>
              <a:t>までの時間）の</a:t>
            </a:r>
            <a:r>
              <a:rPr lang="ja-JP" altLang="en-US" sz="2000" dirty="0" smtClean="0">
                <a:solidFill>
                  <a:prstClr val="black"/>
                </a:solidFill>
              </a:rPr>
              <a:t>場合　</a:t>
            </a:r>
            <a:r>
              <a:rPr lang="en-US" altLang="ja-JP" sz="2000" dirty="0" smtClean="0">
                <a:solidFill>
                  <a:prstClr val="black"/>
                </a:solidFill>
              </a:rPr>
              <a:t>1,300</a:t>
            </a:r>
            <a:r>
              <a:rPr lang="ja-JP" altLang="en-US" sz="2000" dirty="0" smtClean="0">
                <a:solidFill>
                  <a:prstClr val="black"/>
                </a:solidFill>
              </a:rPr>
              <a:t>単位</a:t>
            </a:r>
            <a:r>
              <a:rPr lang="ja-JP" altLang="en-US" sz="2000" dirty="0">
                <a:solidFill>
                  <a:prstClr val="black"/>
                </a:solidFill>
              </a:rPr>
              <a:t>／</a:t>
            </a:r>
            <a:r>
              <a:rPr lang="ja-JP" altLang="en-US" sz="2000" dirty="0" smtClean="0">
                <a:solidFill>
                  <a:prstClr val="black"/>
                </a:solidFill>
              </a:rPr>
              <a:t>回</a:t>
            </a:r>
            <a:endParaRPr lang="ja-JP" altLang="en-US" sz="2000" dirty="0">
              <a:solidFill>
                <a:prstClr val="black"/>
              </a:solidFill>
            </a:endParaRPr>
          </a:p>
        </p:txBody>
      </p:sp>
      <p:sp>
        <p:nvSpPr>
          <p:cNvPr id="4" name="正方形/長方形 3"/>
          <p:cNvSpPr/>
          <p:nvPr/>
        </p:nvSpPr>
        <p:spPr>
          <a:xfrm>
            <a:off x="164306" y="4967976"/>
            <a:ext cx="11863388" cy="2246769"/>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a:t>※</a:t>
            </a:r>
            <a:r>
              <a:rPr lang="ja-JP" altLang="en-US" sz="2000" dirty="0" smtClean="0"/>
              <a:t> </a:t>
            </a:r>
            <a:r>
              <a:rPr lang="ja-JP" altLang="en-US" sz="2000" dirty="0"/>
              <a:t>入所者の看護・介護に当たる者が、配置医師に対し電話等で直接施設への訪問を依頼し、当該配置医師が診療の必要性を認めた場合に、可及的速やかに施設に赴き診療を行った場合に算定できるものであり、定期的ないし計画的に施設に赴いて診療を行った場合には算定できない。ただし、医師が、死期が迫った状態であると判断し、施設の職員と家族等に説明したうえで、当該入所者が死亡した場合について、早朝や日中の診療終了後の夜間に施設を訪問し死亡診断を行うことを事前に決めている場合には、この限りでない</a:t>
            </a:r>
            <a:r>
              <a:rPr lang="ja-JP" altLang="en-US" sz="2000" dirty="0" smtClean="0"/>
              <a:t>。</a:t>
            </a:r>
            <a:endParaRPr lang="en-US" altLang="ja-JP" sz="2000" dirty="0" smtClean="0"/>
          </a:p>
          <a:p>
            <a:pPr marL="185738" indent="-185738"/>
            <a:endParaRPr lang="ja-JP" altLang="en-US" sz="2000" dirty="0"/>
          </a:p>
        </p:txBody>
      </p:sp>
      <p:sp>
        <p:nvSpPr>
          <p:cNvPr id="5" name="正方形/長方形 4"/>
          <p:cNvSpPr/>
          <p:nvPr/>
        </p:nvSpPr>
        <p:spPr>
          <a:xfrm>
            <a:off x="164306" y="3105928"/>
            <a:ext cx="11863388" cy="1862048"/>
          </a:xfrm>
          <a:prstGeom prst="rect">
            <a:avLst/>
          </a:prstGeom>
          <a:ln w="6350">
            <a:solidFill>
              <a:schemeClr val="tx1"/>
            </a:solidFill>
            <a:prstDash val="sysDot"/>
          </a:ln>
        </p:spPr>
        <p:txBody>
          <a:bodyPr wrap="square" bIns="0" anchor="ctr" anchorCtr="0">
            <a:spAutoFit/>
          </a:bodyPr>
          <a:lstStyle/>
          <a:p>
            <a:pPr lvl="0">
              <a:lnSpc>
                <a:spcPts val="2300"/>
              </a:lnSpc>
            </a:pPr>
            <a:r>
              <a:rPr lang="en-US" altLang="ja-JP" sz="2000" dirty="0" smtClean="0">
                <a:solidFill>
                  <a:prstClr val="black"/>
                </a:solidFill>
              </a:rPr>
              <a:t>【</a:t>
            </a:r>
            <a:r>
              <a:rPr lang="ja-JP" altLang="en-US" sz="2000" dirty="0">
                <a:solidFill>
                  <a:prstClr val="black"/>
                </a:solidFill>
              </a:rPr>
              <a:t>厚生労働大臣が定める基準</a:t>
            </a:r>
            <a:r>
              <a:rPr lang="en-US" altLang="ja-JP" sz="2000" dirty="0" smtClean="0">
                <a:solidFill>
                  <a:prstClr val="black"/>
                </a:solidFill>
              </a:rPr>
              <a:t>】</a:t>
            </a:r>
            <a:endParaRPr lang="en-US" altLang="ja-JP" sz="2000" dirty="0">
              <a:solidFill>
                <a:prstClr val="black"/>
              </a:solidFill>
            </a:endParaRPr>
          </a:p>
          <a:p>
            <a:pPr marL="185738" lvl="0" indent="-185738">
              <a:lnSpc>
                <a:spcPts val="2300"/>
              </a:lnSpc>
            </a:pPr>
            <a:r>
              <a:rPr lang="ja-JP" altLang="en-US" sz="2000" dirty="0" smtClean="0">
                <a:solidFill>
                  <a:prstClr val="black"/>
                </a:solidFill>
              </a:rPr>
              <a:t>・入所者に対する注意事項や病状等についての情報共有、曜日や時間帯ごとの医師との連絡方法、診療を依頼する場合の具体的状況等について、配置医師と当該施設の間で、具体的な取決めがなされていること。</a:t>
            </a:r>
            <a:endParaRPr lang="en-US" altLang="ja-JP" sz="2000" dirty="0" smtClean="0">
              <a:solidFill>
                <a:prstClr val="black"/>
              </a:solidFill>
            </a:endParaRPr>
          </a:p>
          <a:p>
            <a:pPr marL="185738" lvl="0" indent="-185738">
              <a:lnSpc>
                <a:spcPts val="2300"/>
              </a:lnSpc>
            </a:pPr>
            <a:r>
              <a:rPr lang="ja-JP" altLang="en-US" sz="2000" dirty="0" smtClean="0">
                <a:solidFill>
                  <a:prstClr val="black"/>
                </a:solidFill>
              </a:rPr>
              <a:t>・複数名の配置医師を置いていること又は配置医師と協力医療機関の医師が連携し、施設の求めに応じ</a:t>
            </a:r>
            <a:r>
              <a:rPr lang="en-US" altLang="ja-JP" sz="2000" dirty="0" smtClean="0">
                <a:solidFill>
                  <a:prstClr val="black"/>
                </a:solidFill>
              </a:rPr>
              <a:t>24</a:t>
            </a:r>
            <a:r>
              <a:rPr lang="ja-JP" altLang="en-US" sz="2000" dirty="0" smtClean="0">
                <a:solidFill>
                  <a:prstClr val="black"/>
                </a:solidFill>
              </a:rPr>
              <a:t>時間対応できる体制を確保していること。</a:t>
            </a:r>
            <a:endParaRPr lang="en-US" altLang="ja-JP" sz="2000" dirty="0">
              <a:solidFill>
                <a:prstClr val="black"/>
              </a:solidFill>
            </a:endParaRPr>
          </a:p>
        </p:txBody>
      </p:sp>
    </p:spTree>
    <p:extLst>
      <p:ext uri="{BB962C8B-B14F-4D97-AF65-F5344CB8AC3E}">
        <p14:creationId xmlns:p14="http://schemas.microsoft.com/office/powerpoint/2010/main" val="587071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27775"/>
            <a:ext cx="2743200" cy="365125"/>
          </a:xfrm>
        </p:spPr>
        <p:txBody>
          <a:bodyPr/>
          <a:lstStyle/>
          <a:p>
            <a:fld id="{41D9830F-53EB-46B6-9EC0-C4C68F82A889}" type="slidenum">
              <a:rPr kumimoji="1" lang="ja-JP" altLang="en-US" smtClean="0"/>
              <a:t>119</a:t>
            </a:fld>
            <a:endParaRPr kumimoji="1" lang="ja-JP" altLang="en-US"/>
          </a:p>
        </p:txBody>
      </p:sp>
      <p:sp>
        <p:nvSpPr>
          <p:cNvPr id="3" name="正方形/長方形 2"/>
          <p:cNvSpPr/>
          <p:nvPr/>
        </p:nvSpPr>
        <p:spPr>
          <a:xfrm>
            <a:off x="285750" y="-350371"/>
            <a:ext cx="11768138" cy="3044867"/>
          </a:xfrm>
          <a:prstGeom prst="rect">
            <a:avLst/>
          </a:prstGeom>
          <a:ln w="6350">
            <a:solidFill>
              <a:schemeClr val="tx1"/>
            </a:solidFill>
            <a:prstDash val="sysDot"/>
          </a:ln>
        </p:spPr>
        <p:txBody>
          <a:bodyPr wrap="square" bIns="0" anchor="ctr" anchorCtr="0">
            <a:spAutoFit/>
          </a:bodyPr>
          <a:lstStyle/>
          <a:p>
            <a:pPr lvl="0"/>
            <a:endParaRPr lang="en-US" altLang="ja-JP" sz="2000" dirty="0" smtClean="0">
              <a:solidFill>
                <a:prstClr val="black"/>
              </a:solidFill>
            </a:endParaRPr>
          </a:p>
          <a:p>
            <a:pPr lvl="0">
              <a:lnSpc>
                <a:spcPts val="2300"/>
              </a:lnSpc>
            </a:pPr>
            <a:r>
              <a:rPr lang="en-US" altLang="ja-JP" sz="2000" dirty="0" smtClean="0">
                <a:solidFill>
                  <a:prstClr val="black"/>
                </a:solidFill>
              </a:rPr>
              <a:t>※ </a:t>
            </a:r>
            <a:r>
              <a:rPr lang="ja-JP" altLang="en-US" sz="2000" dirty="0" smtClean="0">
                <a:solidFill>
                  <a:prstClr val="black"/>
                </a:solidFill>
              </a:rPr>
              <a:t>本加算は、事前</a:t>
            </a:r>
            <a:r>
              <a:rPr lang="ja-JP" altLang="en-US" sz="2000" dirty="0">
                <a:solidFill>
                  <a:prstClr val="black"/>
                </a:solidFill>
              </a:rPr>
              <a:t>に氏名等を届出た配置医師が実際に訪問し診察を行ったときに限り算定できる。</a:t>
            </a:r>
          </a:p>
          <a:p>
            <a:pPr marL="185738" lvl="0" indent="-185738">
              <a:lnSpc>
                <a:spcPts val="2300"/>
              </a:lnSpc>
            </a:pPr>
            <a:r>
              <a:rPr lang="en-US" altLang="ja-JP" sz="2000" dirty="0" smtClean="0">
                <a:solidFill>
                  <a:prstClr val="black"/>
                </a:solidFill>
              </a:rPr>
              <a:t>※ </a:t>
            </a:r>
            <a:r>
              <a:rPr lang="ja-JP" altLang="en-US" sz="2000" dirty="0" smtClean="0">
                <a:solidFill>
                  <a:prstClr val="black"/>
                </a:solidFill>
              </a:rPr>
              <a:t>施設が診療</a:t>
            </a:r>
            <a:r>
              <a:rPr lang="ja-JP" altLang="en-US" sz="2000" dirty="0">
                <a:solidFill>
                  <a:prstClr val="black"/>
                </a:solidFill>
              </a:rPr>
              <a:t>を依頼した時間、配置医師が診療を行った時間、</a:t>
            </a:r>
            <a:r>
              <a:rPr lang="ja-JP" altLang="en-US" sz="2000" dirty="0" smtClean="0">
                <a:solidFill>
                  <a:prstClr val="black"/>
                </a:solidFill>
              </a:rPr>
              <a:t>内容について記録すること。</a:t>
            </a:r>
            <a:endParaRPr lang="en-US" altLang="ja-JP" sz="2000" dirty="0" smtClean="0">
              <a:solidFill>
                <a:prstClr val="black"/>
              </a:solidFill>
            </a:endParaRPr>
          </a:p>
          <a:p>
            <a:pPr marL="185738" lvl="0" indent="-185738">
              <a:lnSpc>
                <a:spcPts val="2300"/>
              </a:lnSpc>
            </a:pPr>
            <a:r>
              <a:rPr lang="en-US" altLang="ja-JP" sz="2000" dirty="0" smtClean="0">
                <a:solidFill>
                  <a:prstClr val="black"/>
                </a:solidFill>
              </a:rPr>
              <a:t>※</a:t>
            </a:r>
            <a:r>
              <a:rPr lang="ja-JP" altLang="en-US" sz="2000" dirty="0" smtClean="0">
                <a:solidFill>
                  <a:prstClr val="black"/>
                </a:solidFill>
              </a:rPr>
              <a:t> 診療</a:t>
            </a:r>
            <a:r>
              <a:rPr lang="ja-JP" altLang="en-US" sz="2000" dirty="0">
                <a:solidFill>
                  <a:prstClr val="black"/>
                </a:solidFill>
              </a:rPr>
              <a:t>の開始時刻が加算の対象となる時間帯にある場合に、当該加算を算定すること。診療時間が長時間にわたる場合に、加算の対象となる時間帯における診療時間が全体の診療時間に占める割合がごくわずかな場合においては、当該加算は算定できない。</a:t>
            </a:r>
          </a:p>
          <a:p>
            <a:pPr marL="185738" lvl="0" indent="-185738">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算定に当たっては、配置医師と施設の間で、緊急時の注意事項や病状等についての情報共有の方法、曜日や時間帯ごとの医師との連携方法や診察を依頼するタイミング等に関する取り決めを事前に定め</a:t>
            </a:r>
            <a:r>
              <a:rPr lang="ja-JP" altLang="en-US" sz="2000" dirty="0" smtClean="0">
                <a:solidFill>
                  <a:prstClr val="black"/>
                </a:solidFill>
              </a:rPr>
              <a:t>、</a:t>
            </a:r>
            <a:r>
              <a:rPr lang="en-US" altLang="ja-JP" sz="2000" dirty="0" smtClean="0">
                <a:solidFill>
                  <a:prstClr val="black"/>
                </a:solidFill>
              </a:rPr>
              <a:t>1</a:t>
            </a:r>
            <a:r>
              <a:rPr lang="ja-JP" altLang="en-US" sz="2000" dirty="0" smtClean="0">
                <a:solidFill>
                  <a:prstClr val="black"/>
                </a:solidFill>
              </a:rPr>
              <a:t>年に</a:t>
            </a:r>
            <a:r>
              <a:rPr lang="en-US" altLang="ja-JP" sz="2000" dirty="0" smtClean="0">
                <a:solidFill>
                  <a:prstClr val="black"/>
                </a:solidFill>
              </a:rPr>
              <a:t>1</a:t>
            </a:r>
            <a:r>
              <a:rPr lang="ja-JP" altLang="en-US" sz="2000" dirty="0" smtClean="0">
                <a:solidFill>
                  <a:prstClr val="black"/>
                </a:solidFill>
              </a:rPr>
              <a:t>回</a:t>
            </a:r>
            <a:r>
              <a:rPr lang="ja-JP" altLang="en-US" sz="2000" dirty="0">
                <a:solidFill>
                  <a:prstClr val="black"/>
                </a:solidFill>
              </a:rPr>
              <a:t>以上見直しをすることにより、</a:t>
            </a:r>
            <a:r>
              <a:rPr lang="en-US" altLang="ja-JP" sz="2000" dirty="0">
                <a:solidFill>
                  <a:prstClr val="black"/>
                </a:solidFill>
              </a:rPr>
              <a:t>24 </a:t>
            </a:r>
            <a:r>
              <a:rPr lang="ja-JP" altLang="en-US" sz="2000" dirty="0">
                <a:solidFill>
                  <a:prstClr val="black"/>
                </a:solidFill>
              </a:rPr>
              <a:t>時間配置医師又はその他の医師による対応が可能な体制を整えることとする。</a:t>
            </a:r>
          </a:p>
        </p:txBody>
      </p:sp>
      <p:sp>
        <p:nvSpPr>
          <p:cNvPr id="4" name="正方形/長方形 3"/>
          <p:cNvSpPr/>
          <p:nvPr/>
        </p:nvSpPr>
        <p:spPr>
          <a:xfrm>
            <a:off x="0" y="2862303"/>
            <a:ext cx="12192000" cy="4401205"/>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２５）看取り介護加算</a:t>
            </a:r>
            <a:r>
              <a:rPr lang="ja-JP" altLang="en-US" sz="2000" b="1" dirty="0">
                <a:solidFill>
                  <a:prstClr val="black"/>
                </a:solidFill>
              </a:rPr>
              <a:t>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85725" lvl="0" indent="185738"/>
            <a:r>
              <a:rPr lang="ja-JP" altLang="en-US" sz="2000" dirty="0" smtClean="0">
                <a:solidFill>
                  <a:prstClr val="black"/>
                </a:solidFill>
              </a:rPr>
              <a:t>基準に適合する施設において、別に厚生労働大臣が定める基準に適合する入所者について看取り介護を行った場合に加算する。</a:t>
            </a:r>
            <a:endParaRPr lang="en-US" altLang="ja-JP" sz="2000" dirty="0" smtClean="0">
              <a:solidFill>
                <a:prstClr val="black"/>
              </a:solidFill>
            </a:endParaRPr>
          </a:p>
          <a:p>
            <a:pPr marL="442913" indent="-171450"/>
            <a:r>
              <a:rPr lang="en-US" altLang="ja-JP" sz="2000" dirty="0" smtClean="0">
                <a:solidFill>
                  <a:prstClr val="black"/>
                </a:solidFill>
              </a:rPr>
              <a:t>※ </a:t>
            </a:r>
            <a:r>
              <a:rPr lang="ja-JP" altLang="en-US" sz="2000" spc="-30" dirty="0" smtClean="0">
                <a:solidFill>
                  <a:prstClr val="black"/>
                </a:solidFill>
              </a:rPr>
              <a:t>死亡前</a:t>
            </a:r>
            <a:r>
              <a:rPr lang="ja-JP" altLang="en-US" sz="2000" spc="-30" dirty="0">
                <a:solidFill>
                  <a:prstClr val="black"/>
                </a:solidFill>
              </a:rPr>
              <a:t>に在宅へ戻ったり、医療機関へ入院したりした後、在宅や入院先で死亡した場合でも算定</a:t>
            </a:r>
            <a:r>
              <a:rPr lang="ja-JP" altLang="en-US" sz="2000" spc="-30" dirty="0" smtClean="0">
                <a:solidFill>
                  <a:prstClr val="black"/>
                </a:solidFill>
              </a:rPr>
              <a:t>可能だが、</a:t>
            </a:r>
            <a:r>
              <a:rPr lang="ja-JP" altLang="en-US" sz="2000" dirty="0" smtClean="0"/>
              <a:t>退所</a:t>
            </a:r>
            <a:r>
              <a:rPr lang="ja-JP" altLang="en-US" sz="2000" dirty="0"/>
              <a:t>した日の翌日から死亡日までの間は算定しない</a:t>
            </a:r>
            <a:r>
              <a:rPr lang="ja-JP" altLang="en-US" sz="2000" dirty="0" smtClean="0"/>
              <a:t>。</a:t>
            </a:r>
            <a:endParaRPr lang="en-US" altLang="ja-JP" sz="2000" dirty="0" smtClean="0"/>
          </a:p>
          <a:p>
            <a:pPr marL="442913" indent="-171450"/>
            <a:r>
              <a:rPr lang="en-US" altLang="ja-JP" sz="2000" dirty="0" smtClean="0"/>
              <a:t>※ </a:t>
            </a:r>
            <a:r>
              <a:rPr lang="ja-JP" altLang="en-US" sz="2000" dirty="0" smtClean="0"/>
              <a:t>加算</a:t>
            </a:r>
            <a:r>
              <a:rPr lang="en-US" altLang="ja-JP" sz="2000" dirty="0" smtClean="0"/>
              <a:t>(Ⅰ)</a:t>
            </a:r>
            <a:r>
              <a:rPr lang="ja-JP" altLang="en-US" sz="2000" dirty="0" smtClean="0"/>
              <a:t>と加算</a:t>
            </a:r>
            <a:r>
              <a:rPr lang="en-US" altLang="ja-JP" sz="2000" dirty="0" smtClean="0"/>
              <a:t>(Ⅱ)</a:t>
            </a:r>
            <a:r>
              <a:rPr lang="ja-JP" altLang="en-US" sz="2000" dirty="0" smtClean="0"/>
              <a:t>の同時算定はできない。</a:t>
            </a:r>
            <a:endParaRPr lang="ja-JP" altLang="en-US" sz="2000" dirty="0"/>
          </a:p>
          <a:p>
            <a:pPr marL="85725" lvl="0" indent="185738"/>
            <a:endParaRPr lang="en-US" altLang="ja-JP" sz="2000" dirty="0" smtClean="0">
              <a:solidFill>
                <a:prstClr val="black"/>
              </a:solidFill>
            </a:endParaRPr>
          </a:p>
          <a:p>
            <a:pPr marL="85725" lvl="0" indent="185738"/>
            <a:endParaRPr lang="en-US" altLang="ja-JP" sz="2000" dirty="0" smtClean="0">
              <a:solidFill>
                <a:prstClr val="black"/>
              </a:solidFill>
            </a:endParaRPr>
          </a:p>
          <a:p>
            <a:pPr marL="85725" lvl="0" indent="185738"/>
            <a:endParaRPr lang="en-US" altLang="ja-JP" sz="2000" dirty="0">
              <a:solidFill>
                <a:prstClr val="black"/>
              </a:solidFill>
            </a:endParaRPr>
          </a:p>
          <a:p>
            <a:pPr marL="85725" lvl="0" indent="185738"/>
            <a:endParaRPr lang="en-US" altLang="ja-JP" sz="2000" dirty="0" smtClean="0">
              <a:solidFill>
                <a:prstClr val="black"/>
              </a:solidFill>
            </a:endParaRPr>
          </a:p>
          <a:p>
            <a:pPr marL="85725" lvl="0" indent="185738"/>
            <a:endParaRPr lang="en-US" altLang="ja-JP" sz="2000" dirty="0">
              <a:solidFill>
                <a:prstClr val="black"/>
              </a:solidFill>
            </a:endParaRPr>
          </a:p>
          <a:p>
            <a:pPr marL="85725" lvl="0" indent="185738"/>
            <a:endParaRPr lang="en-US" altLang="ja-JP" sz="2000" dirty="0" smtClean="0">
              <a:solidFill>
                <a:prstClr val="black"/>
              </a:solidFill>
            </a:endParaRPr>
          </a:p>
          <a:p>
            <a:pPr marL="85725" lvl="0" indent="185738"/>
            <a:endParaRPr lang="en-US" altLang="ja-JP" sz="2000" dirty="0">
              <a:solidFill>
                <a:prstClr val="black"/>
              </a:solidFill>
            </a:endParaRPr>
          </a:p>
          <a:p>
            <a:pPr marL="85725" lvl="0" indent="185738"/>
            <a:endParaRPr lang="en-US" altLang="ja-JP" sz="2000" dirty="0" smtClean="0">
              <a:solidFill>
                <a:prstClr val="black"/>
              </a:solidFill>
            </a:endParaRPr>
          </a:p>
        </p:txBody>
      </p:sp>
      <p:graphicFrame>
        <p:nvGraphicFramePr>
          <p:cNvPr id="7" name="表 6"/>
          <p:cNvGraphicFramePr>
            <a:graphicFrameLocks noGrp="1"/>
          </p:cNvGraphicFramePr>
          <p:nvPr>
            <p:extLst>
              <p:ext uri="{D42A27DB-BD31-4B8C-83A1-F6EECF244321}">
                <p14:modId xmlns:p14="http://schemas.microsoft.com/office/powerpoint/2010/main" val="3591452378"/>
              </p:ext>
            </p:extLst>
          </p:nvPr>
        </p:nvGraphicFramePr>
        <p:xfrm>
          <a:off x="437356" y="4805362"/>
          <a:ext cx="10774363" cy="1981200"/>
        </p:xfrm>
        <a:graphic>
          <a:graphicData uri="http://schemas.openxmlformats.org/drawingml/2006/table">
            <a:tbl>
              <a:tblPr firstRow="1" bandRow="1">
                <a:tableStyleId>{5C22544A-7EE6-4342-B048-85BDC9FD1C3A}</a:tableStyleId>
              </a:tblPr>
              <a:tblGrid>
                <a:gridCol w="5688013">
                  <a:extLst>
                    <a:ext uri="{9D8B030D-6E8A-4147-A177-3AD203B41FA5}">
                      <a16:colId xmlns:a16="http://schemas.microsoft.com/office/drawing/2014/main" val="1004399045"/>
                    </a:ext>
                  </a:extLst>
                </a:gridCol>
                <a:gridCol w="2628900">
                  <a:extLst>
                    <a:ext uri="{9D8B030D-6E8A-4147-A177-3AD203B41FA5}">
                      <a16:colId xmlns:a16="http://schemas.microsoft.com/office/drawing/2014/main" val="1367994791"/>
                    </a:ext>
                  </a:extLst>
                </a:gridCol>
                <a:gridCol w="2457450">
                  <a:extLst>
                    <a:ext uri="{9D8B030D-6E8A-4147-A177-3AD203B41FA5}">
                      <a16:colId xmlns:a16="http://schemas.microsoft.com/office/drawing/2014/main" val="2665145544"/>
                    </a:ext>
                  </a:extLst>
                </a:gridCol>
              </a:tblGrid>
              <a:tr h="3888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b="0" dirty="0" smtClean="0">
                          <a:solidFill>
                            <a:schemeClr val="tx1"/>
                          </a:solidFill>
                        </a:rPr>
                        <a:t>※ </a:t>
                      </a:r>
                      <a:r>
                        <a:rPr lang="ja-JP" altLang="en-US" sz="2000" b="0" dirty="0" smtClean="0">
                          <a:solidFill>
                            <a:schemeClr val="tx1"/>
                          </a:solidFill>
                        </a:rPr>
                        <a:t>死亡月に加算する。</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看取り介護加算</a:t>
                      </a:r>
                      <a:r>
                        <a:rPr kumimoji="1" lang="en-US" altLang="ja-JP" sz="2000" b="0" dirty="0" smtClean="0">
                          <a:solidFill>
                            <a:schemeClr val="tx1"/>
                          </a:solidFill>
                        </a:rPr>
                        <a:t>(Ⅰ)</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看取り介護加算</a:t>
                      </a:r>
                      <a:r>
                        <a:rPr kumimoji="1" lang="en-US" altLang="ja-JP" sz="2000" b="0" dirty="0" smtClean="0">
                          <a:solidFill>
                            <a:schemeClr val="tx1"/>
                          </a:solidFill>
                        </a:rPr>
                        <a:t>(Ⅱ)</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0254029"/>
                  </a:ext>
                </a:extLst>
              </a:tr>
              <a:tr h="388800">
                <a:tc>
                  <a:txBody>
                    <a:bodyPr/>
                    <a:lstStyle/>
                    <a:p>
                      <a:r>
                        <a:rPr lang="ja-JP" altLang="en-US" sz="2000" baseline="0" dirty="0" smtClean="0">
                          <a:solidFill>
                            <a:prstClr val="black"/>
                          </a:solidFill>
                        </a:rPr>
                        <a:t> </a:t>
                      </a:r>
                      <a:r>
                        <a:rPr lang="ja-JP" altLang="en-US" sz="2000" dirty="0" smtClean="0">
                          <a:solidFill>
                            <a:prstClr val="black"/>
                          </a:solidFill>
                        </a:rPr>
                        <a:t>死亡日以前</a:t>
                      </a:r>
                      <a:r>
                        <a:rPr lang="en-US" altLang="ja-JP" sz="2000" dirty="0" smtClean="0">
                          <a:solidFill>
                            <a:prstClr val="black"/>
                          </a:solidFill>
                        </a:rPr>
                        <a:t>31</a:t>
                      </a:r>
                      <a:r>
                        <a:rPr lang="ja-JP" altLang="en-US" sz="2000" dirty="0" smtClean="0">
                          <a:solidFill>
                            <a:prstClr val="black"/>
                          </a:solidFill>
                        </a:rPr>
                        <a:t>日以上</a:t>
                      </a:r>
                      <a:r>
                        <a:rPr lang="en-US" altLang="ja-JP" sz="2000" dirty="0" smtClean="0">
                          <a:solidFill>
                            <a:prstClr val="black"/>
                          </a:solidFill>
                        </a:rPr>
                        <a:t>45</a:t>
                      </a:r>
                      <a:r>
                        <a:rPr lang="ja-JP" altLang="en-US" sz="2000" dirty="0" smtClean="0">
                          <a:solidFill>
                            <a:prstClr val="black"/>
                          </a:solidFill>
                        </a:rPr>
                        <a:t>日以下</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72</a:t>
                      </a:r>
                      <a:r>
                        <a:rPr lang="ja-JP" altLang="en-US" sz="2000" dirty="0" smtClean="0">
                          <a:solidFill>
                            <a:schemeClr val="tx1"/>
                          </a:solidFill>
                        </a:rPr>
                        <a:t>単位／日</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72</a:t>
                      </a:r>
                      <a:r>
                        <a:rPr lang="ja-JP" altLang="en-US" sz="2000" dirty="0" smtClean="0">
                          <a:solidFill>
                            <a:schemeClr val="tx1"/>
                          </a:solidFill>
                        </a:rPr>
                        <a:t>単位／日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573389"/>
                  </a:ext>
                </a:extLst>
              </a:tr>
              <a:tr h="388800">
                <a:tc>
                  <a:txBody>
                    <a:bodyPr/>
                    <a:lstStyle/>
                    <a:p>
                      <a:r>
                        <a:rPr lang="ja-JP" altLang="en-US" sz="2000" dirty="0" smtClean="0">
                          <a:solidFill>
                            <a:prstClr val="black"/>
                          </a:solidFill>
                        </a:rPr>
                        <a:t> 死亡日以前</a:t>
                      </a:r>
                      <a:r>
                        <a:rPr lang="en-US" altLang="ja-JP" sz="2000" dirty="0" smtClean="0">
                          <a:solidFill>
                            <a:prstClr val="black"/>
                          </a:solidFill>
                        </a:rPr>
                        <a:t>4</a:t>
                      </a:r>
                      <a:r>
                        <a:rPr lang="ja-JP" altLang="en-US" sz="2000" dirty="0" smtClean="0">
                          <a:solidFill>
                            <a:prstClr val="black"/>
                          </a:solidFill>
                        </a:rPr>
                        <a:t>日以上</a:t>
                      </a:r>
                      <a:r>
                        <a:rPr lang="en-US" altLang="ja-JP" sz="2000" dirty="0" smtClean="0">
                          <a:solidFill>
                            <a:prstClr val="black"/>
                          </a:solidFill>
                        </a:rPr>
                        <a:t>30</a:t>
                      </a:r>
                      <a:r>
                        <a:rPr lang="ja-JP" altLang="en-US" sz="2000" dirty="0" smtClean="0">
                          <a:solidFill>
                            <a:prstClr val="black"/>
                          </a:solidFill>
                        </a:rPr>
                        <a:t>日以下 </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144</a:t>
                      </a:r>
                      <a:r>
                        <a:rPr lang="ja-JP" altLang="en-US" sz="2000" dirty="0" smtClean="0">
                          <a:solidFill>
                            <a:schemeClr val="tx1"/>
                          </a:solidFill>
                        </a:rPr>
                        <a:t>単位／日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144</a:t>
                      </a:r>
                      <a:r>
                        <a:rPr lang="ja-JP" altLang="en-US" sz="2000" dirty="0" smtClean="0">
                          <a:solidFill>
                            <a:schemeClr val="tx1"/>
                          </a:solidFill>
                        </a:rPr>
                        <a:t>単位／日</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164795"/>
                  </a:ext>
                </a:extLst>
              </a:tr>
              <a:tr h="38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solidFill>
                            <a:prstClr val="black"/>
                          </a:solidFill>
                        </a:rPr>
                        <a:t> 死亡日の前々日及び前日 　　</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680</a:t>
                      </a:r>
                      <a:r>
                        <a:rPr lang="ja-JP" altLang="en-US" sz="2000" dirty="0" smtClean="0">
                          <a:solidFill>
                            <a:schemeClr val="tx1"/>
                          </a:solidFill>
                        </a:rPr>
                        <a:t>単位／日</a:t>
                      </a:r>
                      <a:endParaRPr lang="en-US" altLang="ja-JP" sz="20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780</a:t>
                      </a:r>
                      <a:r>
                        <a:rPr lang="ja-JP" altLang="en-US" sz="2000" dirty="0" smtClean="0">
                          <a:solidFill>
                            <a:schemeClr val="tx1"/>
                          </a:solidFill>
                        </a:rPr>
                        <a:t>単位／日</a:t>
                      </a:r>
                      <a:endParaRPr lang="en-US" altLang="ja-JP" sz="20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260907"/>
                  </a:ext>
                </a:extLst>
              </a:tr>
              <a:tr h="388800">
                <a:tc>
                  <a:txBody>
                    <a:bodyPr/>
                    <a:lstStyle/>
                    <a:p>
                      <a:r>
                        <a:rPr lang="ja-JP" altLang="en-US" sz="2000" dirty="0" smtClean="0">
                          <a:solidFill>
                            <a:prstClr val="black"/>
                          </a:solidFill>
                        </a:rPr>
                        <a:t> 死亡日</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1,280</a:t>
                      </a:r>
                      <a:r>
                        <a:rPr lang="ja-JP" altLang="en-US" sz="2000" dirty="0" smtClean="0">
                          <a:solidFill>
                            <a:schemeClr val="tx1"/>
                          </a:solidFill>
                        </a:rPr>
                        <a:t>単位／日</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2000" dirty="0" smtClean="0">
                          <a:solidFill>
                            <a:schemeClr val="tx1"/>
                          </a:solidFill>
                        </a:rPr>
                        <a:t>1,580</a:t>
                      </a:r>
                      <a:r>
                        <a:rPr lang="ja-JP" altLang="en-US" sz="2000" dirty="0" smtClean="0">
                          <a:solidFill>
                            <a:schemeClr val="tx1"/>
                          </a:solidFill>
                        </a:rPr>
                        <a:t>単位／日</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0953902"/>
                  </a:ext>
                </a:extLst>
              </a:tr>
            </a:tbl>
          </a:graphicData>
        </a:graphic>
      </p:graphicFrame>
    </p:spTree>
    <p:extLst>
      <p:ext uri="{BB962C8B-B14F-4D97-AF65-F5344CB8AC3E}">
        <p14:creationId xmlns:p14="http://schemas.microsoft.com/office/powerpoint/2010/main" val="2823127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2962691"/>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67813" y="6397435"/>
            <a:ext cx="2743200" cy="365125"/>
          </a:xfrm>
        </p:spPr>
        <p:txBody>
          <a:bodyPr/>
          <a:lstStyle/>
          <a:p>
            <a:fld id="{41D9830F-53EB-46B6-9EC0-C4C68F82A889}" type="slidenum">
              <a:rPr kumimoji="1" lang="ja-JP" altLang="en-US" smtClean="0"/>
              <a:t>120</a:t>
            </a:fld>
            <a:endParaRPr kumimoji="1" lang="ja-JP" altLang="en-US" dirty="0"/>
          </a:p>
        </p:txBody>
      </p:sp>
      <p:sp>
        <p:nvSpPr>
          <p:cNvPr id="5" name="正方形/長方形 4"/>
          <p:cNvSpPr/>
          <p:nvPr/>
        </p:nvSpPr>
        <p:spPr>
          <a:xfrm>
            <a:off x="121876" y="37642"/>
            <a:ext cx="11948247" cy="2816156"/>
          </a:xfrm>
          <a:prstGeom prst="rect">
            <a:avLst/>
          </a:prstGeom>
          <a:ln w="6350">
            <a:solidFill>
              <a:schemeClr val="tx1"/>
            </a:solidFill>
            <a:prstDash val="sysDot"/>
          </a:ln>
        </p:spPr>
        <p:txBody>
          <a:bodyPr wrap="square" bIns="0" anchor="ctr" anchorCtr="0">
            <a:spAutoFit/>
          </a:bodyPr>
          <a:lstStyle/>
          <a:p>
            <a:pPr lvl="0"/>
            <a:r>
              <a:rPr lang="en-US" altLang="ja-JP" sz="2000" dirty="0" smtClean="0">
                <a:solidFill>
                  <a:prstClr val="black"/>
                </a:solidFill>
              </a:rPr>
              <a:t>【</a:t>
            </a:r>
            <a:r>
              <a:rPr lang="ja-JP" altLang="en-US" sz="2000" dirty="0" smtClean="0">
                <a:solidFill>
                  <a:prstClr val="black"/>
                </a:solidFill>
              </a:rPr>
              <a:t>厚生労働大臣が定める基準に適合する入所者</a:t>
            </a:r>
            <a:r>
              <a:rPr lang="en-US" altLang="ja-JP" sz="2000" dirty="0" smtClean="0">
                <a:solidFill>
                  <a:prstClr val="black"/>
                </a:solidFill>
              </a:rPr>
              <a:t>】</a:t>
            </a:r>
            <a:endParaRPr lang="ja-JP" altLang="en-US" sz="2000" dirty="0">
              <a:solidFill>
                <a:prstClr val="black"/>
              </a:solidFill>
            </a:endParaRPr>
          </a:p>
          <a:p>
            <a:pPr marL="185738" lvl="0" indent="-185738"/>
            <a:r>
              <a:rPr lang="ja-JP" altLang="en-US" sz="2000" dirty="0">
                <a:solidFill>
                  <a:prstClr val="black"/>
                </a:solidFill>
              </a:rPr>
              <a:t>・医師が一般に認められている医学的知見に基づき回復の見込みがないと診断した</a:t>
            </a:r>
            <a:r>
              <a:rPr lang="ja-JP" altLang="en-US" sz="2000" dirty="0" smtClean="0">
                <a:solidFill>
                  <a:prstClr val="black"/>
                </a:solidFill>
              </a:rPr>
              <a:t>者であること。</a:t>
            </a:r>
            <a:endParaRPr lang="ja-JP" altLang="en-US" sz="2000" dirty="0">
              <a:solidFill>
                <a:prstClr val="black"/>
              </a:solidFill>
            </a:endParaRPr>
          </a:p>
          <a:p>
            <a:pPr marL="185738" lvl="0" indent="-185738"/>
            <a:r>
              <a:rPr lang="ja-JP" altLang="en-US" sz="2000" dirty="0">
                <a:solidFill>
                  <a:prstClr val="black"/>
                </a:solidFill>
              </a:rPr>
              <a:t>・医師、生活相談員、看護職員、管理栄養士、介護支援専門員その他の職種の者（</a:t>
            </a:r>
            <a:r>
              <a:rPr lang="ja-JP" altLang="en-US" sz="2000" dirty="0" smtClean="0">
                <a:solidFill>
                  <a:prstClr val="black"/>
                </a:solidFill>
              </a:rPr>
              <a:t>以下「</a:t>
            </a:r>
            <a:r>
              <a:rPr lang="ja-JP" altLang="en-US" sz="2000" dirty="0">
                <a:solidFill>
                  <a:prstClr val="black"/>
                </a:solidFill>
              </a:rPr>
              <a:t>医師等</a:t>
            </a:r>
            <a:r>
              <a:rPr lang="ja-JP" altLang="en-US" sz="2000" dirty="0" smtClean="0">
                <a:solidFill>
                  <a:prstClr val="black"/>
                </a:solidFill>
              </a:rPr>
              <a:t>」）</a:t>
            </a:r>
            <a:r>
              <a:rPr lang="ja-JP" altLang="en-US" sz="2000" dirty="0">
                <a:solidFill>
                  <a:prstClr val="black"/>
                </a:solidFill>
              </a:rPr>
              <a:t>が共同で作成した入所者の介護に係る計画について、医師等のうちその内容に応じた適当な者から説明を受け、当該計画について同意している者（その家族等が説明を受けた上で、同意している者を含む。）であること。</a:t>
            </a:r>
          </a:p>
          <a:p>
            <a:pPr marL="185738" lvl="0" indent="-185738"/>
            <a:r>
              <a:rPr lang="ja-JP" altLang="en-US" sz="2000" dirty="0">
                <a:solidFill>
                  <a:prstClr val="black"/>
                </a:solidFill>
              </a:rPr>
              <a:t>・看取りに関する指針に基づき、入所者の状態又は家族の求め等に応じ随時、医師等の相互の連携の下、介護記録等入所者に関する記録を活用し行われる介護についての説明を受け、同意した上で介護を受けている者（その家族等が説明を受け、同意した上で介護を受けている者を含む。）であること。</a:t>
            </a:r>
          </a:p>
        </p:txBody>
      </p:sp>
      <p:sp>
        <p:nvSpPr>
          <p:cNvPr id="6" name="正方形/長方形 5"/>
          <p:cNvSpPr/>
          <p:nvPr/>
        </p:nvSpPr>
        <p:spPr>
          <a:xfrm>
            <a:off x="0" y="2952201"/>
            <a:ext cx="12192000" cy="3908762"/>
          </a:xfrm>
          <a:prstGeom prst="rect">
            <a:avLst/>
          </a:prstGeom>
        </p:spPr>
        <p:txBody>
          <a:bodyPr wrap="square">
            <a:spAutoFit/>
          </a:bodyPr>
          <a:lstStyle/>
          <a:p>
            <a:r>
              <a:rPr lang="en-US" altLang="ja-JP" sz="2000" dirty="0" smtClean="0">
                <a:solidFill>
                  <a:prstClr val="black"/>
                </a:solidFill>
              </a:rPr>
              <a:t>【</a:t>
            </a:r>
            <a:r>
              <a:rPr lang="ja-JP" altLang="en-US" sz="2000" dirty="0" smtClean="0">
                <a:solidFill>
                  <a:prstClr val="black"/>
                </a:solidFill>
              </a:rPr>
              <a:t>看取り</a:t>
            </a:r>
            <a:r>
              <a:rPr lang="ja-JP" altLang="en-US" sz="2000" dirty="0">
                <a:solidFill>
                  <a:prstClr val="black"/>
                </a:solidFill>
              </a:rPr>
              <a:t>介護</a:t>
            </a:r>
            <a:r>
              <a:rPr lang="ja-JP" altLang="en-US" sz="2000" dirty="0" smtClean="0">
                <a:solidFill>
                  <a:prstClr val="black"/>
                </a:solidFill>
              </a:rPr>
              <a:t>加算</a:t>
            </a:r>
            <a:r>
              <a:rPr lang="en-US" altLang="ja-JP" sz="2000" dirty="0" smtClean="0">
                <a:solidFill>
                  <a:prstClr val="black"/>
                </a:solidFill>
              </a:rPr>
              <a:t>(Ⅰ)】</a:t>
            </a:r>
          </a:p>
          <a:p>
            <a:pPr marL="357188" lvl="0" indent="-179388">
              <a:lnSpc>
                <a:spcPts val="2200"/>
              </a:lnSpc>
            </a:pPr>
            <a:r>
              <a:rPr lang="ja-JP" altLang="en-US" sz="2000" dirty="0" smtClean="0">
                <a:solidFill>
                  <a:prstClr val="black"/>
                </a:solidFill>
              </a:rPr>
              <a:t>① 常勤</a:t>
            </a:r>
            <a:r>
              <a:rPr lang="ja-JP" altLang="en-US" sz="2000" dirty="0">
                <a:solidFill>
                  <a:prstClr val="black"/>
                </a:solidFill>
              </a:rPr>
              <a:t>の看護師を</a:t>
            </a:r>
            <a:r>
              <a:rPr lang="en-US" altLang="ja-JP" sz="2000" dirty="0">
                <a:solidFill>
                  <a:prstClr val="black"/>
                </a:solidFill>
              </a:rPr>
              <a:t>1</a:t>
            </a:r>
            <a:r>
              <a:rPr lang="ja-JP" altLang="en-US" sz="2000" dirty="0">
                <a:solidFill>
                  <a:prstClr val="black"/>
                </a:solidFill>
              </a:rPr>
              <a:t>名以上配置し、当該施設の看護職員により、又は病院、診療所若しくは訪問看護ステーションの看護職員との連携により、</a:t>
            </a:r>
            <a:r>
              <a:rPr lang="en-US" altLang="ja-JP" sz="2000" dirty="0">
                <a:solidFill>
                  <a:prstClr val="black"/>
                </a:solidFill>
              </a:rPr>
              <a:t>24</a:t>
            </a:r>
            <a:r>
              <a:rPr lang="ja-JP" altLang="en-US" sz="2000" dirty="0">
                <a:solidFill>
                  <a:prstClr val="black"/>
                </a:solidFill>
              </a:rPr>
              <a:t>時間連絡できる体制を確保している。</a:t>
            </a:r>
          </a:p>
          <a:p>
            <a:pPr marL="357188" lvl="0" indent="-179388">
              <a:lnSpc>
                <a:spcPts val="2200"/>
              </a:lnSpc>
            </a:pPr>
            <a:r>
              <a:rPr lang="ja-JP" altLang="en-US" sz="2000" dirty="0" smtClean="0">
                <a:solidFill>
                  <a:prstClr val="black"/>
                </a:solidFill>
              </a:rPr>
              <a:t>② 看取り</a:t>
            </a:r>
            <a:r>
              <a:rPr lang="ja-JP" altLang="en-US" sz="2000" dirty="0">
                <a:solidFill>
                  <a:prstClr val="black"/>
                </a:solidFill>
              </a:rPr>
              <a:t>に関する指針を定め、入所の際に、入所者又はその家族等に説明し、同意を得ている。</a:t>
            </a:r>
          </a:p>
          <a:p>
            <a:pPr marL="357188" lvl="0" indent="-179388">
              <a:lnSpc>
                <a:spcPts val="2200"/>
              </a:lnSpc>
            </a:pPr>
            <a:r>
              <a:rPr lang="ja-JP" altLang="en-US" sz="2000" dirty="0" smtClean="0">
                <a:solidFill>
                  <a:prstClr val="black"/>
                </a:solidFill>
              </a:rPr>
              <a:t>③ 医師</a:t>
            </a:r>
            <a:r>
              <a:rPr lang="ja-JP" altLang="en-US" sz="2000" dirty="0">
                <a:solidFill>
                  <a:prstClr val="black"/>
                </a:solidFill>
              </a:rPr>
              <a:t>、生活相談員、看護職員、介護職員、管理栄養士、介護支援専門員その他の職種の者による協議の上、当該施設における看取りの実績等を踏まえ、適宜、看取りに関する指針の見直しを</a:t>
            </a:r>
            <a:r>
              <a:rPr lang="ja-JP" altLang="en-US" sz="2000" dirty="0" smtClean="0">
                <a:solidFill>
                  <a:prstClr val="black"/>
                </a:solidFill>
              </a:rPr>
              <a:t>行う</a:t>
            </a:r>
            <a:r>
              <a:rPr lang="ja-JP" altLang="en-US" sz="2000" dirty="0">
                <a:solidFill>
                  <a:prstClr val="black"/>
                </a:solidFill>
              </a:rPr>
              <a:t>こと</a:t>
            </a:r>
            <a:r>
              <a:rPr lang="ja-JP" altLang="en-US" sz="2000" dirty="0" smtClean="0">
                <a:solidFill>
                  <a:prstClr val="black"/>
                </a:solidFill>
              </a:rPr>
              <a:t>。</a:t>
            </a:r>
            <a:endParaRPr lang="ja-JP" altLang="en-US" sz="2000" dirty="0">
              <a:solidFill>
                <a:prstClr val="black"/>
              </a:solidFill>
            </a:endParaRPr>
          </a:p>
          <a:p>
            <a:pPr marL="357188" lvl="0" indent="-179388">
              <a:lnSpc>
                <a:spcPts val="2200"/>
              </a:lnSpc>
            </a:pPr>
            <a:r>
              <a:rPr lang="ja-JP" altLang="en-US" sz="2000" dirty="0" smtClean="0">
                <a:solidFill>
                  <a:prstClr val="black"/>
                </a:solidFill>
              </a:rPr>
              <a:t>④ 看取り</a:t>
            </a:r>
            <a:r>
              <a:rPr lang="ja-JP" altLang="en-US" sz="2000" dirty="0">
                <a:solidFill>
                  <a:prstClr val="black"/>
                </a:solidFill>
              </a:rPr>
              <a:t>に関する職員研修を行っている。</a:t>
            </a:r>
          </a:p>
          <a:p>
            <a:pPr marL="357188" lvl="0" indent="-179388">
              <a:lnSpc>
                <a:spcPts val="2200"/>
              </a:lnSpc>
            </a:pPr>
            <a:r>
              <a:rPr lang="ja-JP" altLang="en-US" sz="2000" dirty="0" smtClean="0">
                <a:solidFill>
                  <a:prstClr val="black"/>
                </a:solidFill>
              </a:rPr>
              <a:t>⑤ 看取り</a:t>
            </a:r>
            <a:r>
              <a:rPr lang="ja-JP" altLang="en-US" sz="2000" dirty="0">
                <a:solidFill>
                  <a:prstClr val="black"/>
                </a:solidFill>
              </a:rPr>
              <a:t>を行う際に個室又は静養室の利用が可能となるよう配慮を</a:t>
            </a:r>
            <a:r>
              <a:rPr lang="ja-JP" altLang="en-US" sz="2000" dirty="0" smtClean="0">
                <a:solidFill>
                  <a:prstClr val="black"/>
                </a:solidFill>
              </a:rPr>
              <a:t>行うこと。</a:t>
            </a:r>
            <a:endParaRPr lang="ja-JP" altLang="en-US" sz="2000" dirty="0"/>
          </a:p>
          <a:p>
            <a:endParaRPr lang="en-US" altLang="ja-JP" sz="300" dirty="0">
              <a:solidFill>
                <a:prstClr val="black"/>
              </a:solidFill>
            </a:endParaRPr>
          </a:p>
          <a:p>
            <a:r>
              <a:rPr lang="en-US" altLang="ja-JP" sz="2000" dirty="0" smtClean="0">
                <a:solidFill>
                  <a:prstClr val="black"/>
                </a:solidFill>
              </a:rPr>
              <a:t>【</a:t>
            </a:r>
            <a:r>
              <a:rPr lang="ja-JP" altLang="en-US" sz="2000" dirty="0" smtClean="0">
                <a:solidFill>
                  <a:prstClr val="black"/>
                </a:solidFill>
              </a:rPr>
              <a:t>看取り介護加算</a:t>
            </a:r>
            <a:r>
              <a:rPr lang="en-US" altLang="ja-JP" sz="2000" dirty="0" smtClean="0">
                <a:solidFill>
                  <a:prstClr val="black"/>
                </a:solidFill>
              </a:rPr>
              <a:t>(Ⅱ)】</a:t>
            </a:r>
          </a:p>
          <a:p>
            <a:pPr marL="357188" lvl="0" indent="-171450">
              <a:lnSpc>
                <a:spcPts val="2300"/>
              </a:lnSpc>
            </a:pPr>
            <a:r>
              <a:rPr lang="ja-JP" altLang="en-US" sz="2000" dirty="0" smtClean="0">
                <a:solidFill>
                  <a:prstClr val="black"/>
                </a:solidFill>
              </a:rPr>
              <a:t>① 配置</a:t>
            </a:r>
            <a:r>
              <a:rPr lang="ja-JP" altLang="en-US" sz="2000" dirty="0">
                <a:solidFill>
                  <a:prstClr val="black"/>
                </a:solidFill>
              </a:rPr>
              <a:t>医師緊急時対応加算</a:t>
            </a:r>
            <a:r>
              <a:rPr lang="ja-JP" altLang="en-US" sz="2000" dirty="0" smtClean="0">
                <a:solidFill>
                  <a:prstClr val="black"/>
                </a:solidFill>
              </a:rPr>
              <a:t>の施設基準</a:t>
            </a:r>
            <a:r>
              <a:rPr lang="ja-JP" altLang="en-US" sz="2000" dirty="0">
                <a:solidFill>
                  <a:prstClr val="black"/>
                </a:solidFill>
              </a:rPr>
              <a:t>に該当する。</a:t>
            </a:r>
            <a:endParaRPr lang="en-US" altLang="ja-JP" sz="2000" dirty="0">
              <a:solidFill>
                <a:prstClr val="black"/>
              </a:solidFill>
            </a:endParaRPr>
          </a:p>
          <a:p>
            <a:pPr marL="357188" lvl="0" indent="-171450">
              <a:lnSpc>
                <a:spcPts val="2300"/>
              </a:lnSpc>
            </a:pPr>
            <a:r>
              <a:rPr lang="ja-JP" altLang="en-US" sz="2000" dirty="0" smtClean="0">
                <a:solidFill>
                  <a:prstClr val="black"/>
                </a:solidFill>
              </a:rPr>
              <a:t>② 看取り</a:t>
            </a:r>
            <a:r>
              <a:rPr lang="ja-JP" altLang="en-US" sz="2000" dirty="0">
                <a:solidFill>
                  <a:prstClr val="black"/>
                </a:solidFill>
              </a:rPr>
              <a:t>介護加算</a:t>
            </a:r>
            <a:r>
              <a:rPr lang="en-US" altLang="ja-JP" sz="2000" dirty="0">
                <a:solidFill>
                  <a:prstClr val="black"/>
                </a:solidFill>
              </a:rPr>
              <a:t>(Ⅰ)</a:t>
            </a:r>
            <a:r>
              <a:rPr lang="ja-JP" altLang="en-US" sz="2000" dirty="0" smtClean="0">
                <a:solidFill>
                  <a:prstClr val="black"/>
                </a:solidFill>
              </a:rPr>
              <a:t>の基準</a:t>
            </a:r>
            <a:r>
              <a:rPr lang="ja-JP" altLang="en-US" sz="2000" dirty="0">
                <a:solidFill>
                  <a:prstClr val="black"/>
                </a:solidFill>
              </a:rPr>
              <a:t>のいずれにも該当する</a:t>
            </a:r>
            <a:r>
              <a:rPr lang="ja-JP" altLang="en-US" sz="2000" dirty="0" smtClean="0">
                <a:solidFill>
                  <a:prstClr val="black"/>
                </a:solidFill>
              </a:rPr>
              <a:t>。</a:t>
            </a:r>
            <a:endParaRPr lang="en-US" altLang="ja-JP" sz="2000" dirty="0" smtClean="0">
              <a:solidFill>
                <a:prstClr val="black"/>
              </a:solidFill>
            </a:endParaRPr>
          </a:p>
          <a:p>
            <a:pPr marL="357188" indent="-171450">
              <a:lnSpc>
                <a:spcPts val="2300"/>
              </a:lnSpc>
            </a:pPr>
            <a:r>
              <a:rPr lang="en-US" altLang="ja-JP" sz="2000" dirty="0"/>
              <a:t>※</a:t>
            </a:r>
            <a:r>
              <a:rPr lang="ja-JP" altLang="en-US" sz="2000" dirty="0"/>
              <a:t> 看取り介護加算</a:t>
            </a:r>
            <a:r>
              <a:rPr lang="en-US" altLang="ja-JP" sz="2000" dirty="0"/>
              <a:t>(Ⅱ)</a:t>
            </a:r>
            <a:r>
              <a:rPr lang="ja-JP" altLang="en-US" sz="2000" dirty="0"/>
              <a:t>は、入所者の死亡場所が当該施設内であった場合に限り算定できる。</a:t>
            </a:r>
          </a:p>
          <a:p>
            <a:pPr marL="357188" lvl="0" indent="-171450">
              <a:lnSpc>
                <a:spcPts val="2300"/>
              </a:lnSpc>
            </a:pPr>
            <a:r>
              <a:rPr lang="en-US" altLang="ja-JP" sz="2000" dirty="0"/>
              <a:t>※</a:t>
            </a:r>
            <a:r>
              <a:rPr lang="ja-JP" altLang="en-US" sz="2000" dirty="0"/>
              <a:t> 看取り介護加算</a:t>
            </a:r>
            <a:r>
              <a:rPr lang="en-US" altLang="ja-JP" sz="2000" dirty="0"/>
              <a:t>(Ⅱ)</a:t>
            </a:r>
            <a:r>
              <a:rPr lang="ja-JP" altLang="en-US" sz="2000" dirty="0"/>
              <a:t>の算定に当たっては、配置医師と施設の間で、緊急時の注意事項や病状等に</a:t>
            </a:r>
            <a:r>
              <a:rPr lang="ja-JP" altLang="en-US" sz="2000" dirty="0" smtClean="0"/>
              <a:t>つい</a:t>
            </a:r>
            <a:endParaRPr lang="ja-JP" altLang="en-US" sz="2000" dirty="0"/>
          </a:p>
        </p:txBody>
      </p:sp>
    </p:spTree>
    <p:extLst>
      <p:ext uri="{BB962C8B-B14F-4D97-AF65-F5344CB8AC3E}">
        <p14:creationId xmlns:p14="http://schemas.microsoft.com/office/powerpoint/2010/main" val="32500492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2" y="6342063"/>
            <a:ext cx="2743200" cy="365125"/>
          </a:xfrm>
        </p:spPr>
        <p:txBody>
          <a:bodyPr/>
          <a:lstStyle/>
          <a:p>
            <a:fld id="{41D9830F-53EB-46B6-9EC0-C4C68F82A889}" type="slidenum">
              <a:rPr kumimoji="1" lang="ja-JP" altLang="en-US" smtClean="0"/>
              <a:t>121</a:t>
            </a:fld>
            <a:endParaRPr kumimoji="1" lang="ja-JP" altLang="en-US" dirty="0"/>
          </a:p>
        </p:txBody>
      </p:sp>
      <p:sp>
        <p:nvSpPr>
          <p:cNvPr id="3" name="正方形/長方形 2"/>
          <p:cNvSpPr/>
          <p:nvPr/>
        </p:nvSpPr>
        <p:spPr>
          <a:xfrm>
            <a:off x="171451" y="41260"/>
            <a:ext cx="12192000" cy="1015663"/>
          </a:xfrm>
          <a:prstGeom prst="rect">
            <a:avLst/>
          </a:prstGeom>
        </p:spPr>
        <p:txBody>
          <a:bodyPr wrap="square">
            <a:spAutoFit/>
          </a:bodyPr>
          <a:lstStyle/>
          <a:p>
            <a:pPr marL="185738"/>
            <a:r>
              <a:rPr lang="ja-JP" altLang="en-US" sz="2000" dirty="0" err="1"/>
              <a:t>て</a:t>
            </a:r>
            <a:r>
              <a:rPr lang="ja-JP" altLang="en-US" sz="2000" dirty="0" err="1" smtClean="0"/>
              <a:t>の</a:t>
            </a:r>
            <a:r>
              <a:rPr lang="ja-JP" altLang="en-US" sz="2000" dirty="0"/>
              <a:t>情報共有の方法、曜日や時間帯ごとの医師との連携方法や診察を依頼するタイミング等に関する取り決めを事前</a:t>
            </a:r>
            <a:r>
              <a:rPr lang="ja-JP" altLang="en-US" sz="2000" dirty="0" smtClean="0"/>
              <a:t>に定め、</a:t>
            </a:r>
            <a:r>
              <a:rPr lang="en-US" altLang="ja-JP" sz="2000" dirty="0" smtClean="0"/>
              <a:t>1</a:t>
            </a:r>
            <a:r>
              <a:rPr lang="ja-JP" altLang="en-US" sz="2000" dirty="0" smtClean="0"/>
              <a:t>年に</a:t>
            </a:r>
            <a:r>
              <a:rPr lang="en-US" altLang="ja-JP" sz="2000" dirty="0" smtClean="0"/>
              <a:t>1</a:t>
            </a:r>
            <a:r>
              <a:rPr lang="ja-JP" altLang="en-US" sz="2000" dirty="0" smtClean="0"/>
              <a:t>回以上見直しをすることにより、</a:t>
            </a:r>
            <a:r>
              <a:rPr lang="en-US" altLang="ja-JP" sz="2000" dirty="0" smtClean="0"/>
              <a:t>24</a:t>
            </a:r>
            <a:r>
              <a:rPr lang="ja-JP" altLang="en-US" sz="2000" dirty="0" smtClean="0"/>
              <a:t>時間</a:t>
            </a:r>
            <a:r>
              <a:rPr lang="ja-JP" altLang="en-US" sz="2000" dirty="0"/>
              <a:t>配置</a:t>
            </a:r>
            <a:r>
              <a:rPr lang="ja-JP" altLang="en-US" sz="2000" dirty="0" smtClean="0"/>
              <a:t>医師又</a:t>
            </a:r>
            <a:r>
              <a:rPr lang="ja-JP" altLang="en-US" sz="2000" dirty="0"/>
              <a:t>はその他の</a:t>
            </a:r>
            <a:r>
              <a:rPr lang="ja-JP" altLang="en-US" sz="2000" dirty="0" smtClean="0"/>
              <a:t>医師に</a:t>
            </a:r>
            <a:r>
              <a:rPr lang="ja-JP" altLang="en-US" sz="2000" dirty="0"/>
              <a:t>よる対応が可能な体制を整えることとする</a:t>
            </a:r>
            <a:r>
              <a:rPr lang="ja-JP" altLang="en-US" sz="2000" dirty="0" smtClean="0"/>
              <a:t>。</a:t>
            </a:r>
            <a:endParaRPr lang="ja-JP" altLang="en-US" sz="2000" dirty="0"/>
          </a:p>
        </p:txBody>
      </p:sp>
      <p:sp>
        <p:nvSpPr>
          <p:cNvPr id="4" name="正方形/長方形 3"/>
          <p:cNvSpPr/>
          <p:nvPr/>
        </p:nvSpPr>
        <p:spPr>
          <a:xfrm>
            <a:off x="157163" y="1044094"/>
            <a:ext cx="11887199" cy="6163226"/>
          </a:xfrm>
          <a:prstGeom prst="rect">
            <a:avLst/>
          </a:prstGeom>
          <a:ln w="6350">
            <a:solidFill>
              <a:schemeClr val="tx1"/>
            </a:solidFill>
            <a:prstDash val="sysDot"/>
          </a:ln>
        </p:spPr>
        <p:txBody>
          <a:bodyPr wrap="square" bIns="0" anchor="ctr" anchorCtr="0">
            <a:spAutoFit/>
          </a:bodyPr>
          <a:lstStyle/>
          <a:p>
            <a:pPr marL="185738" lvl="0" indent="-185738"/>
            <a:r>
              <a:rPr lang="en-US" altLang="ja-JP" sz="2000" spc="-30" dirty="0" smtClean="0">
                <a:solidFill>
                  <a:prstClr val="black"/>
                </a:solidFill>
              </a:rPr>
              <a:t>※</a:t>
            </a:r>
            <a:r>
              <a:rPr lang="ja-JP" altLang="en-US" sz="2000" spc="-30" dirty="0" smtClean="0">
                <a:solidFill>
                  <a:prstClr val="black"/>
                </a:solidFill>
              </a:rPr>
              <a:t> </a:t>
            </a:r>
            <a:r>
              <a:rPr lang="ja-JP" altLang="en-US" sz="2000" spc="-30" dirty="0">
                <a:solidFill>
                  <a:prstClr val="black"/>
                </a:solidFill>
              </a:rPr>
              <a:t>施設は、入所者に提供する看取り介護の質を常に向上させていくため、</a:t>
            </a:r>
            <a:r>
              <a:rPr lang="ja-JP" altLang="en-US" sz="2000" spc="-30" dirty="0" smtClean="0">
                <a:solidFill>
                  <a:prstClr val="black"/>
                </a:solidFill>
              </a:rPr>
              <a:t>計画、実行、評価、改善の</a:t>
            </a:r>
            <a:r>
              <a:rPr lang="en-US" altLang="ja-JP" sz="2000" spc="-30" dirty="0" smtClean="0">
                <a:solidFill>
                  <a:prstClr val="black"/>
                </a:solidFill>
              </a:rPr>
              <a:t>PDCA</a:t>
            </a:r>
            <a:r>
              <a:rPr lang="ja-JP" altLang="en-US" sz="2000" spc="-30" dirty="0" smtClean="0">
                <a:solidFill>
                  <a:prstClr val="black"/>
                </a:solidFill>
              </a:rPr>
              <a:t>サイクルに</a:t>
            </a:r>
            <a:r>
              <a:rPr lang="ja-JP" altLang="en-US" sz="2000" spc="-30" dirty="0">
                <a:solidFill>
                  <a:prstClr val="black"/>
                </a:solidFill>
              </a:rPr>
              <a:t>より、看取り介護を実施する体制を構築するとともに、それを強化していくことが重要であり、具体的には、次のような取組が求められる</a:t>
            </a:r>
            <a:r>
              <a:rPr lang="ja-JP" altLang="en-US" sz="2000" spc="-30" dirty="0" smtClean="0">
                <a:solidFill>
                  <a:prstClr val="black"/>
                </a:solidFill>
              </a:rPr>
              <a:t>。</a:t>
            </a:r>
            <a:endParaRPr lang="en-US" altLang="ja-JP" sz="2000" spc="-30" dirty="0" smtClean="0">
              <a:solidFill>
                <a:prstClr val="black"/>
              </a:solidFill>
            </a:endParaRPr>
          </a:p>
          <a:p>
            <a:pPr marL="357188" lvl="0" indent="-357188"/>
            <a:r>
              <a:rPr lang="ja-JP" altLang="en-US" sz="2000" spc="-30" dirty="0" smtClean="0">
                <a:solidFill>
                  <a:prstClr val="black"/>
                </a:solidFill>
              </a:rPr>
              <a:t>（</a:t>
            </a:r>
            <a:r>
              <a:rPr lang="en-US" altLang="ja-JP" sz="2000" spc="-30" dirty="0" smtClean="0">
                <a:solidFill>
                  <a:prstClr val="black"/>
                </a:solidFill>
              </a:rPr>
              <a:t>Plan</a:t>
            </a:r>
            <a:r>
              <a:rPr lang="ja-JP" altLang="en-US" sz="2000" spc="-30" dirty="0" smtClean="0">
                <a:solidFill>
                  <a:prstClr val="black"/>
                </a:solidFill>
              </a:rPr>
              <a:t>）看取りに関する指針を定めることで施設の看取りに対する方針等を</a:t>
            </a:r>
            <a:r>
              <a:rPr lang="ja-JP" altLang="en-US" sz="2000" spc="-30" dirty="0">
                <a:solidFill>
                  <a:prstClr val="black"/>
                </a:solidFill>
              </a:rPr>
              <a:t>明らかに</a:t>
            </a:r>
            <a:r>
              <a:rPr lang="ja-JP" altLang="en-US" sz="2000" spc="-30" dirty="0" smtClean="0">
                <a:solidFill>
                  <a:prstClr val="black"/>
                </a:solidFill>
              </a:rPr>
              <a:t>する。</a:t>
            </a:r>
            <a:endParaRPr lang="ja-JP" altLang="en-US" sz="2000" spc="-30" dirty="0">
              <a:solidFill>
                <a:prstClr val="black"/>
              </a:solidFill>
            </a:endParaRPr>
          </a:p>
          <a:p>
            <a:pPr marL="714375" lvl="0" indent="-714375"/>
            <a:r>
              <a:rPr lang="ja-JP" altLang="en-US" sz="2000" spc="-30" dirty="0" smtClean="0">
                <a:solidFill>
                  <a:prstClr val="black"/>
                </a:solidFill>
              </a:rPr>
              <a:t>（</a:t>
            </a:r>
            <a:r>
              <a:rPr lang="en-US" altLang="ja-JP" sz="2000" spc="-30" dirty="0" smtClean="0">
                <a:solidFill>
                  <a:prstClr val="black"/>
                </a:solidFill>
              </a:rPr>
              <a:t>Do</a:t>
            </a:r>
            <a:r>
              <a:rPr lang="ja-JP" altLang="en-US" sz="2000" spc="-30" dirty="0" smtClean="0">
                <a:solidFill>
                  <a:prstClr val="black"/>
                </a:solidFill>
              </a:rPr>
              <a:t>）看取り</a:t>
            </a:r>
            <a:r>
              <a:rPr lang="ja-JP" altLang="en-US" sz="2000" spc="-30" dirty="0">
                <a:solidFill>
                  <a:prstClr val="black"/>
                </a:solidFill>
              </a:rPr>
              <a:t>介護の実施に</a:t>
            </a:r>
            <a:r>
              <a:rPr lang="ja-JP" altLang="en-US" sz="2000" spc="-30" dirty="0" smtClean="0">
                <a:solidFill>
                  <a:prstClr val="black"/>
                </a:solidFill>
              </a:rPr>
              <a:t>当たっては</a:t>
            </a:r>
            <a:r>
              <a:rPr lang="ja-JP" altLang="en-US" sz="2000" spc="-30" dirty="0">
                <a:solidFill>
                  <a:prstClr val="black"/>
                </a:solidFill>
              </a:rPr>
              <a:t>、当該入所者に係る医師の診断を前提にして、介護に係る計画に基づいて、入所者がその人らしく生き、その人らしい最期が迎えられるよう支援を</a:t>
            </a:r>
            <a:r>
              <a:rPr lang="ja-JP" altLang="en-US" sz="2000" spc="-30" dirty="0" smtClean="0">
                <a:solidFill>
                  <a:prstClr val="black"/>
                </a:solidFill>
              </a:rPr>
              <a:t>行う。</a:t>
            </a:r>
            <a:endParaRPr lang="ja-JP" altLang="en-US" sz="2000" spc="-30" dirty="0">
              <a:solidFill>
                <a:prstClr val="black"/>
              </a:solidFill>
            </a:endParaRPr>
          </a:p>
          <a:p>
            <a:pPr marL="714375" lvl="0" indent="-714375"/>
            <a:r>
              <a:rPr lang="ja-JP" altLang="en-US" sz="2000" spc="-30" dirty="0" smtClean="0">
                <a:solidFill>
                  <a:prstClr val="black"/>
                </a:solidFill>
              </a:rPr>
              <a:t>（</a:t>
            </a:r>
            <a:r>
              <a:rPr lang="en-US" altLang="ja-JP" sz="2000" spc="-30" dirty="0" smtClean="0">
                <a:solidFill>
                  <a:prstClr val="black"/>
                </a:solidFill>
              </a:rPr>
              <a:t>Check</a:t>
            </a:r>
            <a:r>
              <a:rPr lang="ja-JP" altLang="en-US" sz="2000" spc="-30" dirty="0" smtClean="0">
                <a:solidFill>
                  <a:prstClr val="black"/>
                </a:solidFill>
              </a:rPr>
              <a:t>）多職種</a:t>
            </a:r>
            <a:r>
              <a:rPr lang="ja-JP" altLang="en-US" sz="2000" spc="-30" dirty="0">
                <a:solidFill>
                  <a:prstClr val="black"/>
                </a:solidFill>
              </a:rPr>
              <a:t>が参加するケアカンファレンス等を通じて、実施した看取り介護の検証や、職員の精神的負担の把握及びそれに対する支援を</a:t>
            </a:r>
            <a:r>
              <a:rPr lang="ja-JP" altLang="en-US" sz="2000" spc="-30" dirty="0" smtClean="0">
                <a:solidFill>
                  <a:prstClr val="black"/>
                </a:solidFill>
              </a:rPr>
              <a:t>行う。</a:t>
            </a:r>
            <a:endParaRPr lang="ja-JP" altLang="en-US" sz="2000" spc="-30" dirty="0">
              <a:solidFill>
                <a:prstClr val="black"/>
              </a:solidFill>
            </a:endParaRPr>
          </a:p>
          <a:p>
            <a:pPr marL="714375" lvl="0" indent="-714375"/>
            <a:r>
              <a:rPr lang="ja-JP" altLang="en-US" sz="2000" spc="-80" dirty="0" smtClean="0">
                <a:solidFill>
                  <a:prstClr val="black"/>
                </a:solidFill>
              </a:rPr>
              <a:t>（</a:t>
            </a:r>
            <a:r>
              <a:rPr lang="en-US" altLang="ja-JP" sz="2000" spc="-80" dirty="0" smtClean="0">
                <a:solidFill>
                  <a:prstClr val="black"/>
                </a:solidFill>
              </a:rPr>
              <a:t>Action</a:t>
            </a:r>
            <a:r>
              <a:rPr lang="ja-JP" altLang="en-US" sz="2000" spc="-80" dirty="0" smtClean="0">
                <a:solidFill>
                  <a:prstClr val="black"/>
                </a:solidFill>
              </a:rPr>
              <a:t>）看取り</a:t>
            </a:r>
            <a:r>
              <a:rPr lang="ja-JP" altLang="en-US" sz="2000" spc="-80" dirty="0">
                <a:solidFill>
                  <a:prstClr val="black"/>
                </a:solidFill>
              </a:rPr>
              <a:t>に関する指針の内容その他看取り介護の実施体制について、適宜、適切な見直しを</a:t>
            </a:r>
            <a:r>
              <a:rPr lang="ja-JP" altLang="en-US" sz="2000" spc="-80" dirty="0" smtClean="0">
                <a:solidFill>
                  <a:prstClr val="black"/>
                </a:solidFill>
              </a:rPr>
              <a:t>行う。</a:t>
            </a:r>
            <a:endParaRPr lang="ja-JP" altLang="en-US" sz="2000" spc="-80" dirty="0">
              <a:solidFill>
                <a:prstClr val="black"/>
              </a:solidFill>
            </a:endParaRPr>
          </a:p>
          <a:p>
            <a:pPr marL="185738" lvl="0" indent="171450"/>
            <a:r>
              <a:rPr lang="ja-JP" altLang="en-US" sz="2000" spc="-30" dirty="0">
                <a:solidFill>
                  <a:prstClr val="black"/>
                </a:solidFill>
              </a:rPr>
              <a:t>なお、</a:t>
            </a:r>
            <a:r>
              <a:rPr lang="ja-JP" altLang="en-US" sz="2000" spc="-30" dirty="0" smtClean="0">
                <a:solidFill>
                  <a:prstClr val="black"/>
                </a:solidFill>
              </a:rPr>
              <a:t>施設</a:t>
            </a:r>
            <a:r>
              <a:rPr lang="ja-JP" altLang="en-US" sz="2000" spc="-30" dirty="0">
                <a:solidFill>
                  <a:prstClr val="black"/>
                </a:solidFill>
              </a:rPr>
              <a:t>は、看取り介護の改善のために、適宜、家族等に対する看取り介護に関する報告会並びに入所者等及び地域住民との意見交換による地域への啓発活動を行うことが望ましい。</a:t>
            </a:r>
          </a:p>
          <a:p>
            <a:pPr marL="185738" lvl="0" indent="-185738"/>
            <a:r>
              <a:rPr lang="en-US" altLang="ja-JP" sz="2000" spc="-30" dirty="0" smtClean="0">
                <a:solidFill>
                  <a:prstClr val="black"/>
                </a:solidFill>
              </a:rPr>
              <a:t>※</a:t>
            </a:r>
            <a:r>
              <a:rPr lang="ja-JP" altLang="en-US" sz="2000" spc="-30" dirty="0" smtClean="0">
                <a:solidFill>
                  <a:prstClr val="black"/>
                </a:solidFill>
              </a:rPr>
              <a:t> 看取り</a:t>
            </a:r>
            <a:r>
              <a:rPr lang="ja-JP" altLang="en-US" sz="2000" spc="-30" dirty="0">
                <a:solidFill>
                  <a:prstClr val="black"/>
                </a:solidFill>
              </a:rPr>
              <a:t>介護の実施に当たっては、管理者を中心として、生活相談員、介護職員、看護職員、介護支援専門員等による協議の上、看取りに関する指針が定められていることが必要であり、</a:t>
            </a:r>
            <a:r>
              <a:rPr lang="ja-JP" altLang="en-US" sz="2000" u="sng" spc="-30" dirty="0">
                <a:solidFill>
                  <a:prstClr val="black"/>
                </a:solidFill>
              </a:rPr>
              <a:t>同指針に盛り込むべき項目</a:t>
            </a:r>
            <a:r>
              <a:rPr lang="ja-JP" altLang="en-US" sz="2000" spc="-30" dirty="0">
                <a:solidFill>
                  <a:prstClr val="black"/>
                </a:solidFill>
              </a:rPr>
              <a:t>としては、例えば、以下の事項が考えられる。</a:t>
            </a:r>
          </a:p>
          <a:p>
            <a:pPr marL="357188" lvl="0" indent="-185738"/>
            <a:r>
              <a:rPr lang="ja-JP" altLang="en-US" sz="2000" spc="-30" dirty="0" smtClean="0">
                <a:solidFill>
                  <a:prstClr val="black"/>
                </a:solidFill>
              </a:rPr>
              <a:t>・ </a:t>
            </a:r>
            <a:r>
              <a:rPr lang="ja-JP" altLang="en-US" sz="2000" spc="-30" dirty="0">
                <a:solidFill>
                  <a:prstClr val="black"/>
                </a:solidFill>
              </a:rPr>
              <a:t>当該施設の看取りに関する</a:t>
            </a:r>
            <a:r>
              <a:rPr lang="ja-JP" altLang="en-US" sz="2000" spc="-30" dirty="0" smtClean="0">
                <a:solidFill>
                  <a:prstClr val="black"/>
                </a:solidFill>
              </a:rPr>
              <a:t>考え方　　</a:t>
            </a:r>
            <a:endParaRPr lang="en-US" altLang="ja-JP" sz="2000" spc="-30" dirty="0" smtClean="0">
              <a:solidFill>
                <a:prstClr val="black"/>
              </a:solidFill>
            </a:endParaRPr>
          </a:p>
          <a:p>
            <a:pPr marL="357188" lvl="0" indent="-185738"/>
            <a:r>
              <a:rPr lang="ja-JP" altLang="en-US" sz="2000" spc="-30" dirty="0" smtClean="0">
                <a:solidFill>
                  <a:prstClr val="black"/>
                </a:solidFill>
              </a:rPr>
              <a:t>・ </a:t>
            </a:r>
            <a:r>
              <a:rPr lang="ja-JP" altLang="en-US" sz="2000" spc="-30" dirty="0">
                <a:solidFill>
                  <a:prstClr val="black"/>
                </a:solidFill>
              </a:rPr>
              <a:t>終末期の経過（時期、プロセスごと）の考え方</a:t>
            </a:r>
          </a:p>
          <a:p>
            <a:pPr marL="357188" lvl="0" indent="-185738"/>
            <a:r>
              <a:rPr lang="ja-JP" altLang="en-US" sz="2000" spc="-30" dirty="0" smtClean="0">
                <a:solidFill>
                  <a:prstClr val="black"/>
                </a:solidFill>
              </a:rPr>
              <a:t>・ </a:t>
            </a:r>
            <a:r>
              <a:rPr lang="ja-JP" altLang="en-US" sz="2000" spc="-30" dirty="0">
                <a:solidFill>
                  <a:prstClr val="black"/>
                </a:solidFill>
              </a:rPr>
              <a:t>施設等において看取りに際して行いうる医療行為の選択肢</a:t>
            </a:r>
          </a:p>
          <a:p>
            <a:pPr marL="357188" lvl="0" indent="-185738"/>
            <a:r>
              <a:rPr lang="ja-JP" altLang="en-US" sz="2000" spc="-30" dirty="0" smtClean="0">
                <a:solidFill>
                  <a:prstClr val="black"/>
                </a:solidFill>
              </a:rPr>
              <a:t>・ </a:t>
            </a:r>
            <a:r>
              <a:rPr lang="ja-JP" altLang="en-US" sz="2000" spc="-30" dirty="0">
                <a:solidFill>
                  <a:prstClr val="black"/>
                </a:solidFill>
              </a:rPr>
              <a:t>医師や医療機関との連携体制（夜間及び緊急時の対応を含む</a:t>
            </a:r>
            <a:r>
              <a:rPr lang="ja-JP" altLang="en-US" sz="2000" spc="-30" dirty="0" smtClean="0">
                <a:solidFill>
                  <a:prstClr val="black"/>
                </a:solidFill>
              </a:rPr>
              <a:t>）</a:t>
            </a:r>
            <a:endParaRPr lang="en-US" altLang="ja-JP" sz="2000" spc="-30" dirty="0" smtClean="0">
              <a:solidFill>
                <a:prstClr val="black"/>
              </a:solidFill>
            </a:endParaRPr>
          </a:p>
          <a:p>
            <a:pPr marL="357188" indent="-185738"/>
            <a:r>
              <a:rPr lang="ja-JP" altLang="en-US" sz="2000" spc="-30" dirty="0">
                <a:solidFill>
                  <a:prstClr val="black"/>
                </a:solidFill>
              </a:rPr>
              <a:t>・ 入所者等への情報提供及び意思確認の方法</a:t>
            </a:r>
            <a:endParaRPr lang="en-US" altLang="ja-JP" sz="2000" spc="-30" dirty="0">
              <a:solidFill>
                <a:prstClr val="black"/>
              </a:solidFill>
            </a:endParaRPr>
          </a:p>
          <a:p>
            <a:pPr marL="357188" lvl="0" indent="-185738">
              <a:lnSpc>
                <a:spcPts val="2300"/>
              </a:lnSpc>
            </a:pPr>
            <a:endParaRPr lang="ja-JP" altLang="en-US" sz="2000" spc="-30" dirty="0">
              <a:solidFill>
                <a:prstClr val="black"/>
              </a:solidFill>
            </a:endParaRPr>
          </a:p>
        </p:txBody>
      </p:sp>
    </p:spTree>
    <p:extLst>
      <p:ext uri="{BB962C8B-B14F-4D97-AF65-F5344CB8AC3E}">
        <p14:creationId xmlns:p14="http://schemas.microsoft.com/office/powerpoint/2010/main" val="1744294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122</a:t>
            </a:fld>
            <a:endParaRPr kumimoji="1" lang="ja-JP" altLang="en-US"/>
          </a:p>
        </p:txBody>
      </p:sp>
      <p:sp>
        <p:nvSpPr>
          <p:cNvPr id="3" name="正方形/長方形 2"/>
          <p:cNvSpPr/>
          <p:nvPr/>
        </p:nvSpPr>
        <p:spPr>
          <a:xfrm>
            <a:off x="200025" y="-257175"/>
            <a:ext cx="11830050" cy="7773923"/>
          </a:xfrm>
          <a:prstGeom prst="rect">
            <a:avLst/>
          </a:prstGeom>
          <a:ln w="6350">
            <a:solidFill>
              <a:schemeClr val="tx1"/>
            </a:solidFill>
            <a:prstDash val="sysDot"/>
          </a:ln>
        </p:spPr>
        <p:txBody>
          <a:bodyPr wrap="square">
            <a:spAutoFit/>
          </a:bodyPr>
          <a:lstStyle/>
          <a:p>
            <a:pPr marL="357188" lvl="0" indent="-185738">
              <a:lnSpc>
                <a:spcPts val="2300"/>
              </a:lnSpc>
            </a:pPr>
            <a:endParaRPr lang="en-US" altLang="ja-JP" sz="2000" spc="-30" dirty="0" smtClean="0">
              <a:solidFill>
                <a:prstClr val="black"/>
              </a:solidFill>
            </a:endParaRPr>
          </a:p>
          <a:p>
            <a:pPr marL="357188" lvl="0" indent="-185738">
              <a:lnSpc>
                <a:spcPts val="2300"/>
              </a:lnSpc>
            </a:pPr>
            <a:r>
              <a:rPr lang="ja-JP" altLang="en-US" sz="2000" spc="-30" dirty="0" smtClean="0">
                <a:solidFill>
                  <a:prstClr val="black"/>
                </a:solidFill>
              </a:rPr>
              <a:t>・ </a:t>
            </a:r>
            <a:r>
              <a:rPr lang="ja-JP" altLang="en-US" sz="2000" spc="-30" dirty="0">
                <a:solidFill>
                  <a:prstClr val="black"/>
                </a:solidFill>
              </a:rPr>
              <a:t>入所者等への情報提供に供する資料及び同意書の書式</a:t>
            </a:r>
          </a:p>
          <a:p>
            <a:pPr marL="357188" lvl="0" indent="-185738">
              <a:lnSpc>
                <a:spcPts val="2300"/>
              </a:lnSpc>
            </a:pPr>
            <a:r>
              <a:rPr lang="ja-JP" altLang="en-US" sz="2000" spc="-30" dirty="0">
                <a:solidFill>
                  <a:prstClr val="black"/>
                </a:solidFill>
              </a:rPr>
              <a:t>・ 家族への心理的支援に関する考え方</a:t>
            </a:r>
          </a:p>
          <a:p>
            <a:pPr marL="357188" lvl="0" indent="-185738">
              <a:lnSpc>
                <a:spcPts val="2300"/>
              </a:lnSpc>
            </a:pPr>
            <a:r>
              <a:rPr lang="ja-JP" altLang="en-US" sz="2000" spc="-30" dirty="0">
                <a:solidFill>
                  <a:prstClr val="black"/>
                </a:solidFill>
              </a:rPr>
              <a:t>・ その他看取り介護を受ける入所者に対して施設の職員が取るべき具体的な対応の方法</a:t>
            </a:r>
          </a:p>
          <a:p>
            <a:pPr marL="185738" lvl="0" indent="-185738">
              <a:lnSpc>
                <a:spcPts val="2300"/>
              </a:lnSpc>
            </a:pPr>
            <a:r>
              <a:rPr lang="en-US" altLang="ja-JP" sz="2000" spc="-30" dirty="0">
                <a:solidFill>
                  <a:prstClr val="black"/>
                </a:solidFill>
              </a:rPr>
              <a:t>※</a:t>
            </a:r>
            <a:r>
              <a:rPr lang="ja-JP" altLang="en-US" sz="2000" spc="-30" dirty="0">
                <a:solidFill>
                  <a:prstClr val="black"/>
                </a:solidFill>
              </a:rPr>
              <a:t> </a:t>
            </a:r>
            <a:r>
              <a:rPr lang="ja-JP" altLang="en-US" sz="2000" u="sng" spc="-80" dirty="0">
                <a:solidFill>
                  <a:prstClr val="black"/>
                </a:solidFill>
              </a:rPr>
              <a:t>看取り介護の実施に当たっては、次に掲げる事項を介護記録等に記録</a:t>
            </a:r>
            <a:r>
              <a:rPr lang="ja-JP" altLang="en-US" sz="2000" spc="-80" dirty="0">
                <a:solidFill>
                  <a:prstClr val="black"/>
                </a:solidFill>
              </a:rPr>
              <a:t>するとともに、多職種連携を図るため、医師、看護職員、介護職員、介護支援専門員、管理栄養士等による適切な情報共有に努めること。</a:t>
            </a:r>
          </a:p>
          <a:p>
            <a:pPr marL="357188" lvl="0" indent="-185738">
              <a:lnSpc>
                <a:spcPts val="2300"/>
              </a:lnSpc>
            </a:pPr>
            <a:r>
              <a:rPr lang="ja-JP" altLang="en-US" sz="2000" spc="-30" dirty="0">
                <a:solidFill>
                  <a:prstClr val="black"/>
                </a:solidFill>
              </a:rPr>
              <a:t>・ 終末期の身体症状の変化及びこれに対する介護等についての記録</a:t>
            </a:r>
          </a:p>
          <a:p>
            <a:pPr marL="357188" lvl="0" indent="-185738">
              <a:lnSpc>
                <a:spcPts val="2300"/>
              </a:lnSpc>
            </a:pPr>
            <a:r>
              <a:rPr lang="ja-JP" altLang="en-US" sz="2000" spc="-30" dirty="0">
                <a:solidFill>
                  <a:prstClr val="black"/>
                </a:solidFill>
              </a:rPr>
              <a:t>・ 療養や死別に関する入所者及び家族の精神的な状態の変化及びこれに対するケアについての記録</a:t>
            </a:r>
          </a:p>
          <a:p>
            <a:pPr marL="357188" lvl="0" indent="-185738">
              <a:lnSpc>
                <a:spcPts val="2300"/>
              </a:lnSpc>
            </a:pPr>
            <a:r>
              <a:rPr lang="ja-JP" altLang="en-US" sz="2000" spc="-30" dirty="0">
                <a:solidFill>
                  <a:prstClr val="black"/>
                </a:solidFill>
              </a:rPr>
              <a:t>・ 看取り介護の各プロセスにおいて把握した入所者等の意向と、それに基づくアセスメント及び対応についての記録</a:t>
            </a:r>
          </a:p>
          <a:p>
            <a:pPr marL="185738" lvl="0" indent="-185738">
              <a:lnSpc>
                <a:spcPts val="2300"/>
              </a:lnSpc>
            </a:pPr>
            <a:r>
              <a:rPr lang="en-US" altLang="ja-JP" sz="2000" spc="-30" dirty="0">
                <a:solidFill>
                  <a:prstClr val="black"/>
                </a:solidFill>
              </a:rPr>
              <a:t>※</a:t>
            </a:r>
            <a:r>
              <a:rPr lang="ja-JP" altLang="en-US" sz="2000" spc="-30" dirty="0">
                <a:solidFill>
                  <a:prstClr val="black"/>
                </a:solidFill>
              </a:rPr>
              <a:t> </a:t>
            </a:r>
            <a:r>
              <a:rPr lang="ja-JP" altLang="en-US" sz="2000" u="sng" spc="-30" dirty="0">
                <a:solidFill>
                  <a:prstClr val="black"/>
                </a:solidFill>
              </a:rPr>
              <a:t>入所者等に対する随時の説明に係る同意については、口頭で同意を得た場合は、介護記録にその説明日時、内容等を記載するとともに、同意を得た旨を記載しておくこと</a:t>
            </a:r>
            <a:r>
              <a:rPr lang="ja-JP" altLang="en-US" sz="2000" spc="-30" dirty="0">
                <a:solidFill>
                  <a:prstClr val="black"/>
                </a:solidFill>
              </a:rPr>
              <a:t>が必要である。</a:t>
            </a:r>
          </a:p>
          <a:p>
            <a:pPr marL="185738" lvl="0" indent="171450">
              <a:lnSpc>
                <a:spcPts val="2300"/>
              </a:lnSpc>
            </a:pPr>
            <a:r>
              <a:rPr lang="ja-JP" altLang="en-US" sz="2000" spc="-30" dirty="0">
                <a:solidFill>
                  <a:prstClr val="black"/>
                </a:solidFill>
              </a:rPr>
              <a:t>また、入所者が十分に判断をできる状態になく、かつ、家族の来所が見込まれないような場合も、医師、看護職員、介護職員等が入所者の状態等に応じて随時、入所者に対する看取り介護について相談し、共同して看取り介護を行っていると認められる場合には、看取り介護加算の算定は可能である。</a:t>
            </a:r>
          </a:p>
          <a:p>
            <a:pPr marL="185738" lvl="0" indent="171450">
              <a:lnSpc>
                <a:spcPts val="2300"/>
              </a:lnSpc>
            </a:pPr>
            <a:r>
              <a:rPr lang="ja-JP" altLang="en-US" sz="2000" spc="-30" dirty="0">
                <a:solidFill>
                  <a:prstClr val="black"/>
                </a:solidFill>
              </a:rPr>
              <a:t>この場合には、適切な看取り介護が行われていることが担保されるよう、介護記録に職員間の相談日時、内容等を記載するとともに、入所者の状態や、家族と連絡を取ったにもかかわらず施設への来所がなかった旨を記載しておくことが必要である。</a:t>
            </a:r>
          </a:p>
          <a:p>
            <a:pPr marL="185738" lvl="0" indent="171450">
              <a:lnSpc>
                <a:spcPts val="2300"/>
              </a:lnSpc>
            </a:pPr>
            <a:r>
              <a:rPr lang="ja-JP" altLang="en-US" sz="2000" spc="-30" dirty="0">
                <a:solidFill>
                  <a:prstClr val="black"/>
                </a:solidFill>
              </a:rPr>
              <a:t>なお、家族が入所者の看取りについて共に考えることは極めて重要であり、施設は、連絡をしたにも関わらず来所がなかったとしても、継続的に連絡を取り続け、可能な限り家族の意思を確認しながら介護を進めていくことが重要である。</a:t>
            </a:r>
          </a:p>
          <a:p>
            <a:pPr marL="185738" lvl="0" indent="-185738">
              <a:lnSpc>
                <a:spcPts val="2300"/>
              </a:lnSpc>
            </a:pPr>
            <a:r>
              <a:rPr lang="en-US" altLang="ja-JP" sz="2000" spc="-30" dirty="0">
                <a:solidFill>
                  <a:prstClr val="black"/>
                </a:solidFill>
              </a:rPr>
              <a:t>※ </a:t>
            </a:r>
            <a:r>
              <a:rPr lang="ja-JP" altLang="en-US" sz="2000" spc="-80" dirty="0">
                <a:solidFill>
                  <a:prstClr val="black"/>
                </a:solidFill>
              </a:rPr>
              <a:t>看取り介護に係る計画の作成及び看取り介護の実施にあたっては、厚生労働省</a:t>
            </a:r>
            <a:r>
              <a:rPr lang="ja-JP" altLang="en-US" sz="2000" u="sng" spc="-80" dirty="0">
                <a:solidFill>
                  <a:prstClr val="black"/>
                </a:solidFill>
              </a:rPr>
              <a:t>「人生の最終段階における医療・ケアの決定プロセスに関するガイドライン」等を参考に</a:t>
            </a:r>
            <a:r>
              <a:rPr lang="ja-JP" altLang="en-US" sz="2000" spc="-80" dirty="0">
                <a:solidFill>
                  <a:prstClr val="black"/>
                </a:solidFill>
              </a:rPr>
              <a:t>しつつ、本人の意思を尊重した医療・ケアの方針が実施できるよう、多職種が連携し、本人及びその家族と必要な情報の共有等に努めること</a:t>
            </a:r>
            <a:r>
              <a:rPr lang="ja-JP" altLang="en-US" sz="2000" spc="-80" dirty="0" smtClean="0">
                <a:solidFill>
                  <a:prstClr val="black"/>
                </a:solidFill>
              </a:rPr>
              <a:t>。</a:t>
            </a:r>
            <a:endParaRPr lang="en-US" altLang="ja-JP" sz="2000" spc="-80" dirty="0" smtClean="0">
              <a:solidFill>
                <a:prstClr val="black"/>
              </a:solidFill>
            </a:endParaRPr>
          </a:p>
          <a:p>
            <a:pPr marL="185738" lvl="0" indent="-185738"/>
            <a:endParaRPr lang="ja-JP" altLang="en-US" sz="2000" spc="-80" dirty="0">
              <a:solidFill>
                <a:prstClr val="black"/>
              </a:solidFill>
            </a:endParaRPr>
          </a:p>
        </p:txBody>
      </p:sp>
    </p:spTree>
    <p:extLst>
      <p:ext uri="{BB962C8B-B14F-4D97-AF65-F5344CB8AC3E}">
        <p14:creationId xmlns:p14="http://schemas.microsoft.com/office/powerpoint/2010/main" val="22364053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4" y="6327775"/>
            <a:ext cx="2743200" cy="365125"/>
          </a:xfrm>
        </p:spPr>
        <p:txBody>
          <a:bodyPr/>
          <a:lstStyle/>
          <a:p>
            <a:fld id="{41D9830F-53EB-46B6-9EC0-C4C68F82A889}" type="slidenum">
              <a:rPr kumimoji="1" lang="ja-JP" altLang="en-US" smtClean="0"/>
              <a:t>123</a:t>
            </a:fld>
            <a:endParaRPr kumimoji="1" lang="ja-JP" altLang="en-US"/>
          </a:p>
        </p:txBody>
      </p:sp>
      <p:sp>
        <p:nvSpPr>
          <p:cNvPr id="3" name="正方形/長方形 2"/>
          <p:cNvSpPr/>
          <p:nvPr/>
        </p:nvSpPr>
        <p:spPr>
          <a:xfrm>
            <a:off x="114939" y="-300826"/>
            <a:ext cx="11915775" cy="7125027"/>
          </a:xfrm>
          <a:prstGeom prst="rect">
            <a:avLst/>
          </a:prstGeom>
          <a:ln w="6350">
            <a:solidFill>
              <a:schemeClr val="tx1"/>
            </a:solidFill>
            <a:prstDash val="sysDot"/>
          </a:ln>
        </p:spPr>
        <p:txBody>
          <a:bodyPr wrap="square" bIns="0">
            <a:spAutoFit/>
          </a:bodyPr>
          <a:lstStyle/>
          <a:p>
            <a:pPr marL="185738" lvl="0" indent="-185738">
              <a:lnSpc>
                <a:spcPts val="2300"/>
              </a:lnSpc>
            </a:pPr>
            <a:endParaRPr lang="en-US" altLang="ja-JP" sz="2000" spc="-30" dirty="0" smtClean="0">
              <a:solidFill>
                <a:prstClr val="black"/>
              </a:solidFill>
            </a:endParaRPr>
          </a:p>
          <a:p>
            <a:pPr marL="185738" lvl="0" indent="-185738">
              <a:lnSpc>
                <a:spcPts val="2300"/>
              </a:lnSpc>
            </a:pPr>
            <a:r>
              <a:rPr lang="en-US" altLang="ja-JP" sz="2000" spc="-30" dirty="0" smtClean="0">
                <a:solidFill>
                  <a:prstClr val="black"/>
                </a:solidFill>
              </a:rPr>
              <a:t>※</a:t>
            </a:r>
            <a:r>
              <a:rPr lang="ja-JP" altLang="en-US" sz="2000" spc="-30" dirty="0" smtClean="0">
                <a:solidFill>
                  <a:prstClr val="black"/>
                </a:solidFill>
              </a:rPr>
              <a:t> </a:t>
            </a:r>
            <a:r>
              <a:rPr lang="ja-JP" altLang="en-US" sz="2000" spc="-30" dirty="0">
                <a:solidFill>
                  <a:prstClr val="black"/>
                </a:solidFill>
              </a:rPr>
              <a:t>施設を退所等した月と死亡した月が異なる場合でも算定</a:t>
            </a:r>
            <a:r>
              <a:rPr lang="ja-JP" altLang="en-US" sz="2000" spc="-30" dirty="0" smtClean="0">
                <a:solidFill>
                  <a:prstClr val="black"/>
                </a:solidFill>
              </a:rPr>
              <a:t>可能だが</a:t>
            </a:r>
            <a:r>
              <a:rPr lang="ja-JP" altLang="en-US" sz="2000" spc="-30" dirty="0">
                <a:solidFill>
                  <a:prstClr val="black"/>
                </a:solidFill>
              </a:rPr>
              <a:t>、看取り介護加算は死亡月にまとめて算定することから、入所者側にとっては、施設に入所していない月についても自己負担を請求されることになるため、入所者が退所等する際、</a:t>
            </a:r>
            <a:r>
              <a:rPr lang="ja-JP" altLang="en-US" sz="2000" u="sng" spc="-30" dirty="0">
                <a:solidFill>
                  <a:prstClr val="black"/>
                </a:solidFill>
              </a:rPr>
              <a:t>退所等の翌月に亡くなった場合に、前月分の看取り介護加算に係る一部負担の請求を行う場合があることを説明し、文書にて同意を得ておくこと</a:t>
            </a:r>
            <a:r>
              <a:rPr lang="ja-JP" altLang="en-US" sz="2000" spc="-30" dirty="0">
                <a:solidFill>
                  <a:prstClr val="black"/>
                </a:solidFill>
              </a:rPr>
              <a:t>が</a:t>
            </a:r>
            <a:r>
              <a:rPr lang="ja-JP" altLang="en-US" sz="2000" spc="-30" dirty="0" smtClean="0">
                <a:solidFill>
                  <a:prstClr val="black"/>
                </a:solidFill>
              </a:rPr>
              <a:t>必要である。</a:t>
            </a:r>
            <a:endParaRPr lang="ja-JP" altLang="en-US" sz="2000" spc="-30" dirty="0">
              <a:solidFill>
                <a:prstClr val="black"/>
              </a:solidFill>
            </a:endParaRPr>
          </a:p>
          <a:p>
            <a:pPr marL="185738" lvl="0" indent="-185738">
              <a:lnSpc>
                <a:spcPts val="2300"/>
              </a:lnSpc>
            </a:pPr>
            <a:r>
              <a:rPr lang="en-US" altLang="ja-JP" sz="2000" spc="-30" dirty="0" smtClean="0">
                <a:solidFill>
                  <a:prstClr val="black"/>
                </a:solidFill>
              </a:rPr>
              <a:t>※</a:t>
            </a:r>
            <a:r>
              <a:rPr lang="ja-JP" altLang="en-US" sz="2000" spc="-30" dirty="0" smtClean="0">
                <a:solidFill>
                  <a:prstClr val="black"/>
                </a:solidFill>
              </a:rPr>
              <a:t> </a:t>
            </a:r>
            <a:r>
              <a:rPr lang="ja-JP" altLang="en-US" sz="2000" spc="-30" dirty="0">
                <a:solidFill>
                  <a:prstClr val="black"/>
                </a:solidFill>
              </a:rPr>
              <a:t>施設は、施設退所等の後も、継続して入所者の家族への指導や医療機関に対する情報提供等を行うことが必要であり、入所者の家族、入院先の医療機関等との継続的な関わりの中で、入所者の死亡を確認することができる</a:t>
            </a:r>
            <a:r>
              <a:rPr lang="ja-JP" altLang="en-US" sz="2000" spc="-30" dirty="0" smtClean="0">
                <a:solidFill>
                  <a:prstClr val="black"/>
                </a:solidFill>
              </a:rPr>
              <a:t>。情報</a:t>
            </a:r>
            <a:r>
              <a:rPr lang="ja-JP" altLang="en-US" sz="2000" spc="-30" dirty="0">
                <a:solidFill>
                  <a:prstClr val="black"/>
                </a:solidFill>
              </a:rPr>
              <a:t>の共有を円滑に行う観点から、施設が入院する医療機関等に入所者の状態を尋ねたときに、</a:t>
            </a:r>
            <a:r>
              <a:rPr lang="ja-JP" altLang="en-US" sz="2000" u="sng" spc="-30" dirty="0">
                <a:solidFill>
                  <a:prstClr val="black"/>
                </a:solidFill>
              </a:rPr>
              <a:t>当該医療機関等が施設に対して本人の状態を伝えることについて、施設退所等の際、入所者等に対して説明をし、文書にて同意を得ておくこと</a:t>
            </a:r>
            <a:r>
              <a:rPr lang="ja-JP" altLang="en-US" sz="2000" spc="-30" dirty="0">
                <a:solidFill>
                  <a:prstClr val="black"/>
                </a:solidFill>
              </a:rPr>
              <a:t>が</a:t>
            </a:r>
            <a:r>
              <a:rPr lang="ja-JP" altLang="en-US" sz="2000" spc="-30" dirty="0" smtClean="0">
                <a:solidFill>
                  <a:prstClr val="black"/>
                </a:solidFill>
              </a:rPr>
              <a:t>必要である。</a:t>
            </a:r>
            <a:endParaRPr lang="ja-JP" altLang="en-US" sz="2000" spc="-30" dirty="0">
              <a:solidFill>
                <a:prstClr val="black"/>
              </a:solidFill>
            </a:endParaRPr>
          </a:p>
          <a:p>
            <a:pPr marL="185738" lvl="0" indent="-185738">
              <a:lnSpc>
                <a:spcPts val="2300"/>
              </a:lnSpc>
            </a:pPr>
            <a:r>
              <a:rPr lang="en-US" altLang="ja-JP" sz="2000" spc="-30" dirty="0" smtClean="0">
                <a:solidFill>
                  <a:prstClr val="black"/>
                </a:solidFill>
              </a:rPr>
              <a:t>※</a:t>
            </a:r>
            <a:r>
              <a:rPr lang="ja-JP" altLang="en-US" sz="2000" spc="-30" dirty="0" smtClean="0">
                <a:solidFill>
                  <a:prstClr val="black"/>
                </a:solidFill>
              </a:rPr>
              <a:t> </a:t>
            </a:r>
            <a:r>
              <a:rPr lang="ja-JP" altLang="en-US" sz="2000" spc="-30" dirty="0">
                <a:solidFill>
                  <a:prstClr val="black"/>
                </a:solidFill>
              </a:rPr>
              <a:t>入所者が入退院をし、又は外泊した場合であって、当該入院又は外泊期間が死亡日以前</a:t>
            </a:r>
            <a:r>
              <a:rPr lang="en-US" altLang="ja-JP" sz="2000" spc="-30" dirty="0">
                <a:solidFill>
                  <a:prstClr val="black"/>
                </a:solidFill>
              </a:rPr>
              <a:t>45</a:t>
            </a:r>
            <a:r>
              <a:rPr lang="ja-JP" altLang="en-US" sz="2000" spc="-30" dirty="0">
                <a:solidFill>
                  <a:prstClr val="black"/>
                </a:solidFill>
              </a:rPr>
              <a:t>日の範囲内であれば、当該入院又は外泊期間を除いた期間について、看取り介護加算の算定が</a:t>
            </a:r>
            <a:r>
              <a:rPr lang="ja-JP" altLang="en-US" sz="2000" spc="-30" dirty="0" smtClean="0">
                <a:solidFill>
                  <a:prstClr val="black"/>
                </a:solidFill>
              </a:rPr>
              <a:t>可能。</a:t>
            </a:r>
            <a:endParaRPr lang="ja-JP" altLang="en-US" sz="2000" spc="-30" dirty="0">
              <a:solidFill>
                <a:prstClr val="black"/>
              </a:solidFill>
            </a:endParaRPr>
          </a:p>
          <a:p>
            <a:pPr marL="185738" lvl="0" indent="-185738">
              <a:lnSpc>
                <a:spcPts val="2300"/>
              </a:lnSpc>
            </a:pPr>
            <a:r>
              <a:rPr lang="en-US" altLang="ja-JP" sz="2000" spc="-30" dirty="0" smtClean="0">
                <a:solidFill>
                  <a:prstClr val="black"/>
                </a:solidFill>
              </a:rPr>
              <a:t>※</a:t>
            </a:r>
            <a:r>
              <a:rPr lang="ja-JP" altLang="en-US" sz="2000" spc="-30" dirty="0" smtClean="0">
                <a:solidFill>
                  <a:prstClr val="black"/>
                </a:solidFill>
              </a:rPr>
              <a:t> </a:t>
            </a:r>
            <a:r>
              <a:rPr lang="ja-JP" altLang="en-US" sz="2000" spc="-30" dirty="0">
                <a:solidFill>
                  <a:prstClr val="black"/>
                </a:solidFill>
              </a:rPr>
              <a:t>入院若しくは外泊又は退所の当日について看取り介護加算を算定できるかどうかは、当該日に所定単位数を算定するかどうかによる。</a:t>
            </a:r>
          </a:p>
          <a:p>
            <a:pPr marL="185738" indent="-185738">
              <a:lnSpc>
                <a:spcPts val="2300"/>
              </a:lnSpc>
            </a:pPr>
            <a:r>
              <a:rPr lang="en-US" altLang="ja-JP" sz="2000" spc="-30" dirty="0" smtClean="0">
                <a:solidFill>
                  <a:prstClr val="black"/>
                </a:solidFill>
              </a:rPr>
              <a:t>※</a:t>
            </a:r>
            <a:r>
              <a:rPr lang="ja-JP" altLang="en-US" sz="2000" spc="-30" dirty="0" smtClean="0">
                <a:solidFill>
                  <a:prstClr val="black"/>
                </a:solidFill>
              </a:rPr>
              <a:t>「</a:t>
            </a:r>
            <a:r>
              <a:rPr lang="en-US" altLang="ja-JP" sz="2000" spc="-30" dirty="0">
                <a:solidFill>
                  <a:prstClr val="black"/>
                </a:solidFill>
              </a:rPr>
              <a:t>24</a:t>
            </a:r>
            <a:r>
              <a:rPr lang="ja-JP" altLang="en-US" sz="2000" spc="-30" dirty="0">
                <a:solidFill>
                  <a:prstClr val="black"/>
                </a:solidFill>
              </a:rPr>
              <a:t>時間連絡できる体制」とは、施設内で勤務することを要するものではなく、夜間においても施設から連絡でき、必要な場合には施設からの緊急の呼出に応じて出勤する体制をいうものである</a:t>
            </a:r>
            <a:r>
              <a:rPr lang="ja-JP" altLang="en-US" sz="2000" spc="-30" dirty="0" smtClean="0">
                <a:solidFill>
                  <a:prstClr val="black"/>
                </a:solidFill>
              </a:rPr>
              <a:t>。</a:t>
            </a:r>
            <a:endParaRPr lang="en-US" altLang="ja-JP" sz="2000" spc="-30" dirty="0" smtClean="0">
              <a:solidFill>
                <a:prstClr val="black"/>
              </a:solidFill>
            </a:endParaRPr>
          </a:p>
          <a:p>
            <a:pPr marL="185738" indent="-7938">
              <a:lnSpc>
                <a:spcPts val="2300"/>
              </a:lnSpc>
            </a:pPr>
            <a:r>
              <a:rPr lang="ja-JP" altLang="en-US" sz="2000" spc="-30" dirty="0" smtClean="0">
                <a:solidFill>
                  <a:prstClr val="black"/>
                </a:solidFill>
              </a:rPr>
              <a:t>具体的</a:t>
            </a:r>
            <a:r>
              <a:rPr lang="ja-JP" altLang="en-US" sz="2000" spc="-30" dirty="0">
                <a:solidFill>
                  <a:prstClr val="black"/>
                </a:solidFill>
              </a:rPr>
              <a:t>には</a:t>
            </a:r>
            <a:r>
              <a:rPr lang="ja-JP" altLang="en-US" sz="2000" spc="-30" dirty="0" smtClean="0">
                <a:solidFill>
                  <a:prstClr val="black"/>
                </a:solidFill>
              </a:rPr>
              <a:t>、次の体制</a:t>
            </a:r>
            <a:r>
              <a:rPr lang="ja-JP" altLang="en-US" sz="2000" spc="-30" dirty="0">
                <a:solidFill>
                  <a:prstClr val="black"/>
                </a:solidFill>
              </a:rPr>
              <a:t>を整備することを想定している。</a:t>
            </a:r>
          </a:p>
          <a:p>
            <a:pPr marL="355600" lvl="0" indent="-171450">
              <a:lnSpc>
                <a:spcPts val="2300"/>
              </a:lnSpc>
            </a:pPr>
            <a:r>
              <a:rPr lang="ja-JP" altLang="en-US" sz="2000" spc="-30" dirty="0" smtClean="0">
                <a:solidFill>
                  <a:prstClr val="black"/>
                </a:solidFill>
              </a:rPr>
              <a:t>イ </a:t>
            </a:r>
            <a:r>
              <a:rPr lang="ja-JP" altLang="en-US" sz="2000" spc="-30" dirty="0">
                <a:solidFill>
                  <a:prstClr val="black"/>
                </a:solidFill>
              </a:rPr>
              <a:t>管理者を中心として、介護職員及び看護職員による協議の上、夜間における連絡・対応体制（オンコール体制）に関する取り決め（指針やマニュアル等）の整備がなされていること。</a:t>
            </a:r>
          </a:p>
          <a:p>
            <a:pPr marL="355600" lvl="0" indent="-171450">
              <a:lnSpc>
                <a:spcPts val="2300"/>
              </a:lnSpc>
            </a:pPr>
            <a:r>
              <a:rPr lang="ja-JP" altLang="en-US" sz="2000" spc="-30" dirty="0">
                <a:solidFill>
                  <a:prstClr val="black"/>
                </a:solidFill>
              </a:rPr>
              <a:t>ロ </a:t>
            </a:r>
            <a:r>
              <a:rPr lang="ja-JP" altLang="en-US" sz="2000" spc="-40" dirty="0">
                <a:solidFill>
                  <a:prstClr val="black"/>
                </a:solidFill>
              </a:rPr>
              <a:t>管理者を中心として、介護職員及び看護職員による協議の上、看護職員不在時の介護職員による入所者の観察項目の標準化（どのようなことが観察されれば看護職員に連絡するか）がなされていること。</a:t>
            </a:r>
          </a:p>
          <a:p>
            <a:pPr marL="355600" lvl="0" indent="-171450">
              <a:lnSpc>
                <a:spcPts val="2300"/>
              </a:lnSpc>
            </a:pPr>
            <a:r>
              <a:rPr lang="ja-JP" altLang="en-US" sz="2000" spc="-30" dirty="0">
                <a:solidFill>
                  <a:prstClr val="black"/>
                </a:solidFill>
              </a:rPr>
              <a:t>ハ 施設内研修等を通じ、介護職員及び看護職員に対して、イ及びロの内容が周知されていること。</a:t>
            </a:r>
          </a:p>
          <a:p>
            <a:pPr marL="355600" lvl="0" indent="-171450">
              <a:lnSpc>
                <a:spcPts val="2300"/>
              </a:lnSpc>
            </a:pPr>
            <a:r>
              <a:rPr lang="ja-JP" altLang="en-US" sz="2000" spc="-30" dirty="0">
                <a:solidFill>
                  <a:prstClr val="black"/>
                </a:solidFill>
              </a:rPr>
              <a:t>ニ 施設の看護職員とオンコール対応の看護職員が異なる場合には、電話やＦＡＸ等により入所者の状態に関する引継を行うとともに、オンコール体制終了時にも同様の引継を行うこと</a:t>
            </a:r>
            <a:r>
              <a:rPr lang="ja-JP" altLang="en-US" sz="2000" spc="-30" dirty="0" smtClean="0">
                <a:solidFill>
                  <a:prstClr val="black"/>
                </a:solidFill>
              </a:rPr>
              <a:t>。</a:t>
            </a:r>
            <a:endParaRPr lang="ja-JP" altLang="en-US" sz="2000" spc="-30" dirty="0">
              <a:solidFill>
                <a:prstClr val="black"/>
              </a:solidFill>
            </a:endParaRPr>
          </a:p>
        </p:txBody>
      </p:sp>
    </p:spTree>
    <p:extLst>
      <p:ext uri="{BB962C8B-B14F-4D97-AF65-F5344CB8AC3E}">
        <p14:creationId xmlns:p14="http://schemas.microsoft.com/office/powerpoint/2010/main" val="28394620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112" y="6356350"/>
            <a:ext cx="2743200" cy="365125"/>
          </a:xfrm>
        </p:spPr>
        <p:txBody>
          <a:bodyPr/>
          <a:lstStyle/>
          <a:p>
            <a:fld id="{41D9830F-53EB-46B6-9EC0-C4C68F82A889}" type="slidenum">
              <a:rPr kumimoji="1" lang="ja-JP" altLang="en-US" smtClean="0"/>
              <a:t>124</a:t>
            </a:fld>
            <a:endParaRPr kumimoji="1" lang="ja-JP" altLang="en-US" dirty="0"/>
          </a:p>
        </p:txBody>
      </p:sp>
      <p:sp>
        <p:nvSpPr>
          <p:cNvPr id="3" name="正方形/長方形 2"/>
          <p:cNvSpPr/>
          <p:nvPr/>
        </p:nvSpPr>
        <p:spPr>
          <a:xfrm>
            <a:off x="0" y="0"/>
            <a:ext cx="12192000" cy="4739759"/>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２６）在宅復帰支援加算</a:t>
            </a:r>
            <a:r>
              <a:rPr lang="ja-JP" altLang="en-US" sz="2000" b="1" dirty="0">
                <a:solidFill>
                  <a:prstClr val="black"/>
                </a:solidFill>
              </a:rPr>
              <a:t>　</a:t>
            </a:r>
            <a:r>
              <a:rPr lang="en-US" altLang="ja-JP" sz="2000" dirty="0" smtClean="0">
                <a:solidFill>
                  <a:prstClr val="black"/>
                </a:solidFill>
              </a:rPr>
              <a:t>10</a:t>
            </a:r>
            <a:r>
              <a:rPr lang="ja-JP" altLang="en-US" sz="2000" dirty="0" smtClean="0">
                <a:solidFill>
                  <a:prstClr val="black"/>
                </a:solidFill>
              </a:rPr>
              <a:t>単位／日</a:t>
            </a:r>
            <a:endParaRPr lang="en-US" altLang="ja-JP" sz="2000" dirty="0" smtClean="0">
              <a:solidFill>
                <a:prstClr val="black"/>
              </a:solidFill>
            </a:endParaRPr>
          </a:p>
          <a:p>
            <a:pPr marL="85725" lvl="0" indent="100013"/>
            <a:r>
              <a:rPr lang="ja-JP" altLang="en-US" sz="2000" dirty="0">
                <a:solidFill>
                  <a:prstClr val="black"/>
                </a:solidFill>
              </a:rPr>
              <a:t>別</a:t>
            </a:r>
            <a:r>
              <a:rPr lang="ja-JP" altLang="en-US" sz="2000" dirty="0" smtClean="0">
                <a:solidFill>
                  <a:prstClr val="black"/>
                </a:solidFill>
              </a:rPr>
              <a:t>に厚生労働大臣が定める基準に適合する施設であって、次に掲げる基準のいずれにも適合している場合に加算する。</a:t>
            </a:r>
            <a:endParaRPr lang="en-US" altLang="ja-JP" sz="2000" dirty="0" smtClean="0">
              <a:solidFill>
                <a:prstClr val="black"/>
              </a:solidFill>
            </a:endParaRPr>
          </a:p>
          <a:p>
            <a:pPr marL="357188" lvl="0" indent="-171450"/>
            <a:r>
              <a:rPr lang="ja-JP" altLang="en-US" sz="2000" dirty="0" smtClean="0">
                <a:solidFill>
                  <a:prstClr val="black"/>
                </a:solidFill>
              </a:rPr>
              <a:t>① 入所者の家族との連絡調整を行っていること。</a:t>
            </a:r>
            <a:endParaRPr lang="en-US" altLang="ja-JP" sz="2000" dirty="0" smtClean="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1200" dirty="0" smtClean="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1000" dirty="0">
              <a:solidFill>
                <a:prstClr val="black"/>
              </a:solidFill>
            </a:endParaRPr>
          </a:p>
          <a:p>
            <a:pPr marL="357188" lvl="0" indent="-171450"/>
            <a:r>
              <a:rPr lang="ja-JP" altLang="en-US" sz="2000" dirty="0" smtClean="0">
                <a:solidFill>
                  <a:prstClr val="black"/>
                </a:solidFill>
              </a:rPr>
              <a:t>② 入所者が利用を希望する指定居宅介護支援事業者に対して、入所者に係る居宅サービスに必要な情報の提供、退所後の居宅サービスの利用に関する調整を行っていること。</a:t>
            </a:r>
            <a:endParaRPr lang="en-US" altLang="ja-JP" sz="2000" dirty="0" smtClean="0">
              <a:solidFill>
                <a:prstClr val="black"/>
              </a:solidFill>
            </a:endParaRPr>
          </a:p>
        </p:txBody>
      </p:sp>
      <p:sp>
        <p:nvSpPr>
          <p:cNvPr id="4" name="正方形/長方形 3"/>
          <p:cNvSpPr/>
          <p:nvPr/>
        </p:nvSpPr>
        <p:spPr>
          <a:xfrm>
            <a:off x="128588" y="4801130"/>
            <a:ext cx="11896724" cy="2022798"/>
          </a:xfrm>
          <a:prstGeom prst="rect">
            <a:avLst/>
          </a:prstGeom>
          <a:ln w="6350">
            <a:solidFill>
              <a:schemeClr val="tx1"/>
            </a:solidFill>
            <a:prstDash val="sysDot"/>
          </a:ln>
        </p:spPr>
        <p:txBody>
          <a:bodyPr wrap="square" bIns="0" anchor="ctr" anchorCtr="0">
            <a:spAutoFit/>
          </a:bodyPr>
          <a:lstStyle/>
          <a:p>
            <a:pPr lvl="0">
              <a:lnSpc>
                <a:spcPts val="2200"/>
              </a:lnSpc>
            </a:pPr>
            <a:r>
              <a:rPr lang="en-US" altLang="ja-JP" sz="2000" dirty="0" smtClean="0">
                <a:solidFill>
                  <a:prstClr val="black"/>
                </a:solidFill>
              </a:rPr>
              <a:t>【</a:t>
            </a:r>
            <a:r>
              <a:rPr lang="ja-JP" altLang="en-US" sz="2000" dirty="0" smtClean="0">
                <a:solidFill>
                  <a:prstClr val="black"/>
                </a:solidFill>
              </a:rPr>
              <a:t>厚生労働大臣が定める基準</a:t>
            </a:r>
            <a:r>
              <a:rPr lang="en-US" altLang="ja-JP" sz="2000" dirty="0" smtClean="0">
                <a:solidFill>
                  <a:prstClr val="black"/>
                </a:solidFill>
              </a:rPr>
              <a:t>】</a:t>
            </a:r>
          </a:p>
          <a:p>
            <a:pPr marL="185738" lvl="0" indent="-185738">
              <a:lnSpc>
                <a:spcPts val="2200"/>
              </a:lnSpc>
            </a:pPr>
            <a:r>
              <a:rPr lang="ja-JP" altLang="en-US" sz="2000" dirty="0" smtClean="0">
                <a:solidFill>
                  <a:prstClr val="black"/>
                </a:solidFill>
              </a:rPr>
              <a:t>① 算定</a:t>
            </a:r>
            <a:r>
              <a:rPr lang="ja-JP" altLang="en-US" sz="2000" dirty="0">
                <a:solidFill>
                  <a:prstClr val="black"/>
                </a:solidFill>
              </a:rPr>
              <a:t>日が属する月の</a:t>
            </a:r>
            <a:r>
              <a:rPr lang="ja-JP" altLang="en-US" sz="2000" dirty="0" smtClean="0">
                <a:solidFill>
                  <a:prstClr val="black"/>
                </a:solidFill>
              </a:rPr>
              <a:t>前</a:t>
            </a:r>
            <a:r>
              <a:rPr lang="en-US" altLang="ja-JP" sz="2000" dirty="0" smtClean="0">
                <a:solidFill>
                  <a:prstClr val="black"/>
                </a:solidFill>
              </a:rPr>
              <a:t>6</a:t>
            </a:r>
            <a:r>
              <a:rPr lang="ja-JP" altLang="en-US" sz="2000" dirty="0" smtClean="0">
                <a:solidFill>
                  <a:prstClr val="black"/>
                </a:solidFill>
              </a:rPr>
              <a:t>月間</a:t>
            </a:r>
            <a:r>
              <a:rPr lang="ja-JP" altLang="en-US" sz="2000" dirty="0">
                <a:solidFill>
                  <a:prstClr val="black"/>
                </a:solidFill>
              </a:rPr>
              <a:t>において当該施設から退所した者</a:t>
            </a:r>
            <a:r>
              <a:rPr lang="en-US" altLang="ja-JP" sz="2000" dirty="0">
                <a:solidFill>
                  <a:prstClr val="black"/>
                </a:solidFill>
              </a:rPr>
              <a:t>(</a:t>
            </a:r>
            <a:r>
              <a:rPr lang="ja-JP" altLang="en-US" sz="2000" dirty="0">
                <a:solidFill>
                  <a:prstClr val="black"/>
                </a:solidFill>
              </a:rPr>
              <a:t>在宅・入所相互利用加算を算定しているものを除く</a:t>
            </a:r>
            <a:r>
              <a:rPr lang="en-US" altLang="ja-JP" sz="2000" dirty="0">
                <a:solidFill>
                  <a:prstClr val="black"/>
                </a:solidFill>
              </a:rPr>
              <a:t>)</a:t>
            </a:r>
            <a:r>
              <a:rPr lang="ja-JP" altLang="en-US" sz="2000" dirty="0">
                <a:solidFill>
                  <a:prstClr val="black"/>
                </a:solidFill>
              </a:rPr>
              <a:t>の総数のうち</a:t>
            </a:r>
            <a:r>
              <a:rPr lang="ja-JP" altLang="en-US" sz="2000" dirty="0" smtClean="0">
                <a:solidFill>
                  <a:prstClr val="black"/>
                </a:solidFill>
              </a:rPr>
              <a:t>、当該期間内に退所し、在宅</a:t>
            </a:r>
            <a:r>
              <a:rPr lang="ja-JP" altLang="en-US" sz="2000" dirty="0">
                <a:solidFill>
                  <a:prstClr val="black"/>
                </a:solidFill>
              </a:rPr>
              <a:t>において介護を受けることと</a:t>
            </a:r>
            <a:r>
              <a:rPr lang="ja-JP" altLang="en-US" sz="2000" dirty="0" smtClean="0">
                <a:solidFill>
                  <a:prstClr val="black"/>
                </a:solidFill>
              </a:rPr>
              <a:t>なった者（</a:t>
            </a:r>
            <a:r>
              <a:rPr lang="ja-JP" altLang="en-US" sz="2000" dirty="0">
                <a:solidFill>
                  <a:prstClr val="black"/>
                </a:solidFill>
              </a:rPr>
              <a:t>入所期間</a:t>
            </a:r>
            <a:r>
              <a:rPr lang="ja-JP" altLang="en-US" sz="2000" dirty="0" smtClean="0">
                <a:solidFill>
                  <a:prstClr val="black"/>
                </a:solidFill>
              </a:rPr>
              <a:t>が</a:t>
            </a:r>
            <a:r>
              <a:rPr lang="en-US" altLang="ja-JP" sz="2000" dirty="0" smtClean="0">
                <a:solidFill>
                  <a:prstClr val="black"/>
                </a:solidFill>
              </a:rPr>
              <a:t>1</a:t>
            </a:r>
            <a:r>
              <a:rPr lang="ja-JP" altLang="en-US" sz="2000" dirty="0" smtClean="0">
                <a:solidFill>
                  <a:prstClr val="black"/>
                </a:solidFill>
              </a:rPr>
              <a:t>月間</a:t>
            </a:r>
            <a:r>
              <a:rPr lang="ja-JP" altLang="en-US" sz="2000" dirty="0">
                <a:solidFill>
                  <a:prstClr val="black"/>
                </a:solidFill>
              </a:rPr>
              <a:t>を超えている</a:t>
            </a:r>
            <a:r>
              <a:rPr lang="ja-JP" altLang="en-US" sz="2000" dirty="0" smtClean="0">
                <a:solidFill>
                  <a:prstClr val="black"/>
                </a:solidFill>
              </a:rPr>
              <a:t>者に限る）</a:t>
            </a:r>
            <a:r>
              <a:rPr lang="ja-JP" altLang="en-US" sz="2000" dirty="0">
                <a:solidFill>
                  <a:prstClr val="black"/>
                </a:solidFill>
              </a:rPr>
              <a:t>の占める割合</a:t>
            </a:r>
            <a:r>
              <a:rPr lang="ja-JP" altLang="en-US" sz="2000" dirty="0" smtClean="0">
                <a:solidFill>
                  <a:prstClr val="black"/>
                </a:solidFill>
              </a:rPr>
              <a:t>が</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20</a:t>
            </a:r>
            <a:r>
              <a:rPr lang="ja-JP" altLang="en-US" sz="2000" dirty="0" smtClean="0">
                <a:solidFill>
                  <a:prstClr val="black"/>
                </a:solidFill>
              </a:rPr>
              <a:t>を</a:t>
            </a:r>
            <a:r>
              <a:rPr lang="ja-JP" altLang="en-US" sz="2000" dirty="0">
                <a:solidFill>
                  <a:prstClr val="black"/>
                </a:solidFill>
              </a:rPr>
              <a:t>超えていること。</a:t>
            </a:r>
          </a:p>
          <a:p>
            <a:pPr marL="185738" lvl="0" indent="-185738">
              <a:lnSpc>
                <a:spcPts val="2200"/>
              </a:lnSpc>
            </a:pPr>
            <a:r>
              <a:rPr lang="ja-JP" altLang="en-US" sz="2000" dirty="0" smtClean="0">
                <a:solidFill>
                  <a:prstClr val="black"/>
                </a:solidFill>
              </a:rPr>
              <a:t>② 退所後</a:t>
            </a:r>
            <a:r>
              <a:rPr lang="en-US" altLang="ja-JP" sz="2000" dirty="0" smtClean="0">
                <a:solidFill>
                  <a:prstClr val="black"/>
                </a:solidFill>
              </a:rPr>
              <a:t>30</a:t>
            </a:r>
            <a:r>
              <a:rPr lang="ja-JP" altLang="en-US" sz="2000" dirty="0" smtClean="0">
                <a:solidFill>
                  <a:prstClr val="black"/>
                </a:solidFill>
              </a:rPr>
              <a:t>日</a:t>
            </a:r>
            <a:r>
              <a:rPr lang="ja-JP" altLang="en-US" sz="2000" dirty="0">
                <a:solidFill>
                  <a:prstClr val="black"/>
                </a:solidFill>
              </a:rPr>
              <a:t>以内に、当該施設の従業者が居宅を訪問すること又は指定居宅介護支援事業者から情報提供を受けることにより、当該退所者の在宅における生活</a:t>
            </a:r>
            <a:r>
              <a:rPr lang="ja-JP" altLang="en-US" sz="2000" dirty="0" smtClean="0">
                <a:solidFill>
                  <a:prstClr val="black"/>
                </a:solidFill>
              </a:rPr>
              <a:t>が</a:t>
            </a:r>
            <a:r>
              <a:rPr lang="en-US" altLang="ja-JP" sz="2000" dirty="0" smtClean="0">
                <a:solidFill>
                  <a:prstClr val="black"/>
                </a:solidFill>
              </a:rPr>
              <a:t>1</a:t>
            </a:r>
            <a:r>
              <a:rPr lang="ja-JP" altLang="en-US" sz="2000" dirty="0" smtClean="0">
                <a:solidFill>
                  <a:prstClr val="black"/>
                </a:solidFill>
              </a:rPr>
              <a:t>月</a:t>
            </a:r>
            <a:r>
              <a:rPr lang="ja-JP" altLang="en-US" sz="2000" dirty="0">
                <a:solidFill>
                  <a:prstClr val="black"/>
                </a:solidFill>
              </a:rPr>
              <a:t>以上継続する見込みであることを確認し、記録していること。</a:t>
            </a:r>
          </a:p>
        </p:txBody>
      </p:sp>
      <p:sp>
        <p:nvSpPr>
          <p:cNvPr id="5" name="正方形/長方形 4"/>
          <p:cNvSpPr/>
          <p:nvPr/>
        </p:nvSpPr>
        <p:spPr>
          <a:xfrm>
            <a:off x="423863" y="1252989"/>
            <a:ext cx="11587161" cy="1533753"/>
          </a:xfrm>
          <a:prstGeom prst="rect">
            <a:avLst/>
          </a:prstGeom>
          <a:ln w="6350">
            <a:solidFill>
              <a:schemeClr val="tx1"/>
            </a:solidFill>
            <a:prstDash val="sysDot"/>
          </a:ln>
        </p:spPr>
        <p:txBody>
          <a:bodyPr wrap="square" bIns="0" anchor="ctr" anchorCtr="0">
            <a:spAutoFit/>
          </a:bodyPr>
          <a:lstStyle/>
          <a:p>
            <a:pPr lvl="0"/>
            <a:r>
              <a:rPr lang="en-US" altLang="ja-JP" sz="2000" dirty="0" smtClean="0">
                <a:solidFill>
                  <a:prstClr val="black"/>
                </a:solidFill>
              </a:rPr>
              <a:t>【</a:t>
            </a:r>
            <a:r>
              <a:rPr lang="ja-JP" altLang="en-US" sz="2000" dirty="0">
                <a:solidFill>
                  <a:prstClr val="black"/>
                </a:solidFill>
              </a:rPr>
              <a:t>家族と</a:t>
            </a:r>
            <a:r>
              <a:rPr lang="ja-JP" altLang="en-US" sz="2000" dirty="0" smtClean="0">
                <a:solidFill>
                  <a:prstClr val="black"/>
                </a:solidFill>
              </a:rPr>
              <a:t>の連絡調整</a:t>
            </a:r>
            <a:r>
              <a:rPr lang="en-US" altLang="ja-JP" sz="2000" dirty="0" smtClean="0">
                <a:solidFill>
                  <a:prstClr val="black"/>
                </a:solidFill>
              </a:rPr>
              <a:t>】</a:t>
            </a:r>
          </a:p>
          <a:p>
            <a:pPr lvl="0">
              <a:lnSpc>
                <a:spcPts val="2200"/>
              </a:lnSpc>
            </a:pPr>
            <a:r>
              <a:rPr lang="ja-JP" altLang="en-US" sz="2000" spc="-30" dirty="0" smtClean="0">
                <a:solidFill>
                  <a:prstClr val="black"/>
                </a:solidFill>
              </a:rPr>
              <a:t>入所者</a:t>
            </a:r>
            <a:r>
              <a:rPr lang="ja-JP" altLang="en-US" sz="2000" spc="-30" dirty="0">
                <a:solidFill>
                  <a:prstClr val="black"/>
                </a:solidFill>
              </a:rPr>
              <a:t>が在宅へ退所するに当たり、当該入所者及びその家族に対して、居宅サービスその他の保健医療サービス又は福祉サービスについて</a:t>
            </a:r>
            <a:r>
              <a:rPr lang="ja-JP" altLang="en-US" sz="2000" u="sng" spc="-30" dirty="0">
                <a:solidFill>
                  <a:prstClr val="black"/>
                </a:solidFill>
              </a:rPr>
              <a:t>相談援助</a:t>
            </a:r>
            <a:r>
              <a:rPr lang="ja-JP" altLang="en-US" sz="2000" spc="-30" dirty="0">
                <a:solidFill>
                  <a:prstClr val="black"/>
                </a:solidFill>
              </a:rPr>
              <a:t>を行うこと。必要</a:t>
            </a:r>
            <a:r>
              <a:rPr lang="ja-JP" altLang="en-US" sz="2000" spc="-30" dirty="0" smtClean="0">
                <a:solidFill>
                  <a:prstClr val="black"/>
                </a:solidFill>
              </a:rPr>
              <a:t>に応じ</a:t>
            </a:r>
            <a:r>
              <a:rPr lang="ja-JP" altLang="en-US" sz="2000" spc="-30" dirty="0">
                <a:solidFill>
                  <a:prstClr val="black"/>
                </a:solidFill>
              </a:rPr>
              <a:t>当該入所者の同意を得て退所後の居住地を管轄する市町村及び地域包括支援センター又は老人介護支援センターに対して当該入所者の介護状況を示す文書を添えて当該入所者</a:t>
            </a:r>
            <a:r>
              <a:rPr lang="ja-JP" altLang="en-US" sz="2000" spc="-30" dirty="0" smtClean="0">
                <a:solidFill>
                  <a:prstClr val="black"/>
                </a:solidFill>
              </a:rPr>
              <a:t>に係る居宅</a:t>
            </a:r>
            <a:r>
              <a:rPr lang="ja-JP" altLang="en-US" sz="2000" spc="-30" dirty="0">
                <a:solidFill>
                  <a:prstClr val="black"/>
                </a:solidFill>
              </a:rPr>
              <a:t>サービスに必要な情報を提供すること。</a:t>
            </a:r>
          </a:p>
        </p:txBody>
      </p:sp>
      <p:sp>
        <p:nvSpPr>
          <p:cNvPr id="6" name="正方形/長方形 5"/>
          <p:cNvSpPr/>
          <p:nvPr/>
        </p:nvSpPr>
        <p:spPr>
          <a:xfrm>
            <a:off x="423862" y="2786741"/>
            <a:ext cx="11587161" cy="1174681"/>
          </a:xfrm>
          <a:prstGeom prst="rect">
            <a:avLst/>
          </a:prstGeom>
          <a:ln w="6350">
            <a:solidFill>
              <a:schemeClr val="tx1"/>
            </a:solidFill>
            <a:prstDash val="sysDot"/>
          </a:ln>
        </p:spPr>
        <p:txBody>
          <a:bodyPr wrap="square" bIns="0" anchor="ctr" anchorCtr="0">
            <a:spAutoFit/>
          </a:bodyPr>
          <a:lstStyle/>
          <a:p>
            <a:pPr lvl="0">
              <a:lnSpc>
                <a:spcPts val="2200"/>
              </a:lnSpc>
            </a:pPr>
            <a:r>
              <a:rPr lang="en-US" altLang="ja-JP" sz="2000" dirty="0" smtClean="0">
                <a:solidFill>
                  <a:prstClr val="black"/>
                </a:solidFill>
              </a:rPr>
              <a:t>【</a:t>
            </a:r>
            <a:r>
              <a:rPr lang="ja-JP" altLang="en-US" sz="2000" dirty="0" smtClean="0">
                <a:solidFill>
                  <a:prstClr val="black"/>
                </a:solidFill>
              </a:rPr>
              <a:t>相談</a:t>
            </a:r>
            <a:r>
              <a:rPr lang="ja-JP" altLang="en-US" sz="2000" dirty="0">
                <a:solidFill>
                  <a:prstClr val="black"/>
                </a:solidFill>
              </a:rPr>
              <a:t>援助の</a:t>
            </a:r>
            <a:r>
              <a:rPr lang="ja-JP" altLang="en-US" sz="2000" dirty="0" smtClean="0">
                <a:solidFill>
                  <a:prstClr val="black"/>
                </a:solidFill>
              </a:rPr>
              <a:t>内容</a:t>
            </a:r>
            <a:r>
              <a:rPr lang="en-US" altLang="ja-JP" sz="2000" dirty="0" smtClean="0">
                <a:solidFill>
                  <a:prstClr val="black"/>
                </a:solidFill>
              </a:rPr>
              <a:t>】</a:t>
            </a:r>
            <a:endParaRPr lang="ja-JP" altLang="en-US" sz="2000" dirty="0">
              <a:solidFill>
                <a:prstClr val="black"/>
              </a:solidFill>
            </a:endParaRPr>
          </a:p>
          <a:p>
            <a:pPr lvl="0">
              <a:lnSpc>
                <a:spcPts val="2200"/>
              </a:lnSpc>
            </a:pPr>
            <a:r>
              <a:rPr lang="ja-JP" altLang="en-US" sz="2000" dirty="0">
                <a:solidFill>
                  <a:prstClr val="black"/>
                </a:solidFill>
              </a:rPr>
              <a:t>・食事、入浴、健康管理等在宅における生活に関する相談援助</a:t>
            </a:r>
          </a:p>
          <a:p>
            <a:pPr marL="185738" lvl="0" indent="-185738">
              <a:lnSpc>
                <a:spcPts val="2200"/>
              </a:lnSpc>
            </a:pPr>
            <a:r>
              <a:rPr lang="ja-JP" altLang="en-US" sz="2000" dirty="0">
                <a:solidFill>
                  <a:prstClr val="black"/>
                </a:solidFill>
              </a:rPr>
              <a:t>・退所する者の運動機能及び日常生活動作能力の維持及び向上を目的として行う各種訓練等に関する相談</a:t>
            </a:r>
            <a:r>
              <a:rPr lang="ja-JP" altLang="en-US" sz="2000" dirty="0" smtClean="0">
                <a:solidFill>
                  <a:prstClr val="black"/>
                </a:solidFill>
              </a:rPr>
              <a:t>助言　　　・</a:t>
            </a:r>
            <a:r>
              <a:rPr lang="ja-JP" altLang="en-US" sz="2000" dirty="0">
                <a:solidFill>
                  <a:prstClr val="black"/>
                </a:solidFill>
              </a:rPr>
              <a:t>家屋の改善に関する相談</a:t>
            </a:r>
            <a:r>
              <a:rPr lang="ja-JP" altLang="en-US" sz="2000" dirty="0" smtClean="0">
                <a:solidFill>
                  <a:prstClr val="black"/>
                </a:solidFill>
              </a:rPr>
              <a:t>援助　　　・</a:t>
            </a:r>
            <a:r>
              <a:rPr lang="ja-JP" altLang="en-US" sz="2000" dirty="0">
                <a:solidFill>
                  <a:prstClr val="black"/>
                </a:solidFill>
              </a:rPr>
              <a:t>退所する者の介助方法に関する相談援助</a:t>
            </a:r>
            <a:endParaRPr lang="en-US" altLang="ja-JP" sz="2000" dirty="0">
              <a:solidFill>
                <a:prstClr val="black"/>
              </a:solidFill>
            </a:endParaRPr>
          </a:p>
        </p:txBody>
      </p:sp>
    </p:spTree>
    <p:extLst>
      <p:ext uri="{BB962C8B-B14F-4D97-AF65-F5344CB8AC3E}">
        <p14:creationId xmlns:p14="http://schemas.microsoft.com/office/powerpoint/2010/main" val="40908123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56350"/>
            <a:ext cx="2743200" cy="365125"/>
          </a:xfrm>
        </p:spPr>
        <p:txBody>
          <a:bodyPr/>
          <a:lstStyle/>
          <a:p>
            <a:fld id="{41D9830F-53EB-46B6-9EC0-C4C68F82A889}" type="slidenum">
              <a:rPr kumimoji="1" lang="ja-JP" altLang="en-US" smtClean="0"/>
              <a:t>125</a:t>
            </a:fld>
            <a:endParaRPr kumimoji="1" lang="ja-JP" altLang="en-US"/>
          </a:p>
        </p:txBody>
      </p:sp>
      <p:sp>
        <p:nvSpPr>
          <p:cNvPr id="3" name="正方形/長方形 2"/>
          <p:cNvSpPr/>
          <p:nvPr/>
        </p:nvSpPr>
        <p:spPr>
          <a:xfrm>
            <a:off x="0" y="0"/>
            <a:ext cx="12192000" cy="1015663"/>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２７）在宅・入所相互利用加算</a:t>
            </a:r>
            <a:r>
              <a:rPr lang="ja-JP" altLang="en-US" sz="2000" b="1" dirty="0">
                <a:solidFill>
                  <a:prstClr val="black"/>
                </a:solidFill>
              </a:rPr>
              <a:t>　</a:t>
            </a:r>
            <a:r>
              <a:rPr lang="en-US" altLang="ja-JP" sz="2000" dirty="0" smtClean="0">
                <a:solidFill>
                  <a:prstClr val="black"/>
                </a:solidFill>
              </a:rPr>
              <a:t>40</a:t>
            </a:r>
            <a:r>
              <a:rPr lang="ja-JP" altLang="en-US" sz="2000" dirty="0">
                <a:solidFill>
                  <a:prstClr val="black"/>
                </a:solidFill>
              </a:rPr>
              <a:t>単位／</a:t>
            </a:r>
            <a:r>
              <a:rPr lang="ja-JP" altLang="en-US" sz="2000" dirty="0" smtClean="0">
                <a:solidFill>
                  <a:prstClr val="black"/>
                </a:solidFill>
              </a:rPr>
              <a:t>日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a:solidFill>
                <a:prstClr val="black"/>
              </a:solidFill>
            </a:endParaRPr>
          </a:p>
          <a:p>
            <a:pPr marL="85725" lvl="0" indent="100013"/>
            <a:r>
              <a:rPr lang="ja-JP" altLang="en-US" sz="2000" dirty="0">
                <a:solidFill>
                  <a:prstClr val="black"/>
                </a:solidFill>
              </a:rPr>
              <a:t>別に厚生労働大臣が</a:t>
            </a:r>
            <a:r>
              <a:rPr lang="ja-JP" altLang="en-US" sz="2000" dirty="0" smtClean="0">
                <a:solidFill>
                  <a:prstClr val="black"/>
                </a:solidFill>
              </a:rPr>
              <a:t>定める者に対して、別に厚生労働大臣が定める基準に適合する施設サービスを行った場合に加算する。</a:t>
            </a:r>
            <a:endParaRPr lang="ja-JP" altLang="en-US" dirty="0"/>
          </a:p>
        </p:txBody>
      </p:sp>
      <p:sp>
        <p:nvSpPr>
          <p:cNvPr id="4" name="正方形/長方形 3"/>
          <p:cNvSpPr/>
          <p:nvPr/>
        </p:nvSpPr>
        <p:spPr>
          <a:xfrm>
            <a:off x="219075" y="969258"/>
            <a:ext cx="11834812" cy="931024"/>
          </a:xfrm>
          <a:prstGeom prst="rect">
            <a:avLst/>
          </a:prstGeom>
          <a:ln w="6350">
            <a:solidFill>
              <a:schemeClr val="tx1"/>
            </a:solidFill>
            <a:prstDash val="sysDot"/>
          </a:ln>
        </p:spPr>
        <p:txBody>
          <a:bodyPr wrap="square" bIns="0" anchor="ctr" anchorCtr="0">
            <a:spAutoFit/>
          </a:bodyPr>
          <a:lstStyle/>
          <a:p>
            <a:pPr>
              <a:lnSpc>
                <a:spcPts val="2300"/>
              </a:lnSpc>
            </a:pPr>
            <a:r>
              <a:rPr lang="en-US" altLang="ja-JP" sz="2000" dirty="0" smtClean="0"/>
              <a:t>【</a:t>
            </a:r>
            <a:r>
              <a:rPr lang="ja-JP" altLang="en-US" sz="2000" dirty="0" smtClean="0"/>
              <a:t>別に厚生労働大臣が定める者</a:t>
            </a:r>
            <a:r>
              <a:rPr lang="en-US" altLang="ja-JP" sz="2000" dirty="0" smtClean="0"/>
              <a:t>】</a:t>
            </a:r>
          </a:p>
          <a:p>
            <a:pPr>
              <a:lnSpc>
                <a:spcPts val="2300"/>
              </a:lnSpc>
            </a:pPr>
            <a:r>
              <a:rPr lang="ja-JP" altLang="en-US" sz="2000" dirty="0" smtClean="0"/>
              <a:t>在宅</a:t>
            </a:r>
            <a:r>
              <a:rPr lang="ja-JP" altLang="en-US" sz="2000" dirty="0"/>
              <a:t>生活を継続する観点から、複</a:t>
            </a:r>
            <a:r>
              <a:rPr lang="ja-JP" altLang="en-US" sz="2000" dirty="0" smtClean="0"/>
              <a:t>数人の者であらかじめ</a:t>
            </a:r>
            <a:r>
              <a:rPr lang="ja-JP" altLang="en-US" sz="2000" dirty="0"/>
              <a:t>在宅期間及び入所期間</a:t>
            </a:r>
            <a:r>
              <a:rPr lang="ja-JP" altLang="en-US" sz="2000" dirty="0" smtClean="0"/>
              <a:t>（</a:t>
            </a:r>
            <a:r>
              <a:rPr lang="en-US" altLang="ja-JP" sz="2000" dirty="0" smtClean="0"/>
              <a:t>3</a:t>
            </a:r>
            <a:r>
              <a:rPr lang="ja-JP" altLang="en-US" sz="2000" dirty="0" smtClean="0"/>
              <a:t>月</a:t>
            </a:r>
            <a:r>
              <a:rPr lang="ja-JP" altLang="en-US" sz="2000" dirty="0"/>
              <a:t>限度）を定めて、当該施設の居室を計画的に利用している者。</a:t>
            </a:r>
          </a:p>
        </p:txBody>
      </p:sp>
      <p:sp>
        <p:nvSpPr>
          <p:cNvPr id="6" name="正方形/長方形 5"/>
          <p:cNvSpPr/>
          <p:nvPr/>
        </p:nvSpPr>
        <p:spPr>
          <a:xfrm>
            <a:off x="219075" y="1937182"/>
            <a:ext cx="11834812" cy="1225977"/>
          </a:xfrm>
          <a:prstGeom prst="rect">
            <a:avLst/>
          </a:prstGeom>
          <a:ln w="6350">
            <a:solidFill>
              <a:schemeClr val="tx1"/>
            </a:solidFill>
            <a:prstDash val="sysDot"/>
          </a:ln>
        </p:spPr>
        <p:txBody>
          <a:bodyPr wrap="square" bIns="0" anchor="ctr" anchorCtr="0">
            <a:spAutoFit/>
          </a:bodyPr>
          <a:lstStyle/>
          <a:p>
            <a:pPr>
              <a:lnSpc>
                <a:spcPts val="2300"/>
              </a:lnSpc>
            </a:pPr>
            <a:r>
              <a:rPr lang="en-US" altLang="ja-JP" sz="2000" dirty="0" smtClean="0"/>
              <a:t>【</a:t>
            </a:r>
            <a:r>
              <a:rPr lang="ja-JP" altLang="en-US" sz="2000" dirty="0" smtClean="0"/>
              <a:t>別に厚生労働大臣が定める基準に適合する施設サービス</a:t>
            </a:r>
            <a:r>
              <a:rPr lang="en-US" altLang="ja-JP" sz="2000" dirty="0" smtClean="0"/>
              <a:t>】</a:t>
            </a:r>
          </a:p>
          <a:p>
            <a:pPr>
              <a:lnSpc>
                <a:spcPts val="2300"/>
              </a:lnSpc>
            </a:pPr>
            <a:r>
              <a:rPr lang="ja-JP" altLang="en-US" sz="2000" dirty="0" smtClean="0"/>
              <a:t>在宅</a:t>
            </a:r>
            <a:r>
              <a:rPr lang="ja-JP" altLang="en-US" sz="2000" dirty="0"/>
              <a:t>での生活期間中の介護支援専門員と施設の介護支援専門員との間で情報の交換を十分に行い、双方合意の上、介護に関する目標及び方針を定め、入所者又はその家族等に対して当該目標及び方針の内容を説明し、同意を得て</a:t>
            </a:r>
            <a:r>
              <a:rPr lang="ja-JP" altLang="en-US" sz="2000" dirty="0" smtClean="0"/>
              <a:t>いること。</a:t>
            </a:r>
            <a:endParaRPr lang="ja-JP" altLang="en-US" sz="2000" dirty="0"/>
          </a:p>
        </p:txBody>
      </p:sp>
      <p:sp>
        <p:nvSpPr>
          <p:cNvPr id="7" name="正方形/長方形 6"/>
          <p:cNvSpPr/>
          <p:nvPr/>
        </p:nvSpPr>
        <p:spPr>
          <a:xfrm>
            <a:off x="219075" y="3268012"/>
            <a:ext cx="11834812" cy="3547125"/>
          </a:xfrm>
          <a:prstGeom prst="rect">
            <a:avLst/>
          </a:prstGeom>
          <a:ln w="6350">
            <a:solidFill>
              <a:schemeClr val="tx1"/>
            </a:solidFill>
            <a:prstDash val="sysDot"/>
          </a:ln>
        </p:spPr>
        <p:txBody>
          <a:bodyPr wrap="square" bIns="0" anchor="ctr" anchorCtr="0">
            <a:spAutoFit/>
          </a:bodyPr>
          <a:lstStyle/>
          <a:p>
            <a:pPr marL="185738" indent="-185738">
              <a:lnSpc>
                <a:spcPts val="2100"/>
              </a:lnSpc>
            </a:pPr>
            <a:r>
              <a:rPr lang="en-US" altLang="ja-JP" sz="2000" dirty="0" smtClean="0"/>
              <a:t>※ </a:t>
            </a:r>
            <a:r>
              <a:rPr lang="ja-JP" altLang="en-US" sz="2000" dirty="0" smtClean="0"/>
              <a:t>施設</a:t>
            </a:r>
            <a:r>
              <a:rPr lang="ja-JP" altLang="en-US" sz="2000" dirty="0"/>
              <a:t>の介護支援専門員は、入所期間終了に当たって、運動機能及び日常生活動作能力その他の</a:t>
            </a:r>
            <a:r>
              <a:rPr lang="ja-JP" altLang="en-US" sz="2000" dirty="0" smtClean="0"/>
              <a:t>当該対象者</a:t>
            </a:r>
            <a:r>
              <a:rPr lang="ja-JP" altLang="en-US" sz="2000" dirty="0"/>
              <a:t>の心身の状況についての情報を在宅の介護支援専門員に提供しながら、在宅の介護支援専門員とともに、在宅での生活継続を支援する観点から介護に関する目標及び方針を定めること</a:t>
            </a:r>
            <a:r>
              <a:rPr lang="ja-JP" altLang="en-US" sz="2000" dirty="0" smtClean="0"/>
              <a:t>。</a:t>
            </a:r>
            <a:endParaRPr lang="en-US" altLang="ja-JP" sz="2000" dirty="0" smtClean="0"/>
          </a:p>
          <a:p>
            <a:pPr marL="263525" indent="-177800">
              <a:lnSpc>
                <a:spcPts val="2100"/>
              </a:lnSpc>
              <a:tabLst>
                <a:tab pos="357188" algn="l"/>
              </a:tabLst>
            </a:pPr>
            <a:r>
              <a:rPr lang="ja-JP" altLang="en-US" sz="2000" dirty="0"/>
              <a:t>・</a:t>
            </a:r>
            <a:r>
              <a:rPr lang="en-US" altLang="ja-JP" sz="2000" dirty="0" smtClean="0"/>
              <a:t> </a:t>
            </a:r>
            <a:r>
              <a:rPr lang="ja-JP" altLang="en-US" sz="2000" dirty="0"/>
              <a:t>在宅期間と入所期間</a:t>
            </a:r>
            <a:r>
              <a:rPr lang="ja-JP" altLang="en-US" sz="2000" dirty="0" smtClean="0"/>
              <a:t>（</a:t>
            </a:r>
            <a:r>
              <a:rPr lang="en-US" altLang="ja-JP" sz="2000" dirty="0" smtClean="0"/>
              <a:t>3</a:t>
            </a:r>
            <a:r>
              <a:rPr lang="ja-JP" altLang="en-US" sz="2000" dirty="0" smtClean="0"/>
              <a:t>月</a:t>
            </a:r>
            <a:r>
              <a:rPr lang="ja-JP" altLang="en-US" sz="2000" dirty="0"/>
              <a:t>限度）について、文書による同意を得ること。</a:t>
            </a:r>
          </a:p>
          <a:p>
            <a:pPr marL="263525" indent="-177800">
              <a:lnSpc>
                <a:spcPts val="2100"/>
              </a:lnSpc>
              <a:tabLst>
                <a:tab pos="357188" algn="l"/>
              </a:tabLst>
            </a:pPr>
            <a:r>
              <a:rPr lang="ja-JP" altLang="en-US" sz="2000" dirty="0" smtClean="0"/>
              <a:t>・</a:t>
            </a:r>
            <a:r>
              <a:rPr lang="en-US" altLang="ja-JP" sz="2000" dirty="0" smtClean="0"/>
              <a:t> </a:t>
            </a:r>
            <a:r>
              <a:rPr lang="ja-JP" altLang="en-US" sz="2000" dirty="0" smtClean="0"/>
              <a:t>施設</a:t>
            </a:r>
            <a:r>
              <a:rPr lang="ja-JP" altLang="en-US" sz="2000" dirty="0"/>
              <a:t>の介護支援専門員、施設の介護職員等、在宅の介護支援専門員、在宅期間に対象者が利用する居宅サービス事業者等による支援チームをつくること。</a:t>
            </a:r>
          </a:p>
          <a:p>
            <a:pPr marL="263525" indent="-177800">
              <a:lnSpc>
                <a:spcPts val="2100"/>
              </a:lnSpc>
              <a:tabLst>
                <a:tab pos="357188" algn="l"/>
              </a:tabLst>
            </a:pPr>
            <a:r>
              <a:rPr lang="ja-JP" altLang="en-US" sz="2000" dirty="0" smtClean="0"/>
              <a:t>・</a:t>
            </a:r>
            <a:r>
              <a:rPr lang="en-US" altLang="ja-JP" sz="2000" dirty="0" smtClean="0"/>
              <a:t> </a:t>
            </a:r>
            <a:r>
              <a:rPr lang="ja-JP" altLang="en-US" sz="2000" dirty="0"/>
              <a:t>支援チームは、必要に応じ随時（利用者が施設に入所する前及び施設から退所して在宅に戻る前においては必須とし、</a:t>
            </a:r>
            <a:r>
              <a:rPr lang="ja-JP" altLang="en-US" sz="2000" dirty="0" smtClean="0"/>
              <a:t>おおむね</a:t>
            </a:r>
            <a:r>
              <a:rPr lang="en-US" altLang="ja-JP" sz="2000" dirty="0" smtClean="0"/>
              <a:t>1</a:t>
            </a:r>
            <a:r>
              <a:rPr lang="ja-JP" altLang="en-US" sz="2000" dirty="0" smtClean="0"/>
              <a:t>月に</a:t>
            </a:r>
            <a:r>
              <a:rPr lang="en-US" altLang="ja-JP" sz="2000" dirty="0" smtClean="0"/>
              <a:t>1</a:t>
            </a:r>
            <a:r>
              <a:rPr lang="ja-JP" altLang="en-US" sz="2000" dirty="0" smtClean="0"/>
              <a:t>回</a:t>
            </a:r>
            <a:r>
              <a:rPr lang="ja-JP" altLang="en-US" sz="2000" dirty="0"/>
              <a:t>）カンファレンスを開くこと。</a:t>
            </a:r>
          </a:p>
          <a:p>
            <a:pPr marL="263525" indent="-177800">
              <a:lnSpc>
                <a:spcPts val="2100"/>
              </a:lnSpc>
              <a:tabLst>
                <a:tab pos="357188" algn="l"/>
              </a:tabLst>
            </a:pPr>
            <a:r>
              <a:rPr lang="ja-JP" altLang="en-US" sz="2000" dirty="0" smtClean="0"/>
              <a:t>・</a:t>
            </a:r>
            <a:r>
              <a:rPr lang="en-US" altLang="ja-JP" sz="2000" dirty="0" smtClean="0"/>
              <a:t> </a:t>
            </a:r>
            <a:r>
              <a:rPr lang="ja-JP" altLang="en-US" sz="2000" dirty="0"/>
              <a:t>カンファレンスにおいては、それまでの在宅期間又は入所期間における対象者の心身の状況を報告し、目標及び方針に照らした介護の評価を行うとともに、次期の在宅期間又は入所期間における介護の目標及び方針をまとめ、記録すること。</a:t>
            </a:r>
          </a:p>
          <a:p>
            <a:pPr marL="263525" indent="-177800">
              <a:lnSpc>
                <a:spcPts val="2100"/>
              </a:lnSpc>
              <a:tabLst>
                <a:tab pos="357188" algn="l"/>
              </a:tabLst>
            </a:pPr>
            <a:r>
              <a:rPr lang="ja-JP" altLang="en-US" sz="2000" dirty="0" smtClean="0"/>
              <a:t>・</a:t>
            </a:r>
            <a:r>
              <a:rPr lang="en-US" altLang="ja-JP" sz="2000" dirty="0" smtClean="0"/>
              <a:t> </a:t>
            </a:r>
            <a:r>
              <a:rPr lang="ja-JP" altLang="en-US" sz="2000" dirty="0"/>
              <a:t>施設の介護支援専門員及び在宅の介護支援専門員の機能及び役割分担については、支援チームの中で協議して適切な形態を定めること。</a:t>
            </a:r>
          </a:p>
        </p:txBody>
      </p:sp>
    </p:spTree>
    <p:extLst>
      <p:ext uri="{BB962C8B-B14F-4D97-AF65-F5344CB8AC3E}">
        <p14:creationId xmlns:p14="http://schemas.microsoft.com/office/powerpoint/2010/main" val="7336005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4055" y="6370205"/>
            <a:ext cx="2743200" cy="365125"/>
          </a:xfrm>
        </p:spPr>
        <p:txBody>
          <a:bodyPr/>
          <a:lstStyle/>
          <a:p>
            <a:fld id="{41D9830F-53EB-46B6-9EC0-C4C68F82A889}" type="slidenum">
              <a:rPr kumimoji="1" lang="ja-JP" altLang="en-US" smtClean="0"/>
              <a:t>126</a:t>
            </a:fld>
            <a:endParaRPr kumimoji="1" lang="ja-JP" altLang="en-US"/>
          </a:p>
        </p:txBody>
      </p:sp>
      <p:sp>
        <p:nvSpPr>
          <p:cNvPr id="3" name="正方形/長方形 2"/>
          <p:cNvSpPr/>
          <p:nvPr/>
        </p:nvSpPr>
        <p:spPr>
          <a:xfrm>
            <a:off x="0" y="0"/>
            <a:ext cx="12192000" cy="6994222"/>
          </a:xfrm>
          <a:prstGeom prst="rect">
            <a:avLst/>
          </a:prstGeom>
        </p:spPr>
        <p:txBody>
          <a:bodyPr wrap="square">
            <a:spAutoFit/>
          </a:bodyPr>
          <a:lstStyle/>
          <a:p>
            <a:pPr lvl="0"/>
            <a:r>
              <a:rPr lang="ja-JP" altLang="en-US" sz="2000" b="1" dirty="0" smtClean="0">
                <a:solidFill>
                  <a:prstClr val="black"/>
                </a:solidFill>
              </a:rPr>
              <a:t>（２８）認知症専門ケア加算</a:t>
            </a:r>
            <a:r>
              <a:rPr lang="ja-JP" altLang="en-US" sz="2000" b="1" dirty="0">
                <a:solidFill>
                  <a:prstClr val="black"/>
                </a:solidFill>
              </a:rPr>
              <a:t>　</a:t>
            </a:r>
            <a:r>
              <a:rPr lang="en-US" altLang="ja-JP" sz="2000" dirty="0" smtClean="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185738" lvl="0" indent="100013"/>
            <a:r>
              <a:rPr lang="ja-JP" altLang="en-US" sz="2000" spc="-40" dirty="0" smtClean="0">
                <a:solidFill>
                  <a:prstClr val="black"/>
                </a:solidFill>
              </a:rPr>
              <a:t>基準</a:t>
            </a:r>
            <a:r>
              <a:rPr lang="ja-JP" altLang="en-US" sz="2000" spc="-40" dirty="0">
                <a:solidFill>
                  <a:prstClr val="black"/>
                </a:solidFill>
              </a:rPr>
              <a:t>に適合する</a:t>
            </a:r>
            <a:r>
              <a:rPr lang="ja-JP" altLang="en-US" sz="2000" spc="-40" dirty="0" smtClean="0">
                <a:solidFill>
                  <a:prstClr val="black"/>
                </a:solidFill>
              </a:rPr>
              <a:t>施設が、別</a:t>
            </a:r>
            <a:r>
              <a:rPr lang="ja-JP" altLang="en-US" sz="2000" spc="-40" dirty="0">
                <a:solidFill>
                  <a:prstClr val="black"/>
                </a:solidFill>
              </a:rPr>
              <a:t>に厚生労働大臣が定める者に</a:t>
            </a:r>
            <a:r>
              <a:rPr lang="ja-JP" altLang="en-US" sz="2000" spc="-40" dirty="0" smtClean="0">
                <a:solidFill>
                  <a:prstClr val="black"/>
                </a:solidFill>
              </a:rPr>
              <a:t>対し専門的な認知症ケアを行った場合に加算</a:t>
            </a:r>
            <a:r>
              <a:rPr lang="ja-JP" altLang="en-US" sz="2000" spc="-40" dirty="0">
                <a:solidFill>
                  <a:prstClr val="black"/>
                </a:solidFill>
              </a:rPr>
              <a:t>する</a:t>
            </a:r>
            <a:r>
              <a:rPr lang="ja-JP" altLang="en-US" sz="2000" spc="-40" dirty="0" smtClean="0">
                <a:solidFill>
                  <a:prstClr val="black"/>
                </a:solidFill>
              </a:rPr>
              <a:t>。</a:t>
            </a:r>
            <a:endParaRPr lang="en-US" altLang="ja-JP" sz="2000" spc="-40" dirty="0" smtClean="0">
              <a:solidFill>
                <a:prstClr val="black"/>
              </a:solidFill>
            </a:endParaRPr>
          </a:p>
          <a:p>
            <a:pPr marL="185738" indent="100013">
              <a:lnSpc>
                <a:spcPts val="2300"/>
              </a:lnSpc>
            </a:pPr>
            <a:r>
              <a:rPr lang="en-US" altLang="ja-JP" sz="2000" dirty="0"/>
              <a:t>※ </a:t>
            </a:r>
            <a:r>
              <a:rPr lang="ja-JP" altLang="en-US" sz="2000" dirty="0"/>
              <a:t>加算</a:t>
            </a:r>
            <a:r>
              <a:rPr lang="en-US" altLang="ja-JP" sz="2000" dirty="0"/>
              <a:t>(Ⅰ)</a:t>
            </a:r>
            <a:r>
              <a:rPr lang="ja-JP" altLang="en-US" sz="2000" dirty="0"/>
              <a:t>と加算</a:t>
            </a:r>
            <a:r>
              <a:rPr lang="en-US" altLang="ja-JP" sz="2000" dirty="0"/>
              <a:t>(Ⅱ)</a:t>
            </a:r>
            <a:r>
              <a:rPr lang="ja-JP" altLang="en-US" sz="2000" dirty="0"/>
              <a:t>の同時算定はできない。</a:t>
            </a:r>
          </a:p>
          <a:p>
            <a:pPr marL="185738" indent="100013">
              <a:lnSpc>
                <a:spcPts val="2300"/>
              </a:lnSpc>
            </a:pPr>
            <a:r>
              <a:rPr lang="en-US" altLang="ja-JP" sz="2000" dirty="0">
                <a:solidFill>
                  <a:prstClr val="black"/>
                </a:solidFill>
              </a:rPr>
              <a:t>※ </a:t>
            </a:r>
            <a:r>
              <a:rPr lang="ja-JP" altLang="en-US" sz="2000" dirty="0">
                <a:solidFill>
                  <a:prstClr val="black"/>
                </a:solidFill>
              </a:rPr>
              <a:t>認知症チームケア推進加算を算定している</a:t>
            </a:r>
            <a:r>
              <a:rPr lang="ja-JP" altLang="en-US" sz="2000" dirty="0" smtClean="0">
                <a:solidFill>
                  <a:prstClr val="black"/>
                </a:solidFill>
              </a:rPr>
              <a:t>場合は、算定</a:t>
            </a:r>
            <a:r>
              <a:rPr lang="ja-JP" altLang="en-US" sz="2000" dirty="0">
                <a:solidFill>
                  <a:prstClr val="black"/>
                </a:solidFill>
              </a:rPr>
              <a:t>しない。</a:t>
            </a:r>
          </a:p>
          <a:p>
            <a:pPr marL="185738" lvl="0" indent="100013">
              <a:lnSpc>
                <a:spcPts val="2300"/>
              </a:lnSpc>
            </a:pPr>
            <a:endParaRPr lang="ja-JP" altLang="en-US" sz="2000" dirty="0">
              <a:solidFill>
                <a:prstClr val="black"/>
              </a:solidFill>
            </a:endParaRPr>
          </a:p>
          <a:p>
            <a:pPr marL="263525" lvl="0" indent="179388">
              <a:lnSpc>
                <a:spcPts val="2300"/>
              </a:lnSpc>
            </a:pPr>
            <a:endParaRPr lang="en-US" altLang="ja-JP" sz="300" dirty="0">
              <a:solidFill>
                <a:prstClr val="black"/>
              </a:solidFill>
            </a:endParaRPr>
          </a:p>
          <a:p>
            <a:pPr marL="85725" lvl="0">
              <a:lnSpc>
                <a:spcPts val="2300"/>
              </a:lnSpc>
            </a:pPr>
            <a:endParaRPr lang="en-US" altLang="ja-JP" sz="2000" dirty="0" smtClean="0">
              <a:solidFill>
                <a:prstClr val="black"/>
              </a:solidFill>
            </a:endParaRPr>
          </a:p>
          <a:p>
            <a:pPr marL="85725" lvl="0"/>
            <a:endParaRPr lang="en-US" altLang="ja-JP" sz="600" dirty="0">
              <a:solidFill>
                <a:prstClr val="black"/>
              </a:solidFill>
            </a:endParaRPr>
          </a:p>
          <a:p>
            <a:pPr lvl="0">
              <a:lnSpc>
                <a:spcPts val="2300"/>
              </a:lnSpc>
            </a:pPr>
            <a:r>
              <a:rPr lang="en-US" altLang="ja-JP" sz="2000" dirty="0" smtClean="0">
                <a:solidFill>
                  <a:prstClr val="black"/>
                </a:solidFill>
              </a:rPr>
              <a:t>【</a:t>
            </a:r>
            <a:r>
              <a:rPr lang="ja-JP" altLang="en-US" sz="2000" dirty="0">
                <a:solidFill>
                  <a:prstClr val="black"/>
                </a:solidFill>
              </a:rPr>
              <a:t>認知症専門ケア加算</a:t>
            </a:r>
            <a:r>
              <a:rPr lang="en-US" altLang="ja-JP" sz="2000" dirty="0">
                <a:solidFill>
                  <a:prstClr val="black"/>
                </a:solidFill>
              </a:rPr>
              <a:t>(Ⅰ</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3</a:t>
            </a:r>
            <a:r>
              <a:rPr lang="ja-JP" altLang="en-US" sz="2000" dirty="0">
                <a:solidFill>
                  <a:prstClr val="black"/>
                </a:solidFill>
              </a:rPr>
              <a:t>単位／日</a:t>
            </a:r>
            <a:endParaRPr lang="en-US" altLang="ja-JP" sz="2000" dirty="0">
              <a:solidFill>
                <a:prstClr val="black"/>
              </a:solidFill>
            </a:endParaRPr>
          </a:p>
          <a:p>
            <a:pPr marL="185738" lvl="0">
              <a:lnSpc>
                <a:spcPts val="2300"/>
              </a:lnSpc>
            </a:pPr>
            <a:r>
              <a:rPr lang="ja-JP" altLang="en-US" sz="2000" dirty="0">
                <a:solidFill>
                  <a:prstClr val="black"/>
                </a:solidFill>
              </a:rPr>
              <a:t>次のいずれにも適合すること</a:t>
            </a:r>
            <a:r>
              <a:rPr lang="ja-JP" altLang="en-US" sz="2000" dirty="0" smtClean="0">
                <a:solidFill>
                  <a:prstClr val="black"/>
                </a:solidFill>
              </a:rPr>
              <a:t>。</a:t>
            </a:r>
            <a:endParaRPr lang="en-US" altLang="ja-JP" sz="2000" dirty="0" smtClean="0">
              <a:solidFill>
                <a:prstClr val="black"/>
              </a:solidFill>
            </a:endParaRPr>
          </a:p>
          <a:p>
            <a:pPr marL="357188" lvl="0" indent="-171450">
              <a:lnSpc>
                <a:spcPts val="2300"/>
              </a:lnSpc>
            </a:pPr>
            <a:r>
              <a:rPr lang="ja-JP" altLang="en-US" sz="2000" dirty="0" smtClean="0">
                <a:solidFill>
                  <a:prstClr val="black"/>
                </a:solidFill>
              </a:rPr>
              <a:t>①</a:t>
            </a:r>
            <a:r>
              <a:rPr lang="en-US" altLang="ja-JP" sz="2000" dirty="0" smtClean="0">
                <a:solidFill>
                  <a:prstClr val="black"/>
                </a:solidFill>
              </a:rPr>
              <a:t> </a:t>
            </a:r>
            <a:r>
              <a:rPr lang="ja-JP" altLang="en-US" sz="2000" dirty="0" smtClean="0">
                <a:solidFill>
                  <a:prstClr val="black"/>
                </a:solidFill>
              </a:rPr>
              <a:t>施設における入所者</a:t>
            </a:r>
            <a:r>
              <a:rPr lang="ja-JP" altLang="en-US" sz="2000" dirty="0">
                <a:solidFill>
                  <a:prstClr val="black"/>
                </a:solidFill>
              </a:rPr>
              <a:t>の総数のうち</a:t>
            </a:r>
            <a:r>
              <a:rPr lang="ja-JP" altLang="en-US" sz="2000" dirty="0" smtClean="0">
                <a:solidFill>
                  <a:prstClr val="black"/>
                </a:solidFill>
              </a:rPr>
              <a:t>、対象者の</a:t>
            </a:r>
            <a:r>
              <a:rPr lang="ja-JP" altLang="en-US" sz="2000" dirty="0">
                <a:solidFill>
                  <a:prstClr val="black"/>
                </a:solidFill>
              </a:rPr>
              <a:t>占める割合が</a:t>
            </a:r>
            <a:r>
              <a:rPr lang="en-US" altLang="ja-JP" sz="2000" dirty="0">
                <a:solidFill>
                  <a:prstClr val="black"/>
                </a:solidFill>
              </a:rPr>
              <a:t>2</a:t>
            </a:r>
            <a:r>
              <a:rPr lang="ja-JP" altLang="en-US" sz="2000" dirty="0">
                <a:solidFill>
                  <a:prstClr val="black"/>
                </a:solidFill>
              </a:rPr>
              <a:t>分の</a:t>
            </a:r>
            <a:r>
              <a:rPr lang="en-US" altLang="ja-JP" sz="2000" dirty="0">
                <a:solidFill>
                  <a:prstClr val="black"/>
                </a:solidFill>
              </a:rPr>
              <a:t>1</a:t>
            </a:r>
            <a:r>
              <a:rPr lang="ja-JP" altLang="en-US" sz="2000" dirty="0">
                <a:solidFill>
                  <a:prstClr val="black"/>
                </a:solidFill>
              </a:rPr>
              <a:t>以上である</a:t>
            </a:r>
            <a:r>
              <a:rPr lang="ja-JP" altLang="en-US" sz="2000" dirty="0" smtClean="0">
                <a:solidFill>
                  <a:prstClr val="black"/>
                </a:solidFill>
              </a:rPr>
              <a:t>。</a:t>
            </a:r>
            <a:endParaRPr lang="en-US" altLang="ja-JP" sz="2000" dirty="0" smtClean="0">
              <a:solidFill>
                <a:prstClr val="black"/>
              </a:solidFill>
            </a:endParaRPr>
          </a:p>
          <a:p>
            <a:pPr marL="357188" lvl="0" indent="-171450">
              <a:lnSpc>
                <a:spcPts val="2300"/>
              </a:lnSpc>
            </a:pPr>
            <a:r>
              <a:rPr lang="ja-JP" altLang="en-US" sz="2000" dirty="0" smtClean="0"/>
              <a:t>②</a:t>
            </a:r>
            <a:r>
              <a:rPr lang="en-US" altLang="ja-JP" sz="2000" dirty="0" smtClean="0"/>
              <a:t> </a:t>
            </a:r>
            <a:r>
              <a:rPr lang="ja-JP" altLang="en-US" sz="2000" dirty="0"/>
              <a:t>認知症介護に係る専門的な研修（認知症介護実践リーダー研修又は認知症看護に係る適切な研修）を修了している者を、対象者の数が</a:t>
            </a:r>
            <a:r>
              <a:rPr lang="en-US" altLang="ja-JP" sz="2000" dirty="0"/>
              <a:t>20</a:t>
            </a:r>
            <a:r>
              <a:rPr lang="ja-JP" altLang="en-US" sz="2000" dirty="0"/>
              <a:t>人未満である場合にあっては</a:t>
            </a:r>
            <a:r>
              <a:rPr lang="en-US" altLang="ja-JP" sz="2000" dirty="0"/>
              <a:t>1</a:t>
            </a:r>
            <a:r>
              <a:rPr lang="ja-JP" altLang="en-US" sz="2000" dirty="0"/>
              <a:t>以上、対象者の数が</a:t>
            </a:r>
            <a:r>
              <a:rPr lang="en-US" altLang="ja-JP" sz="2000" dirty="0"/>
              <a:t>20</a:t>
            </a:r>
            <a:r>
              <a:rPr lang="ja-JP" altLang="en-US" sz="2000" dirty="0"/>
              <a:t>人以上である場合にあっては</a:t>
            </a:r>
            <a:r>
              <a:rPr lang="en-US" altLang="ja-JP" sz="2000" dirty="0"/>
              <a:t>1</a:t>
            </a:r>
            <a:r>
              <a:rPr lang="ja-JP" altLang="en-US" sz="2000" dirty="0"/>
              <a:t>に対象者の数が</a:t>
            </a:r>
            <a:r>
              <a:rPr lang="en-US" altLang="ja-JP" sz="2000" dirty="0"/>
              <a:t>19</a:t>
            </a:r>
            <a:r>
              <a:rPr lang="ja-JP" altLang="en-US" sz="2000" dirty="0"/>
              <a:t>を超えて</a:t>
            </a:r>
            <a:r>
              <a:rPr lang="en-US" altLang="ja-JP" sz="2000" dirty="0"/>
              <a:t>10</a:t>
            </a:r>
            <a:r>
              <a:rPr lang="ja-JP" altLang="en-US" sz="2000" dirty="0"/>
              <a:t>又はその端数を増すごとに</a:t>
            </a:r>
            <a:r>
              <a:rPr lang="en-US" altLang="ja-JP" sz="2000" dirty="0"/>
              <a:t>1</a:t>
            </a:r>
            <a:r>
              <a:rPr lang="ja-JP" altLang="en-US" sz="2000" dirty="0"/>
              <a:t>を加えて得た数以上配置し、チームとして専門的な認知症ケアを実施している</a:t>
            </a:r>
            <a:r>
              <a:rPr lang="ja-JP" altLang="en-US" sz="2000" dirty="0" smtClean="0"/>
              <a:t>。</a:t>
            </a:r>
            <a:endParaRPr lang="en-US" altLang="ja-JP" sz="2000" dirty="0" smtClean="0"/>
          </a:p>
          <a:p>
            <a:pPr marL="357188" lvl="0" indent="-171450">
              <a:lnSpc>
                <a:spcPts val="2300"/>
              </a:lnSpc>
            </a:pPr>
            <a:r>
              <a:rPr lang="ja-JP" altLang="en-US" sz="2000" dirty="0" smtClean="0"/>
              <a:t>③</a:t>
            </a:r>
            <a:r>
              <a:rPr lang="en-US" altLang="ja-JP" sz="2000" dirty="0" smtClean="0"/>
              <a:t> </a:t>
            </a:r>
            <a:r>
              <a:rPr lang="ja-JP" altLang="en-US" sz="2000" dirty="0" smtClean="0"/>
              <a:t>当該施設の</a:t>
            </a:r>
            <a:r>
              <a:rPr lang="ja-JP" altLang="en-US" sz="2000" dirty="0"/>
              <a:t>従業者に対して、認知症ケアに関する留意事項の伝達又は技術的指導に係る会議を定期的に開催している。（テレビ電話装置等を活用して行うことができる。）</a:t>
            </a:r>
          </a:p>
          <a:p>
            <a:pPr>
              <a:lnSpc>
                <a:spcPts val="2300"/>
              </a:lnSpc>
            </a:pPr>
            <a:r>
              <a:rPr lang="en-US" altLang="ja-JP" sz="2000" dirty="0"/>
              <a:t>【</a:t>
            </a:r>
            <a:r>
              <a:rPr lang="ja-JP" altLang="en-US" sz="2000" dirty="0"/>
              <a:t>認知症専門ケア加算</a:t>
            </a:r>
            <a:r>
              <a:rPr lang="en-US" altLang="ja-JP" sz="2000" dirty="0"/>
              <a:t>(Ⅱ</a:t>
            </a:r>
            <a:r>
              <a:rPr lang="en-US" altLang="ja-JP" sz="2000" dirty="0" smtClean="0"/>
              <a:t>)】</a:t>
            </a:r>
            <a:r>
              <a:rPr lang="ja-JP" altLang="en-US" sz="2000" dirty="0" smtClean="0"/>
              <a:t>　</a:t>
            </a:r>
            <a:r>
              <a:rPr lang="en-US" altLang="ja-JP" sz="2000" dirty="0" smtClean="0"/>
              <a:t>4</a:t>
            </a:r>
            <a:r>
              <a:rPr lang="ja-JP" altLang="en-US" sz="2000" dirty="0"/>
              <a:t>単位／日</a:t>
            </a:r>
            <a:endParaRPr lang="en-US" altLang="ja-JP" sz="2000" dirty="0"/>
          </a:p>
          <a:p>
            <a:pPr marL="357188" indent="-171450">
              <a:lnSpc>
                <a:spcPts val="2300"/>
              </a:lnSpc>
            </a:pPr>
            <a:r>
              <a:rPr lang="ja-JP" altLang="en-US" sz="2000" dirty="0"/>
              <a:t>次のいずれにも適合すること。</a:t>
            </a:r>
          </a:p>
          <a:p>
            <a:pPr marL="357188" indent="-171450">
              <a:lnSpc>
                <a:spcPts val="2300"/>
              </a:lnSpc>
            </a:pPr>
            <a:r>
              <a:rPr lang="ja-JP" altLang="en-US" sz="2000" dirty="0"/>
              <a:t>①</a:t>
            </a:r>
            <a:r>
              <a:rPr lang="en-US" altLang="ja-JP" sz="2000" dirty="0"/>
              <a:t> </a:t>
            </a:r>
            <a:r>
              <a:rPr lang="ja-JP" altLang="en-US" sz="2000" dirty="0"/>
              <a:t>認知症ケア加算</a:t>
            </a:r>
            <a:r>
              <a:rPr lang="en-US" altLang="ja-JP" sz="2000" dirty="0"/>
              <a:t>(Ⅰ)</a:t>
            </a:r>
            <a:r>
              <a:rPr lang="ja-JP" altLang="en-US" sz="2000" dirty="0"/>
              <a:t>の基準のいずれにも適合すること。</a:t>
            </a:r>
          </a:p>
          <a:p>
            <a:pPr marL="357188" indent="-171450">
              <a:lnSpc>
                <a:spcPts val="2300"/>
              </a:lnSpc>
            </a:pPr>
            <a:r>
              <a:rPr lang="ja-JP" altLang="en-US" sz="2000" dirty="0"/>
              <a:t>②</a:t>
            </a:r>
            <a:r>
              <a:rPr lang="en-US" altLang="ja-JP" sz="2000" dirty="0"/>
              <a:t> </a:t>
            </a:r>
            <a:r>
              <a:rPr lang="ja-JP" altLang="en-US" sz="2000" dirty="0"/>
              <a:t>認知症介護の指導に係る専門的な研修（認知症介護指導者養成研修又は認知看護に係る適切な研修）を修了している者を</a:t>
            </a:r>
            <a:r>
              <a:rPr lang="en-US" altLang="ja-JP" sz="2000" dirty="0"/>
              <a:t>1</a:t>
            </a:r>
            <a:r>
              <a:rPr lang="ja-JP" altLang="en-US" sz="2000" dirty="0"/>
              <a:t>名以上配置し</a:t>
            </a:r>
            <a:r>
              <a:rPr lang="ja-JP" altLang="en-US" sz="2000" dirty="0" smtClean="0"/>
              <a:t>、施設全体</a:t>
            </a:r>
            <a:r>
              <a:rPr lang="ja-JP" altLang="en-US" sz="2000" dirty="0"/>
              <a:t>の認知症ケアの指導等を実施している。</a:t>
            </a:r>
          </a:p>
          <a:p>
            <a:pPr marL="357188" indent="-171450">
              <a:lnSpc>
                <a:spcPts val="2300"/>
              </a:lnSpc>
            </a:pPr>
            <a:r>
              <a:rPr lang="ja-JP" altLang="en-US" sz="2000" dirty="0"/>
              <a:t>③</a:t>
            </a:r>
            <a:r>
              <a:rPr lang="en-US" altLang="ja-JP" sz="2000" dirty="0"/>
              <a:t> </a:t>
            </a:r>
            <a:r>
              <a:rPr lang="ja-JP" altLang="en-US" sz="2000" dirty="0" smtClean="0"/>
              <a:t>当該施設に</a:t>
            </a:r>
            <a:r>
              <a:rPr lang="ja-JP" altLang="en-US" sz="2000" dirty="0"/>
              <a:t>おける介護職員、看護職員ごとの認知症ケアに関する研修計画を作成し、当該計画に従い、研修を実施又は実施を予定している</a:t>
            </a:r>
            <a:r>
              <a:rPr lang="ja-JP" altLang="en-US" sz="2000" dirty="0" smtClean="0"/>
              <a:t>。</a:t>
            </a:r>
            <a:endParaRPr lang="en-US" altLang="ja-JP" sz="2000" dirty="0">
              <a:solidFill>
                <a:prstClr val="black"/>
              </a:solidFill>
            </a:endParaRPr>
          </a:p>
        </p:txBody>
      </p:sp>
      <p:sp>
        <p:nvSpPr>
          <p:cNvPr id="4" name="正方形/長方形 3"/>
          <p:cNvSpPr/>
          <p:nvPr/>
        </p:nvSpPr>
        <p:spPr>
          <a:xfrm>
            <a:off x="185738" y="1247762"/>
            <a:ext cx="11791517" cy="892552"/>
          </a:xfrm>
          <a:prstGeom prst="rect">
            <a:avLst/>
          </a:prstGeom>
          <a:ln w="6350">
            <a:solidFill>
              <a:schemeClr val="tx1"/>
            </a:solidFill>
            <a:prstDash val="sysDot"/>
          </a:ln>
        </p:spPr>
        <p:txBody>
          <a:bodyPr wrap="square" bIns="0" anchor="ctr" anchorCtr="0">
            <a:spAutoFit/>
          </a:bodyPr>
          <a:lstStyle/>
          <a:p>
            <a:pPr>
              <a:lnSpc>
                <a:spcPts val="2200"/>
              </a:lnSpc>
            </a:pPr>
            <a:r>
              <a:rPr lang="en-US" altLang="ja-JP" sz="2000" dirty="0" smtClean="0">
                <a:solidFill>
                  <a:prstClr val="black"/>
                </a:solidFill>
              </a:rPr>
              <a:t>【</a:t>
            </a:r>
            <a:r>
              <a:rPr lang="ja-JP" altLang="en-US" sz="2000" dirty="0" smtClean="0">
                <a:solidFill>
                  <a:prstClr val="black"/>
                </a:solidFill>
              </a:rPr>
              <a:t>厚生労働大臣が定める者</a:t>
            </a:r>
            <a:r>
              <a:rPr lang="en-US" altLang="ja-JP" sz="2000" dirty="0" smtClean="0">
                <a:solidFill>
                  <a:prstClr val="black"/>
                </a:solidFill>
              </a:rPr>
              <a:t>】</a:t>
            </a:r>
          </a:p>
          <a:p>
            <a:pPr marL="185738">
              <a:lnSpc>
                <a:spcPts val="2200"/>
              </a:lnSpc>
            </a:pPr>
            <a:r>
              <a:rPr lang="ja-JP" altLang="en-US" sz="2000" dirty="0" smtClean="0">
                <a:solidFill>
                  <a:prstClr val="black"/>
                </a:solidFill>
              </a:rPr>
              <a:t>日常</a:t>
            </a:r>
            <a:r>
              <a:rPr lang="ja-JP" altLang="en-US" sz="2000" dirty="0">
                <a:solidFill>
                  <a:prstClr val="black"/>
                </a:solidFill>
              </a:rPr>
              <a:t>生活に支障をきたすおそれのある症状又は行動が認められることから介護を必要とする認知症の</a:t>
            </a:r>
            <a:r>
              <a:rPr lang="ja-JP" altLang="en-US" sz="2000" dirty="0" smtClean="0">
                <a:solidFill>
                  <a:prstClr val="black"/>
                </a:solidFill>
              </a:rPr>
              <a:t>者（以下「対象者」）＝　日常</a:t>
            </a:r>
            <a:r>
              <a:rPr lang="ja-JP" altLang="en-US" sz="2000" dirty="0">
                <a:solidFill>
                  <a:prstClr val="black"/>
                </a:solidFill>
              </a:rPr>
              <a:t>生活自立度のランク</a:t>
            </a:r>
            <a:r>
              <a:rPr lang="en-US" altLang="ja-JP" sz="2000" dirty="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a:t>
            </a:r>
            <a:r>
              <a:rPr lang="en-US" altLang="ja-JP" sz="2000" dirty="0" smtClean="0">
                <a:solidFill>
                  <a:prstClr val="black"/>
                </a:solidFill>
              </a:rPr>
              <a:t>M</a:t>
            </a:r>
            <a:r>
              <a:rPr lang="ja-JP" altLang="en-US" sz="2000" dirty="0" smtClean="0">
                <a:solidFill>
                  <a:prstClr val="black"/>
                </a:solidFill>
              </a:rPr>
              <a:t>に該当する利用者</a:t>
            </a:r>
            <a:endParaRPr lang="en-US" altLang="ja-JP" sz="2000" dirty="0" smtClean="0">
              <a:solidFill>
                <a:prstClr val="black"/>
              </a:solidFill>
            </a:endParaRPr>
          </a:p>
        </p:txBody>
      </p:sp>
    </p:spTree>
    <p:extLst>
      <p:ext uri="{BB962C8B-B14F-4D97-AF65-F5344CB8AC3E}">
        <p14:creationId xmlns:p14="http://schemas.microsoft.com/office/powerpoint/2010/main" val="1993785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127</a:t>
            </a:fld>
            <a:endParaRPr kumimoji="1" lang="ja-JP" altLang="en-US" dirty="0"/>
          </a:p>
        </p:txBody>
      </p:sp>
      <p:sp>
        <p:nvSpPr>
          <p:cNvPr id="3" name="正方形/長方形 2"/>
          <p:cNvSpPr/>
          <p:nvPr/>
        </p:nvSpPr>
        <p:spPr>
          <a:xfrm>
            <a:off x="0" y="0"/>
            <a:ext cx="12192000" cy="7037824"/>
          </a:xfrm>
          <a:prstGeom prst="rect">
            <a:avLst/>
          </a:prstGeom>
        </p:spPr>
        <p:txBody>
          <a:bodyPr wrap="square">
            <a:spAutoFit/>
          </a:bodyPr>
          <a:lstStyle/>
          <a:p>
            <a:r>
              <a:rPr lang="ja-JP" altLang="en-US" sz="2000" b="1" dirty="0" smtClean="0"/>
              <a:t>（２９）</a:t>
            </a:r>
            <a:r>
              <a:rPr lang="ja-JP" altLang="en-US" sz="2000" b="1" dirty="0"/>
              <a:t>認知症チームケア推進加算　</a:t>
            </a:r>
            <a:r>
              <a:rPr lang="en-US" altLang="ja-JP" sz="2000" b="1" dirty="0"/>
              <a:t>※</a:t>
            </a:r>
            <a:r>
              <a:rPr lang="ja-JP" altLang="en-US" sz="2000" dirty="0"/>
              <a:t>体制届が必要</a:t>
            </a:r>
            <a:endParaRPr lang="en-US" altLang="ja-JP" sz="2000" dirty="0"/>
          </a:p>
          <a:p>
            <a:pPr marL="85725" lvl="0" indent="185738"/>
            <a:r>
              <a:rPr lang="ja-JP" altLang="en-US" sz="2000" spc="-40" dirty="0" smtClean="0">
                <a:solidFill>
                  <a:prstClr val="black"/>
                </a:solidFill>
              </a:rPr>
              <a:t>基準</a:t>
            </a:r>
            <a:r>
              <a:rPr lang="ja-JP" altLang="en-US" sz="2000" spc="-40" dirty="0">
                <a:solidFill>
                  <a:prstClr val="black"/>
                </a:solidFill>
              </a:rPr>
              <a:t>に適合する施設が、別に厚生労働大臣が定める者に</a:t>
            </a:r>
            <a:r>
              <a:rPr lang="ja-JP" altLang="en-US" sz="2000" spc="-40" dirty="0" smtClean="0">
                <a:solidFill>
                  <a:prstClr val="black"/>
                </a:solidFill>
              </a:rPr>
              <a:t>対し認知症の行動・心理症状の予防等に資するチームケア（複数人の介護者</a:t>
            </a:r>
            <a:r>
              <a:rPr lang="ja-JP" altLang="en-US" sz="2000" spc="-40" dirty="0">
                <a:solidFill>
                  <a:prstClr val="black"/>
                </a:solidFill>
              </a:rPr>
              <a:t>チーム</a:t>
            </a:r>
            <a:r>
              <a:rPr lang="ja-JP" altLang="en-US" sz="2000" spc="-40" dirty="0" smtClean="0">
                <a:solidFill>
                  <a:prstClr val="black"/>
                </a:solidFill>
              </a:rPr>
              <a:t>を組み、入所者の情報を共有した上で介護に係る課題を抽出し、多角的な視点で課題解決に向けた介護を提供すること。）を</a:t>
            </a:r>
            <a:r>
              <a:rPr lang="ja-JP" altLang="en-US" sz="2000" spc="-40" dirty="0">
                <a:solidFill>
                  <a:prstClr val="black"/>
                </a:solidFill>
              </a:rPr>
              <a:t>行った場合に加算する。</a:t>
            </a:r>
            <a:endParaRPr lang="en-US" altLang="ja-JP" sz="2000" spc="-40" dirty="0">
              <a:solidFill>
                <a:prstClr val="black"/>
              </a:solidFill>
            </a:endParaRPr>
          </a:p>
          <a:p>
            <a:pPr marL="185738">
              <a:lnSpc>
                <a:spcPts val="2300"/>
              </a:lnSpc>
            </a:pPr>
            <a:r>
              <a:rPr lang="en-US" altLang="ja-JP" sz="2000" dirty="0"/>
              <a:t>※ </a:t>
            </a:r>
            <a:r>
              <a:rPr lang="ja-JP" altLang="en-US" sz="2000" dirty="0"/>
              <a:t>加算</a:t>
            </a:r>
            <a:r>
              <a:rPr lang="en-US" altLang="ja-JP" sz="2000" dirty="0"/>
              <a:t>(Ⅰ)</a:t>
            </a:r>
            <a:r>
              <a:rPr lang="ja-JP" altLang="en-US" sz="2000" dirty="0"/>
              <a:t>と加算</a:t>
            </a:r>
            <a:r>
              <a:rPr lang="en-US" altLang="ja-JP" sz="2000" dirty="0"/>
              <a:t>(Ⅱ)</a:t>
            </a:r>
            <a:r>
              <a:rPr lang="ja-JP" altLang="en-US" sz="2000" dirty="0"/>
              <a:t>の同時算定はできない。</a:t>
            </a:r>
          </a:p>
          <a:p>
            <a:pPr marL="185738">
              <a:lnSpc>
                <a:spcPts val="2300"/>
              </a:lnSpc>
            </a:pPr>
            <a:r>
              <a:rPr lang="en-US" altLang="ja-JP" sz="2000" dirty="0">
                <a:solidFill>
                  <a:prstClr val="black"/>
                </a:solidFill>
              </a:rPr>
              <a:t>※ </a:t>
            </a:r>
            <a:r>
              <a:rPr lang="ja-JP" altLang="en-US" sz="2000" dirty="0" smtClean="0">
                <a:solidFill>
                  <a:prstClr val="black"/>
                </a:solidFill>
              </a:rPr>
              <a:t>認知症専門ケア加算</a:t>
            </a:r>
            <a:r>
              <a:rPr lang="ja-JP" altLang="en-US" sz="2000" dirty="0">
                <a:solidFill>
                  <a:prstClr val="black"/>
                </a:solidFill>
              </a:rPr>
              <a:t>を算定している場合は、算定しない。</a:t>
            </a:r>
          </a:p>
          <a:p>
            <a:pPr marL="1971675" indent="-1971675"/>
            <a:endParaRPr lang="en-US" altLang="ja-JP" sz="2000" dirty="0" smtClean="0"/>
          </a:p>
          <a:p>
            <a:pPr marL="1971675" indent="-1971675"/>
            <a:endParaRPr lang="en-US" altLang="ja-JP" sz="2000" dirty="0"/>
          </a:p>
          <a:p>
            <a:pPr marL="1971675" indent="-1971675"/>
            <a:endParaRPr lang="en-US" altLang="ja-JP" sz="2000" dirty="0" smtClean="0"/>
          </a:p>
          <a:p>
            <a:pPr marL="1971675" indent="-1971675"/>
            <a:endParaRPr lang="en-US" altLang="ja-JP" sz="1000" dirty="0"/>
          </a:p>
          <a:p>
            <a:pPr marL="1971675" indent="-1971675"/>
            <a:r>
              <a:rPr lang="en-US" altLang="ja-JP" sz="2000" dirty="0" smtClean="0"/>
              <a:t>【</a:t>
            </a:r>
            <a:r>
              <a:rPr lang="ja-JP" altLang="en-US" sz="2000" dirty="0"/>
              <a:t>認知症チームケア推進加算</a:t>
            </a:r>
            <a:r>
              <a:rPr lang="en-US" altLang="ja-JP" sz="2000" dirty="0"/>
              <a:t>(Ⅰ)】</a:t>
            </a:r>
            <a:r>
              <a:rPr lang="ja-JP" altLang="en-US" sz="2000" dirty="0"/>
              <a:t> </a:t>
            </a:r>
            <a:r>
              <a:rPr lang="en-US" altLang="ja-JP" sz="2000" dirty="0"/>
              <a:t>150 </a:t>
            </a:r>
            <a:r>
              <a:rPr lang="ja-JP" altLang="en-US" sz="2000" dirty="0"/>
              <a:t>単位／</a:t>
            </a:r>
            <a:r>
              <a:rPr lang="ja-JP" altLang="en-US" sz="2000" dirty="0" smtClean="0"/>
              <a:t>月</a:t>
            </a:r>
            <a:endParaRPr lang="en-US" altLang="ja-JP" sz="2000" dirty="0" smtClean="0"/>
          </a:p>
          <a:p>
            <a:pPr marL="185738"/>
            <a:r>
              <a:rPr lang="ja-JP" altLang="en-US" sz="2000" dirty="0"/>
              <a:t>次</a:t>
            </a:r>
            <a:r>
              <a:rPr lang="ja-JP" altLang="en-US" sz="2000" dirty="0" smtClean="0"/>
              <a:t>のいずれにも適合すること。</a:t>
            </a:r>
            <a:endParaRPr lang="ja-JP" altLang="en-US" sz="2000" dirty="0"/>
          </a:p>
          <a:p>
            <a:pPr marL="442913" indent="-180975"/>
            <a:r>
              <a:rPr lang="ja-JP" altLang="en-US" sz="2000" dirty="0"/>
              <a:t>① 施設</a:t>
            </a:r>
            <a:r>
              <a:rPr lang="ja-JP" altLang="en-US" sz="2000" dirty="0" smtClean="0"/>
              <a:t>における入所者</a:t>
            </a:r>
            <a:r>
              <a:rPr lang="ja-JP" altLang="en-US" sz="2000" dirty="0"/>
              <a:t>の総数のうち</a:t>
            </a:r>
            <a:r>
              <a:rPr lang="ja-JP" altLang="en-US" sz="2000" dirty="0" smtClean="0"/>
              <a:t>、対象者の</a:t>
            </a:r>
            <a:r>
              <a:rPr lang="ja-JP" altLang="en-US" sz="2000" dirty="0"/>
              <a:t>占める割合が２分の１以上である</a:t>
            </a:r>
            <a:r>
              <a:rPr lang="ja-JP" altLang="en-US" sz="2000" dirty="0" smtClean="0"/>
              <a:t>。</a:t>
            </a:r>
            <a:endParaRPr lang="en-US" altLang="ja-JP" sz="2000" dirty="0" smtClean="0"/>
          </a:p>
          <a:p>
            <a:pPr marL="442913" indent="-180975"/>
            <a:r>
              <a:rPr lang="ja-JP" altLang="en-US" sz="2000" dirty="0" smtClean="0"/>
              <a:t>② 認知症</a:t>
            </a:r>
            <a:r>
              <a:rPr lang="ja-JP" altLang="en-US" sz="2000" dirty="0"/>
              <a:t>の行動・心理症状の予防及び出現時の早期対応（以下「予防等</a:t>
            </a:r>
            <a:r>
              <a:rPr lang="ja-JP" altLang="en-US" sz="2000" dirty="0" smtClean="0"/>
              <a:t>」）</a:t>
            </a:r>
            <a:r>
              <a:rPr lang="ja-JP" altLang="en-US" sz="2000" dirty="0"/>
              <a:t>に資する認知症介護の指導に係る専門的な研修を修了している者又は認知症介護に係る専門的な研修及び認知症の行動・心理症状の予防等に資するケアプログラムを含んだ研修を修了した</a:t>
            </a:r>
            <a:r>
              <a:rPr lang="ja-JP" altLang="en-US" sz="2000" dirty="0" smtClean="0"/>
              <a:t>者（認知症</a:t>
            </a:r>
            <a:r>
              <a:rPr lang="ja-JP" altLang="en-US" sz="2000" dirty="0"/>
              <a:t>介護指導者養成研修を修了し、かつ、認知症チームケア推進研修を修了した者）を１名以上配置し、かつ、複数人の介護職員から成る認知症行動・心理症状に対応するチームを組んでいる</a:t>
            </a:r>
            <a:r>
              <a:rPr lang="ja-JP" altLang="en-US" sz="2000" dirty="0" smtClean="0"/>
              <a:t>。</a:t>
            </a:r>
            <a:endParaRPr lang="en-US" altLang="ja-JP" sz="2000" dirty="0" smtClean="0"/>
          </a:p>
          <a:p>
            <a:pPr marL="442913" indent="-180975"/>
            <a:r>
              <a:rPr lang="ja-JP" altLang="en-US" sz="2000" dirty="0" smtClean="0"/>
              <a:t>③ </a:t>
            </a:r>
            <a:r>
              <a:rPr lang="ja-JP" altLang="en-US" sz="2000" dirty="0"/>
              <a:t>対象者に対し、個別に認知症の行動・心理症状の評価を計画的に行い、その評価に基づく値を測定し、認知症の行動・心理症状の予防等に資するチームケアを実施している</a:t>
            </a:r>
            <a:r>
              <a:rPr lang="ja-JP" altLang="en-US" sz="2000" dirty="0" smtClean="0"/>
              <a:t>。</a:t>
            </a:r>
            <a:endParaRPr lang="en-US" altLang="ja-JP" sz="2000" dirty="0" smtClean="0"/>
          </a:p>
          <a:p>
            <a:pPr marL="442913" indent="-180975"/>
            <a:r>
              <a:rPr lang="ja-JP" altLang="en-US" sz="2000" dirty="0" smtClean="0"/>
              <a:t>④ </a:t>
            </a:r>
            <a:r>
              <a:rPr lang="ja-JP" altLang="en-US" sz="2000" dirty="0"/>
              <a:t>認知症の行動・心理症状の予防等に資する認知症ケアについて、カンファレンスの開催、計画の作成、認知症の行動・心理症状の有無及び程度についての定期的な評価、ケアの振り返り、計画の見直し等を行っている。</a:t>
            </a:r>
            <a:endParaRPr lang="en-US" altLang="ja-JP" sz="2000" dirty="0"/>
          </a:p>
          <a:p>
            <a:pPr marL="85725"/>
            <a:endParaRPr lang="en-US" altLang="ja-JP" sz="300" dirty="0"/>
          </a:p>
        </p:txBody>
      </p:sp>
      <p:sp>
        <p:nvSpPr>
          <p:cNvPr id="4" name="正方形/長方形 3"/>
          <p:cNvSpPr/>
          <p:nvPr/>
        </p:nvSpPr>
        <p:spPr>
          <a:xfrm>
            <a:off x="358378" y="1849902"/>
            <a:ext cx="11475244" cy="931024"/>
          </a:xfrm>
          <a:prstGeom prst="rect">
            <a:avLst/>
          </a:prstGeom>
          <a:ln w="6350">
            <a:solidFill>
              <a:schemeClr val="tx1"/>
            </a:solidFill>
            <a:prstDash val="sysDot"/>
          </a:ln>
        </p:spPr>
        <p:txBody>
          <a:bodyPr wrap="square" bIns="0" anchor="ctr" anchorCtr="0">
            <a:spAutoFit/>
          </a:bodyPr>
          <a:lstStyle/>
          <a:p>
            <a:pPr marL="1971675" indent="-1971675">
              <a:lnSpc>
                <a:spcPts val="2300"/>
              </a:lnSpc>
            </a:pPr>
            <a:r>
              <a:rPr lang="en-US" altLang="ja-JP" sz="2000" dirty="0" smtClean="0"/>
              <a:t>【</a:t>
            </a:r>
            <a:r>
              <a:rPr lang="ja-JP" altLang="en-US" sz="2000" dirty="0" smtClean="0"/>
              <a:t>厚生労働大臣が定める者</a:t>
            </a:r>
            <a:r>
              <a:rPr lang="en-US" altLang="ja-JP" sz="2000" dirty="0" smtClean="0"/>
              <a:t>】</a:t>
            </a:r>
          </a:p>
          <a:p>
            <a:pPr marL="271463" indent="85725">
              <a:lnSpc>
                <a:spcPts val="2300"/>
              </a:lnSpc>
            </a:pPr>
            <a:r>
              <a:rPr lang="ja-JP" altLang="en-US" sz="2000" dirty="0" smtClean="0"/>
              <a:t>周囲</a:t>
            </a:r>
            <a:r>
              <a:rPr lang="ja-JP" altLang="en-US" sz="2000" dirty="0"/>
              <a:t>の者による日常生活に対する注意を必要とする認知症の</a:t>
            </a:r>
            <a:r>
              <a:rPr lang="ja-JP" altLang="en-US" sz="2000" dirty="0" smtClean="0"/>
              <a:t>者（日常生活自立度のランク</a:t>
            </a:r>
            <a:r>
              <a:rPr lang="en-US" altLang="ja-JP" sz="2000" dirty="0" smtClean="0"/>
              <a:t>Ⅱ</a:t>
            </a:r>
            <a:r>
              <a:rPr lang="ja-JP" altLang="en-US" sz="2000" dirty="0" err="1" smtClean="0"/>
              <a:t>、</a:t>
            </a:r>
            <a:r>
              <a:rPr lang="en-US" altLang="ja-JP" sz="2000" dirty="0" smtClean="0"/>
              <a:t>Ⅲ</a:t>
            </a:r>
            <a:r>
              <a:rPr lang="ja-JP" altLang="en-US" sz="2000" dirty="0" err="1" smtClean="0"/>
              <a:t>、</a:t>
            </a:r>
            <a:r>
              <a:rPr lang="en-US" altLang="ja-JP" sz="2000" dirty="0" smtClean="0"/>
              <a:t>Ⅳ</a:t>
            </a:r>
            <a:r>
              <a:rPr lang="ja-JP" altLang="en-US" sz="2000" dirty="0" smtClean="0"/>
              <a:t>又はＭに該当する者）（以下「対象者」）</a:t>
            </a:r>
            <a:endParaRPr lang="en-US" altLang="ja-JP" sz="2000" dirty="0" smtClean="0"/>
          </a:p>
        </p:txBody>
      </p:sp>
    </p:spTree>
    <p:extLst>
      <p:ext uri="{BB962C8B-B14F-4D97-AF65-F5344CB8AC3E}">
        <p14:creationId xmlns:p14="http://schemas.microsoft.com/office/powerpoint/2010/main" val="26938096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70638"/>
            <a:ext cx="2743200" cy="365125"/>
          </a:xfrm>
        </p:spPr>
        <p:txBody>
          <a:bodyPr/>
          <a:lstStyle/>
          <a:p>
            <a:fld id="{41D9830F-53EB-46B6-9EC0-C4C68F82A889}" type="slidenum">
              <a:rPr kumimoji="1" lang="ja-JP" altLang="en-US" smtClean="0"/>
              <a:t>128</a:t>
            </a:fld>
            <a:endParaRPr kumimoji="1" lang="ja-JP" altLang="en-US" dirty="0"/>
          </a:p>
        </p:txBody>
      </p:sp>
      <p:sp>
        <p:nvSpPr>
          <p:cNvPr id="4" name="正方形/長方形 3"/>
          <p:cNvSpPr/>
          <p:nvPr/>
        </p:nvSpPr>
        <p:spPr>
          <a:xfrm>
            <a:off x="0" y="0"/>
            <a:ext cx="12192000" cy="3831818"/>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認知症チームケア推進加算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120 </a:t>
            </a:r>
            <a:r>
              <a:rPr lang="ja-JP" altLang="en-US" sz="2000" dirty="0">
                <a:solidFill>
                  <a:prstClr val="black"/>
                </a:solidFill>
              </a:rPr>
              <a:t>単位／月</a:t>
            </a:r>
            <a:endParaRPr lang="en-US" altLang="ja-JP" sz="2000" dirty="0">
              <a:solidFill>
                <a:prstClr val="black"/>
              </a:solidFill>
            </a:endParaRPr>
          </a:p>
          <a:p>
            <a:pPr marL="185738" lvl="0"/>
            <a:r>
              <a:rPr lang="ja-JP" altLang="en-US" sz="2000" dirty="0">
                <a:solidFill>
                  <a:prstClr val="black"/>
                </a:solidFill>
              </a:rPr>
              <a:t>次のいずれにも適合すること。</a:t>
            </a:r>
          </a:p>
          <a:p>
            <a:pPr marL="357188" lvl="0" indent="-171450"/>
            <a:r>
              <a:rPr lang="ja-JP" altLang="en-US" sz="2000" dirty="0">
                <a:solidFill>
                  <a:prstClr val="black"/>
                </a:solidFill>
              </a:rPr>
              <a:t>① 加算</a:t>
            </a:r>
            <a:r>
              <a:rPr lang="en-US" altLang="ja-JP" sz="2000" dirty="0">
                <a:solidFill>
                  <a:prstClr val="black"/>
                </a:solidFill>
              </a:rPr>
              <a:t>(Ⅰ)</a:t>
            </a:r>
            <a:r>
              <a:rPr lang="ja-JP" altLang="en-US" sz="2000" dirty="0">
                <a:solidFill>
                  <a:prstClr val="black"/>
                </a:solidFill>
              </a:rPr>
              <a:t>の①、③及び④に掲げる基準に適合する</a:t>
            </a:r>
            <a:r>
              <a:rPr lang="ja-JP" altLang="en-US" sz="2000" dirty="0" smtClean="0">
                <a:solidFill>
                  <a:prstClr val="black"/>
                </a:solidFill>
              </a:rPr>
              <a:t>。</a:t>
            </a:r>
            <a:endParaRPr lang="en-US" altLang="ja-JP" sz="2000" dirty="0" smtClean="0">
              <a:solidFill>
                <a:prstClr val="black"/>
              </a:solidFill>
            </a:endParaRPr>
          </a:p>
          <a:p>
            <a:pPr marL="357188" lvl="0" indent="-171450"/>
            <a:r>
              <a:rPr lang="ja-JP" altLang="en-US" sz="2000" dirty="0" smtClean="0">
                <a:solidFill>
                  <a:prstClr val="black"/>
                </a:solidFill>
              </a:rPr>
              <a:t>② </a:t>
            </a:r>
            <a:r>
              <a:rPr lang="ja-JP" altLang="en-US" sz="2000" dirty="0">
                <a:solidFill>
                  <a:prstClr val="black"/>
                </a:solidFill>
              </a:rPr>
              <a:t>認知症の行動・心理症状の予防等に資する認知症介護に係る専門的な研修を修了している者</a:t>
            </a:r>
            <a:r>
              <a:rPr lang="ja-JP" altLang="en-US" sz="2000" dirty="0" smtClean="0">
                <a:solidFill>
                  <a:prstClr val="black"/>
                </a:solidFill>
              </a:rPr>
              <a:t>（認知症</a:t>
            </a:r>
            <a:r>
              <a:rPr lang="ja-JP" altLang="en-US" sz="2000" dirty="0">
                <a:solidFill>
                  <a:prstClr val="black"/>
                </a:solidFill>
              </a:rPr>
              <a:t>介護実践リーダー研修を修了し、かつ、認知症チームケア推進研修を修了した者）を１名以上配置し、かつ、複数人の介護職員から成る認知症の行動・心理症状に対応するチームを組んでいる。</a:t>
            </a:r>
            <a:endParaRPr lang="en-US" altLang="ja-JP" sz="2000" dirty="0">
              <a:solidFill>
                <a:prstClr val="black"/>
              </a:solidFill>
            </a:endParaRPr>
          </a:p>
          <a:p>
            <a:pPr marL="442913" lvl="0" indent="-179388"/>
            <a:endParaRPr lang="en-US" altLang="ja-JP" sz="2000" dirty="0">
              <a:solidFill>
                <a:prstClr val="black"/>
              </a:solidFill>
            </a:endParaRPr>
          </a:p>
          <a:p>
            <a:pPr marL="442913" indent="-442913"/>
            <a:r>
              <a:rPr lang="ja-JP" altLang="en-US" sz="2000" b="1" dirty="0"/>
              <a:t>（</a:t>
            </a:r>
            <a:r>
              <a:rPr lang="ja-JP" altLang="en-US" sz="2000" b="1" dirty="0" smtClean="0"/>
              <a:t>３０）認知症行動・心理症状緊急対応加算</a:t>
            </a:r>
            <a:r>
              <a:rPr lang="ja-JP" altLang="en-US" sz="2000" b="1" dirty="0"/>
              <a:t>　</a:t>
            </a:r>
            <a:r>
              <a:rPr lang="en-US" altLang="ja-JP" sz="2000" dirty="0" smtClean="0"/>
              <a:t>200</a:t>
            </a:r>
            <a:r>
              <a:rPr lang="ja-JP" altLang="en-US" sz="2000" dirty="0" smtClean="0"/>
              <a:t>単位／日（</a:t>
            </a:r>
            <a:r>
              <a:rPr lang="ja-JP" altLang="en-US" sz="2000" dirty="0" smtClean="0">
                <a:solidFill>
                  <a:prstClr val="black"/>
                </a:solidFill>
              </a:rPr>
              <a:t>入所</a:t>
            </a:r>
            <a:r>
              <a:rPr lang="ja-JP" altLang="en-US" sz="2000" dirty="0">
                <a:solidFill>
                  <a:prstClr val="black"/>
                </a:solidFill>
              </a:rPr>
              <a:t>した日から起算</a:t>
            </a:r>
            <a:r>
              <a:rPr lang="ja-JP" altLang="en-US" sz="2000" dirty="0" smtClean="0">
                <a:solidFill>
                  <a:prstClr val="black"/>
                </a:solidFill>
              </a:rPr>
              <a:t>して</a:t>
            </a:r>
            <a:r>
              <a:rPr lang="en-US" altLang="ja-JP" sz="2000" dirty="0" smtClean="0">
                <a:solidFill>
                  <a:prstClr val="black"/>
                </a:solidFill>
              </a:rPr>
              <a:t>7</a:t>
            </a:r>
            <a:r>
              <a:rPr lang="ja-JP" altLang="en-US" sz="2000" dirty="0" smtClean="0">
                <a:solidFill>
                  <a:prstClr val="black"/>
                </a:solidFill>
              </a:rPr>
              <a:t>日</a:t>
            </a:r>
            <a:r>
              <a:rPr lang="ja-JP" altLang="en-US" sz="2000" dirty="0">
                <a:solidFill>
                  <a:prstClr val="black"/>
                </a:solidFill>
              </a:rPr>
              <a:t>を</a:t>
            </a:r>
            <a:r>
              <a:rPr lang="ja-JP" altLang="en-US" sz="2000" dirty="0" smtClean="0">
                <a:solidFill>
                  <a:prstClr val="black"/>
                </a:solidFill>
              </a:rPr>
              <a:t>限度）</a:t>
            </a:r>
            <a:endParaRPr lang="en-US" altLang="ja-JP" sz="2000" dirty="0"/>
          </a:p>
          <a:p>
            <a:pPr marL="185738" lvl="0" indent="171450"/>
            <a:r>
              <a:rPr lang="ja-JP" altLang="en-US" sz="2000" dirty="0">
                <a:solidFill>
                  <a:prstClr val="black"/>
                </a:solidFill>
              </a:rPr>
              <a:t>医師が、認知症の行動・心理</a:t>
            </a:r>
            <a:r>
              <a:rPr lang="ja-JP" altLang="en-US" sz="2000" dirty="0" smtClean="0">
                <a:solidFill>
                  <a:prstClr val="black"/>
                </a:solidFill>
              </a:rPr>
              <a:t>症状（</a:t>
            </a:r>
            <a:r>
              <a:rPr lang="ja-JP" altLang="en-US" sz="2000" dirty="0">
                <a:solidFill>
                  <a:prstClr val="black"/>
                </a:solidFill>
              </a:rPr>
              <a:t>認知症による認知機能の障害に伴う、妄想・幻覚・興奮・暴言等の症状</a:t>
            </a:r>
            <a:r>
              <a:rPr lang="ja-JP" altLang="en-US" sz="2000" dirty="0" smtClean="0">
                <a:solidFill>
                  <a:prstClr val="black"/>
                </a:solidFill>
              </a:rPr>
              <a:t>）が</a:t>
            </a:r>
            <a:r>
              <a:rPr lang="ja-JP" altLang="en-US" sz="2000" dirty="0">
                <a:solidFill>
                  <a:prstClr val="black"/>
                </a:solidFill>
              </a:rPr>
              <a:t>認められるため、在宅での生活が困難であり、緊急に入所することが適当であると判断した者に対し</a:t>
            </a:r>
            <a:r>
              <a:rPr lang="ja-JP" altLang="en-US" sz="2000" dirty="0" smtClean="0">
                <a:solidFill>
                  <a:prstClr val="black"/>
                </a:solidFill>
              </a:rPr>
              <a:t>、施設</a:t>
            </a:r>
            <a:r>
              <a:rPr lang="ja-JP" altLang="en-US" sz="2000" dirty="0">
                <a:solidFill>
                  <a:prstClr val="black"/>
                </a:solidFill>
              </a:rPr>
              <a:t>サービスを行った</a:t>
            </a:r>
            <a:r>
              <a:rPr lang="ja-JP" altLang="en-US" sz="2000" dirty="0" smtClean="0">
                <a:solidFill>
                  <a:prstClr val="black"/>
                </a:solidFill>
              </a:rPr>
              <a:t>場合に加算</a:t>
            </a:r>
            <a:r>
              <a:rPr lang="ja-JP" altLang="en-US" sz="2000" dirty="0">
                <a:solidFill>
                  <a:prstClr val="black"/>
                </a:solidFill>
              </a:rPr>
              <a:t>する。</a:t>
            </a:r>
          </a:p>
          <a:p>
            <a:pPr marL="442913" indent="-180975"/>
            <a:endParaRPr lang="en-US" altLang="ja-JP" sz="300" dirty="0" smtClean="0">
              <a:solidFill>
                <a:prstClr val="black"/>
              </a:solidFill>
            </a:endParaRPr>
          </a:p>
          <a:p>
            <a:pPr marL="628650" lvl="0" indent="-180975"/>
            <a:endParaRPr lang="ja-JP" altLang="en-US" sz="2000" dirty="0">
              <a:solidFill>
                <a:prstClr val="black"/>
              </a:solidFill>
            </a:endParaRPr>
          </a:p>
        </p:txBody>
      </p:sp>
      <p:sp>
        <p:nvSpPr>
          <p:cNvPr id="5" name="正方形/長方形 4"/>
          <p:cNvSpPr/>
          <p:nvPr/>
        </p:nvSpPr>
        <p:spPr>
          <a:xfrm>
            <a:off x="300038" y="3539262"/>
            <a:ext cx="11753850" cy="3123932"/>
          </a:xfrm>
          <a:prstGeom prst="rect">
            <a:avLst/>
          </a:prstGeom>
          <a:ln w="6350">
            <a:solidFill>
              <a:schemeClr val="tx1"/>
            </a:solidFill>
            <a:prstDash val="sysDot"/>
          </a:ln>
        </p:spPr>
        <p:txBody>
          <a:bodyPr wrap="square" bIns="0" anchor="ctr" anchorCtr="0">
            <a:spAutoFit/>
          </a:bodyPr>
          <a:lstStyle/>
          <a:p>
            <a:pPr marL="185738" lvl="0" indent="-180975"/>
            <a:r>
              <a:rPr lang="en-US" altLang="ja-JP" sz="2000" dirty="0">
                <a:solidFill>
                  <a:prstClr val="black"/>
                </a:solidFill>
              </a:rPr>
              <a:t>※</a:t>
            </a:r>
            <a:r>
              <a:rPr lang="ja-JP" altLang="en-US" sz="2000" dirty="0">
                <a:solidFill>
                  <a:prstClr val="black"/>
                </a:solidFill>
              </a:rPr>
              <a:t>当該入所者が入所前</a:t>
            </a:r>
            <a:r>
              <a:rPr lang="en-US" altLang="ja-JP" sz="2000" dirty="0">
                <a:solidFill>
                  <a:prstClr val="black"/>
                </a:solidFill>
              </a:rPr>
              <a:t>1</a:t>
            </a:r>
            <a:r>
              <a:rPr lang="ja-JP" altLang="en-US" sz="2000" dirty="0">
                <a:solidFill>
                  <a:prstClr val="black"/>
                </a:solidFill>
              </a:rPr>
              <a:t>月の間に、当該施設に入所したことがない場合及び過去</a:t>
            </a:r>
            <a:r>
              <a:rPr lang="en-US" altLang="ja-JP" sz="2000" dirty="0">
                <a:solidFill>
                  <a:prstClr val="black"/>
                </a:solidFill>
              </a:rPr>
              <a:t>1</a:t>
            </a:r>
            <a:r>
              <a:rPr lang="ja-JP" altLang="en-US" sz="2000" dirty="0">
                <a:solidFill>
                  <a:prstClr val="black"/>
                </a:solidFill>
              </a:rPr>
              <a:t>月の間に当該加算（他サービスを含む）を算定したことがない場合に限り算定できる。</a:t>
            </a:r>
          </a:p>
          <a:p>
            <a:pPr marL="185738" lvl="0" indent="-180975"/>
            <a:r>
              <a:rPr lang="en-US" altLang="ja-JP" sz="2000" dirty="0">
                <a:solidFill>
                  <a:prstClr val="black"/>
                </a:solidFill>
              </a:rPr>
              <a:t>※</a:t>
            </a:r>
            <a:r>
              <a:rPr lang="ja-JP" altLang="en-US" sz="2000" dirty="0">
                <a:solidFill>
                  <a:prstClr val="black"/>
                </a:solidFill>
              </a:rPr>
              <a:t> 介護支援専門員、受け入れ施設の職員と連携し、利用者又は家族の同意の上、当該施設に入所した場合に算定でき、</a:t>
            </a:r>
            <a:r>
              <a:rPr lang="ja-JP" altLang="en-US" sz="2000" u="sng" dirty="0">
                <a:solidFill>
                  <a:prstClr val="black"/>
                </a:solidFill>
              </a:rPr>
              <a:t>医師が判断した当該日又はその次の日に利用を開始した場合に限り算定できる。</a:t>
            </a:r>
            <a:endParaRPr lang="en-US" altLang="ja-JP" sz="2000" u="sng" dirty="0">
              <a:solidFill>
                <a:prstClr val="black"/>
              </a:solidFill>
            </a:endParaRPr>
          </a:p>
          <a:p>
            <a:pPr marL="185738" lvl="0" indent="-180975"/>
            <a:r>
              <a:rPr lang="en-US" altLang="ja-JP" sz="2000" dirty="0">
                <a:solidFill>
                  <a:prstClr val="black"/>
                </a:solidFill>
              </a:rPr>
              <a:t>※</a:t>
            </a:r>
            <a:r>
              <a:rPr lang="ja-JP" altLang="en-US" sz="2000" dirty="0">
                <a:solidFill>
                  <a:prstClr val="black"/>
                </a:solidFill>
              </a:rPr>
              <a:t> 次に掲げる者が、直接、当該施設へ入所した場合には、当該加算は算定できない。</a:t>
            </a:r>
          </a:p>
          <a:p>
            <a:pPr marL="357188" lvl="0" indent="-180975"/>
            <a:r>
              <a:rPr lang="ja-JP" altLang="en-US" sz="2000" dirty="0">
                <a:solidFill>
                  <a:prstClr val="black"/>
                </a:solidFill>
              </a:rPr>
              <a:t>ａ 病院又は診療所に入院中の者</a:t>
            </a:r>
          </a:p>
          <a:p>
            <a:pPr marL="357188" lvl="0" indent="-180975"/>
            <a:r>
              <a:rPr lang="ja-JP" altLang="en-US" sz="2000" dirty="0">
                <a:solidFill>
                  <a:prstClr val="black"/>
                </a:solidFill>
              </a:rPr>
              <a:t>ｂ 介護保険施設又は地域密着型介護老人福祉施設に入院中又は入所中の者</a:t>
            </a:r>
            <a:endParaRPr lang="en-US" altLang="ja-JP" sz="2000" dirty="0">
              <a:solidFill>
                <a:prstClr val="black"/>
              </a:solidFill>
            </a:endParaRPr>
          </a:p>
          <a:p>
            <a:pPr marL="357188" lvl="0" indent="-180975"/>
            <a:r>
              <a:rPr lang="ja-JP" altLang="en-US" sz="2000" dirty="0">
                <a:solidFill>
                  <a:prstClr val="black"/>
                </a:solidFill>
              </a:rPr>
              <a:t>ｃ 短期入所生活介護、短期入所療養介護、特定施設入居者生活介護、短期利用特定施設入居者生活介護、認知症対応型共同生活介護、短期利用認知症対応型共同生活介護、地域密着型特定施設入居者生活介護及び短期利用地域密着型短特定施設入居者生活介護を利用中の者</a:t>
            </a:r>
          </a:p>
        </p:txBody>
      </p:sp>
    </p:spTree>
    <p:extLst>
      <p:ext uri="{BB962C8B-B14F-4D97-AF65-F5344CB8AC3E}">
        <p14:creationId xmlns:p14="http://schemas.microsoft.com/office/powerpoint/2010/main" val="215228139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31809"/>
            <a:ext cx="2743200" cy="365125"/>
          </a:xfrm>
        </p:spPr>
        <p:txBody>
          <a:bodyPr/>
          <a:lstStyle/>
          <a:p>
            <a:fld id="{41D9830F-53EB-46B6-9EC0-C4C68F82A889}" type="slidenum">
              <a:rPr kumimoji="1" lang="ja-JP" altLang="en-US" smtClean="0"/>
              <a:t>129</a:t>
            </a:fld>
            <a:endParaRPr kumimoji="1" lang="ja-JP" altLang="en-US"/>
          </a:p>
        </p:txBody>
      </p:sp>
      <p:sp>
        <p:nvSpPr>
          <p:cNvPr id="3" name="正方形/長方形 2"/>
          <p:cNvSpPr/>
          <p:nvPr/>
        </p:nvSpPr>
        <p:spPr>
          <a:xfrm>
            <a:off x="285751" y="99972"/>
            <a:ext cx="11687174" cy="2995692"/>
          </a:xfrm>
          <a:prstGeom prst="rect">
            <a:avLst/>
          </a:prstGeom>
          <a:ln w="6350">
            <a:solidFill>
              <a:schemeClr val="tx1"/>
            </a:solidFill>
            <a:prstDash val="sysDot"/>
          </a:ln>
        </p:spPr>
        <p:txBody>
          <a:bodyPr wrap="square" bIns="0" anchor="ctr" anchorCtr="0">
            <a:spAutoFit/>
          </a:bodyPr>
          <a:lstStyle/>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施設への入所ではなく、医療機関における対応が必要であると判断される場合にあっては、速やかに適当な医療機関の紹介、情報提供を行うことにより、適切な医療が受けられるように取り計らうこと。</a:t>
            </a:r>
          </a:p>
          <a:p>
            <a:pPr marL="180975" lvl="0" indent="-180975">
              <a:lnSpc>
                <a:spcPts val="2300"/>
              </a:lnSpc>
            </a:pPr>
            <a:r>
              <a:rPr lang="en-US" altLang="ja-JP" sz="2000" dirty="0">
                <a:solidFill>
                  <a:prstClr val="black"/>
                </a:solidFill>
              </a:rPr>
              <a:t>※</a:t>
            </a:r>
            <a:r>
              <a:rPr lang="ja-JP" altLang="en-US" sz="2000" dirty="0">
                <a:solidFill>
                  <a:prstClr val="black"/>
                </a:solidFill>
              </a:rPr>
              <a:t> 入所後速やかに退所に向けた施設サービス計画を策定し、当該入所者の「認知症の行動・心理症状」が安定した際には速やかに在宅復帰が可能となるようにすること。</a:t>
            </a:r>
          </a:p>
          <a:p>
            <a:pPr marL="180975" lvl="0" indent="-180975">
              <a:lnSpc>
                <a:spcPts val="23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判断を行った医師は診療録等に症状、判断の内容等を記録しておくこと</a:t>
            </a:r>
            <a:r>
              <a:rPr lang="ja-JP" altLang="en-US" sz="2000" dirty="0" smtClean="0">
                <a:solidFill>
                  <a:prstClr val="black"/>
                </a:solidFill>
              </a:rPr>
              <a:t>。</a:t>
            </a:r>
            <a:endParaRPr lang="en-US" altLang="ja-JP" sz="2000" dirty="0" smtClean="0">
              <a:solidFill>
                <a:prstClr val="black"/>
              </a:solidFill>
            </a:endParaRPr>
          </a:p>
          <a:p>
            <a:pPr marL="180975" lvl="0" indent="-180975">
              <a:lnSpc>
                <a:spcPts val="2300"/>
              </a:lnSpc>
            </a:pPr>
            <a:r>
              <a:rPr lang="ja-JP" altLang="en-US" sz="2000" dirty="0">
                <a:solidFill>
                  <a:prstClr val="black"/>
                </a:solidFill>
              </a:rPr>
              <a:t>　</a:t>
            </a:r>
            <a:r>
              <a:rPr lang="ja-JP" altLang="en-US" sz="2000" dirty="0" smtClean="0">
                <a:solidFill>
                  <a:prstClr val="black"/>
                </a:solidFill>
              </a:rPr>
              <a:t>また</a:t>
            </a:r>
            <a:r>
              <a:rPr lang="ja-JP" altLang="en-US" sz="2000" dirty="0">
                <a:solidFill>
                  <a:prstClr val="black"/>
                </a:solidFill>
              </a:rPr>
              <a:t>、施設も判断を行った医師名、日付及び利用開始に当たっての留意事項等を介護サービス計画書に記録しておくこと。</a:t>
            </a:r>
          </a:p>
          <a:p>
            <a:pPr marL="180975" lvl="0" indent="-180975">
              <a:lnSpc>
                <a:spcPts val="2300"/>
              </a:lnSpc>
            </a:pPr>
            <a:r>
              <a:rPr lang="en-US" altLang="ja-JP" sz="2000" dirty="0">
                <a:solidFill>
                  <a:prstClr val="black"/>
                </a:solidFill>
              </a:rPr>
              <a:t>※</a:t>
            </a:r>
            <a:r>
              <a:rPr lang="ja-JP" altLang="en-US" sz="2000" dirty="0">
                <a:solidFill>
                  <a:prstClr val="black"/>
                </a:solidFill>
              </a:rPr>
              <a:t> 当該加算の算定にあたっては、 個室等、認知症の行動・心理症状の増悪した者の療養に相応しい設備を整備すること</a:t>
            </a:r>
            <a:r>
              <a:rPr lang="ja-JP" altLang="en-US" sz="2000" dirty="0" smtClean="0">
                <a:solidFill>
                  <a:prstClr val="black"/>
                </a:solidFill>
              </a:rPr>
              <a:t>。</a:t>
            </a:r>
            <a:endParaRPr lang="ja-JP" altLang="en-US" sz="2000" dirty="0">
              <a:solidFill>
                <a:prstClr val="black"/>
              </a:solidFill>
            </a:endParaRPr>
          </a:p>
        </p:txBody>
      </p:sp>
      <p:sp>
        <p:nvSpPr>
          <p:cNvPr id="4" name="正方形/長方形 3"/>
          <p:cNvSpPr/>
          <p:nvPr/>
        </p:nvSpPr>
        <p:spPr>
          <a:xfrm>
            <a:off x="0" y="3331041"/>
            <a:ext cx="12192000" cy="2215991"/>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３１）</a:t>
            </a:r>
            <a:r>
              <a:rPr lang="ja-JP" altLang="en-US" sz="2000" b="1" dirty="0">
                <a:solidFill>
                  <a:prstClr val="black"/>
                </a:solidFill>
              </a:rPr>
              <a:t>褥瘡マネジメント加算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271463" lvl="0"/>
            <a:r>
              <a:rPr lang="en-US" altLang="ja-JP" sz="2000" dirty="0"/>
              <a:t>※ </a:t>
            </a:r>
            <a:r>
              <a:rPr lang="ja-JP" altLang="en-US" sz="2000" dirty="0"/>
              <a:t>加算</a:t>
            </a:r>
            <a:r>
              <a:rPr lang="en-US" altLang="ja-JP" sz="2000" dirty="0"/>
              <a:t>(Ⅰ)</a:t>
            </a:r>
            <a:r>
              <a:rPr lang="ja-JP" altLang="en-US" sz="2000" dirty="0"/>
              <a:t>と加算</a:t>
            </a:r>
            <a:r>
              <a:rPr lang="en-US" altLang="ja-JP" sz="2000" dirty="0"/>
              <a:t>(Ⅱ)</a:t>
            </a:r>
            <a:r>
              <a:rPr lang="ja-JP" altLang="en-US" sz="2000" dirty="0"/>
              <a:t>の同時算定は</a:t>
            </a:r>
            <a:r>
              <a:rPr lang="ja-JP" altLang="en-US" sz="2000" dirty="0" smtClean="0"/>
              <a:t>できない。</a:t>
            </a:r>
            <a:endParaRPr lang="en-US" altLang="ja-JP" sz="2000" dirty="0">
              <a:solidFill>
                <a:prstClr val="black"/>
              </a:solidFill>
            </a:endParaRPr>
          </a:p>
          <a:p>
            <a:pPr lvl="0"/>
            <a:r>
              <a:rPr lang="en-US" altLang="ja-JP" sz="2000" dirty="0">
                <a:solidFill>
                  <a:prstClr val="black"/>
                </a:solidFill>
              </a:rPr>
              <a:t>【</a:t>
            </a:r>
            <a:r>
              <a:rPr lang="ja-JP" altLang="en-US" sz="2000" dirty="0">
                <a:solidFill>
                  <a:prstClr val="black"/>
                </a:solidFill>
              </a:rPr>
              <a:t>褥瘡マネジメント加算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3</a:t>
            </a:r>
            <a:r>
              <a:rPr lang="ja-JP" altLang="en-US" sz="2000" dirty="0">
                <a:solidFill>
                  <a:prstClr val="black"/>
                </a:solidFill>
              </a:rPr>
              <a:t>単位／月</a:t>
            </a:r>
            <a:endParaRPr lang="en-US" altLang="ja-JP" sz="2000" dirty="0">
              <a:solidFill>
                <a:prstClr val="black"/>
              </a:solidFill>
            </a:endParaRPr>
          </a:p>
          <a:p>
            <a:pPr marL="185738" lvl="0"/>
            <a:r>
              <a:rPr lang="ja-JP" altLang="en-US" sz="2000" dirty="0">
                <a:solidFill>
                  <a:prstClr val="black"/>
                </a:solidFill>
              </a:rPr>
              <a:t>次のいずれにも適合すること。</a:t>
            </a:r>
            <a:endParaRPr lang="en-US" altLang="ja-JP" sz="2000" dirty="0">
              <a:solidFill>
                <a:prstClr val="black"/>
              </a:solidFill>
            </a:endParaRPr>
          </a:p>
          <a:p>
            <a:pPr marL="357188" indent="-171450"/>
            <a:r>
              <a:rPr lang="ja-JP" altLang="en-US" sz="2000" dirty="0">
                <a:solidFill>
                  <a:prstClr val="black"/>
                </a:solidFill>
              </a:rPr>
              <a:t>① 入所</a:t>
            </a:r>
            <a:r>
              <a:rPr lang="ja-JP" altLang="en-US" sz="2000" dirty="0" smtClean="0">
                <a:solidFill>
                  <a:prstClr val="black"/>
                </a:solidFill>
              </a:rPr>
              <a:t>者</a:t>
            </a:r>
            <a:r>
              <a:rPr lang="ja-JP" altLang="en-US" sz="2000" dirty="0">
                <a:solidFill>
                  <a:prstClr val="black"/>
                </a:solidFill>
              </a:rPr>
              <a:t>ごと</a:t>
            </a:r>
            <a:r>
              <a:rPr lang="ja-JP" altLang="en-US" sz="2000" dirty="0" smtClean="0">
                <a:solidFill>
                  <a:prstClr val="black"/>
                </a:solidFill>
              </a:rPr>
              <a:t>に、施設入所時に褥</a:t>
            </a:r>
            <a:r>
              <a:rPr lang="ja-JP" altLang="en-US" sz="2000" dirty="0">
                <a:solidFill>
                  <a:prstClr val="black"/>
                </a:solidFill>
              </a:rPr>
              <a:t>瘡の有無を確認するとともに、褥瘡の発生と関連のあるリスクについて</a:t>
            </a:r>
            <a:r>
              <a:rPr lang="ja-JP" altLang="en-US" sz="2000" dirty="0" smtClean="0">
                <a:solidFill>
                  <a:prstClr val="black"/>
                </a:solidFill>
              </a:rPr>
              <a:t>、施設入所</a:t>
            </a:r>
            <a:r>
              <a:rPr lang="ja-JP" altLang="en-US" sz="2000" dirty="0" smtClean="0"/>
              <a:t>時</a:t>
            </a:r>
            <a:r>
              <a:rPr lang="ja-JP" altLang="en-US" sz="2000" dirty="0"/>
              <a:t>に評価し、その後少なくとも３月に１回評価</a:t>
            </a:r>
            <a:r>
              <a:rPr lang="ja-JP" altLang="en-US" sz="2000" dirty="0" smtClean="0"/>
              <a:t>すること。</a:t>
            </a:r>
            <a:endParaRPr lang="en-US" altLang="ja-JP" sz="2000" dirty="0"/>
          </a:p>
          <a:p>
            <a:pPr marL="442913" lvl="0" indent="-171450"/>
            <a:endParaRPr lang="ja-JP" altLang="en-US" dirty="0"/>
          </a:p>
        </p:txBody>
      </p:sp>
      <p:sp>
        <p:nvSpPr>
          <p:cNvPr id="5" name="正方形/長方形 4"/>
          <p:cNvSpPr/>
          <p:nvPr/>
        </p:nvSpPr>
        <p:spPr>
          <a:xfrm>
            <a:off x="438746" y="5201513"/>
            <a:ext cx="11295459" cy="1585049"/>
          </a:xfrm>
          <a:prstGeom prst="rect">
            <a:avLst/>
          </a:prstGeom>
          <a:ln w="6350">
            <a:solidFill>
              <a:schemeClr val="tx1"/>
            </a:solidFill>
            <a:prstDash val="sysDot"/>
          </a:ln>
        </p:spPr>
        <p:txBody>
          <a:bodyPr wrap="square" bIns="0" anchor="ctr" anchorCtr="0">
            <a:spAutoFit/>
          </a:bodyPr>
          <a:lstStyle/>
          <a:p>
            <a:pPr marL="185738" indent="-185738">
              <a:tabLst>
                <a:tab pos="628650" algn="l"/>
              </a:tabLst>
            </a:pPr>
            <a:r>
              <a:rPr lang="en-US" altLang="ja-JP" sz="2000" dirty="0"/>
              <a:t>※ </a:t>
            </a:r>
            <a:r>
              <a:rPr lang="ja-JP" altLang="en-US" sz="2000" dirty="0"/>
              <a:t>評価</a:t>
            </a:r>
            <a:r>
              <a:rPr lang="ja-JP" altLang="en-US" sz="2000" dirty="0" smtClean="0"/>
              <a:t>は別紙</a:t>
            </a:r>
            <a:r>
              <a:rPr lang="ja-JP" altLang="en-US" sz="2000" dirty="0"/>
              <a:t>様式</a:t>
            </a:r>
            <a:r>
              <a:rPr lang="en-US" altLang="ja-JP" sz="2000" dirty="0"/>
              <a:t>5</a:t>
            </a:r>
            <a:r>
              <a:rPr lang="ja-JP" altLang="en-US" sz="2000" dirty="0"/>
              <a:t>を用いて</a:t>
            </a:r>
            <a:r>
              <a:rPr lang="ja-JP" altLang="en-US" sz="2000" dirty="0" smtClean="0"/>
              <a:t>、褥</a:t>
            </a:r>
            <a:r>
              <a:rPr lang="ja-JP" altLang="en-US" sz="2000" dirty="0"/>
              <a:t>瘡の状態及び褥瘡の発生と関連のある</a:t>
            </a:r>
            <a:r>
              <a:rPr lang="ja-JP" altLang="en-US" sz="2000" dirty="0" smtClean="0"/>
              <a:t>リスクに</a:t>
            </a:r>
            <a:r>
              <a:rPr lang="ja-JP" altLang="en-US" sz="2000" dirty="0"/>
              <a:t>ついて実施する。</a:t>
            </a:r>
            <a:endParaRPr lang="en-US" altLang="ja-JP" sz="2000" dirty="0"/>
          </a:p>
          <a:p>
            <a:pPr marL="185738" indent="-185738"/>
            <a:r>
              <a:rPr lang="en-US" altLang="ja-JP" sz="2000" dirty="0"/>
              <a:t>※</a:t>
            </a:r>
            <a:r>
              <a:rPr lang="ja-JP" altLang="en-US" sz="2000" dirty="0"/>
              <a:t> </a:t>
            </a:r>
            <a:r>
              <a:rPr lang="ja-JP" altLang="en-US" sz="2000" dirty="0" smtClean="0"/>
              <a:t>施設入所時</a:t>
            </a:r>
            <a:r>
              <a:rPr lang="ja-JP" altLang="en-US" sz="2000" dirty="0"/>
              <a:t>の評価は、加算</a:t>
            </a:r>
            <a:r>
              <a:rPr lang="en-US" altLang="ja-JP" sz="2000" dirty="0"/>
              <a:t>(Ⅰ)</a:t>
            </a:r>
            <a:r>
              <a:rPr lang="ja-JP" altLang="en-US" sz="2000" dirty="0"/>
              <a:t>の基準に適合しているものとして市町村長に届け出た日の属する</a:t>
            </a:r>
            <a:r>
              <a:rPr lang="ja-JP" altLang="en-US" sz="2000" dirty="0" smtClean="0"/>
              <a:t>月及び当該</a:t>
            </a:r>
            <a:r>
              <a:rPr lang="ja-JP" altLang="en-US" sz="2000" dirty="0"/>
              <a:t>月以降の</a:t>
            </a:r>
            <a:r>
              <a:rPr lang="ja-JP" altLang="en-US" sz="2000" dirty="0" smtClean="0"/>
              <a:t>新規入所者</a:t>
            </a:r>
            <a:r>
              <a:rPr lang="ja-JP" altLang="en-US" sz="2000" dirty="0"/>
              <a:t>については、当該者</a:t>
            </a:r>
            <a:r>
              <a:rPr lang="ja-JP" altLang="en-US" sz="2000" dirty="0" smtClean="0"/>
              <a:t>の施設入所開始</a:t>
            </a:r>
            <a:r>
              <a:rPr lang="ja-JP" altLang="en-US" sz="2000" dirty="0"/>
              <a:t>時に評価を</a:t>
            </a:r>
            <a:r>
              <a:rPr lang="ja-JP" altLang="en-US" sz="2000" dirty="0" smtClean="0"/>
              <a:t>行うこと。</a:t>
            </a:r>
            <a:endParaRPr lang="en-US" altLang="ja-JP" sz="2000" dirty="0"/>
          </a:p>
          <a:p>
            <a:pPr marL="185738" indent="-185738"/>
            <a:r>
              <a:rPr lang="en-US" altLang="ja-JP" sz="2000" dirty="0"/>
              <a:t>※</a:t>
            </a:r>
            <a:r>
              <a:rPr lang="ja-JP" altLang="en-US" sz="2000" dirty="0"/>
              <a:t> 届出の日の属する月の前月において既</a:t>
            </a:r>
            <a:r>
              <a:rPr lang="ja-JP" altLang="en-US" sz="2000" dirty="0" smtClean="0"/>
              <a:t>に入所して</a:t>
            </a:r>
            <a:r>
              <a:rPr lang="ja-JP" altLang="en-US" sz="2000" dirty="0"/>
              <a:t>いる者については、介護記録等に基づき</a:t>
            </a:r>
            <a:r>
              <a:rPr lang="ja-JP" altLang="en-US" sz="2000" dirty="0" smtClean="0"/>
              <a:t>、施設入所時</a:t>
            </a:r>
            <a:r>
              <a:rPr lang="ja-JP" altLang="en-US" sz="2000" dirty="0"/>
              <a:t>における評価を</a:t>
            </a:r>
            <a:r>
              <a:rPr lang="ja-JP" altLang="en-US" sz="2000" dirty="0" smtClean="0"/>
              <a:t>行うこと。</a:t>
            </a:r>
            <a:endParaRPr lang="en-US" altLang="ja-JP" sz="2000" dirty="0"/>
          </a:p>
        </p:txBody>
      </p:sp>
    </p:spTree>
    <p:extLst>
      <p:ext uri="{BB962C8B-B14F-4D97-AF65-F5344CB8AC3E}">
        <p14:creationId xmlns:p14="http://schemas.microsoft.com/office/powerpoint/2010/main" val="2897984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0168830"/>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130</a:t>
            </a:fld>
            <a:endParaRPr kumimoji="1" lang="ja-JP" altLang="en-US" dirty="0"/>
          </a:p>
        </p:txBody>
      </p:sp>
      <p:sp>
        <p:nvSpPr>
          <p:cNvPr id="3" name="正方形/長方形 2"/>
          <p:cNvSpPr/>
          <p:nvPr/>
        </p:nvSpPr>
        <p:spPr>
          <a:xfrm>
            <a:off x="-1" y="0"/>
            <a:ext cx="12192000" cy="7771358"/>
          </a:xfrm>
          <a:prstGeom prst="rect">
            <a:avLst/>
          </a:prstGeom>
        </p:spPr>
        <p:txBody>
          <a:bodyPr wrap="square">
            <a:spAutoFit/>
          </a:bodyPr>
          <a:lstStyle/>
          <a:p>
            <a:pPr marL="442913" indent="-171450"/>
            <a:r>
              <a:rPr lang="ja-JP" altLang="en-US" sz="2000" dirty="0" smtClean="0"/>
              <a:t>② ①の確認及び評価の結果</a:t>
            </a:r>
            <a:r>
              <a:rPr lang="ja-JP" altLang="en-US" sz="2000" dirty="0"/>
              <a:t>等の情報</a:t>
            </a:r>
            <a:r>
              <a:rPr lang="ja-JP" altLang="en-US" sz="2000" dirty="0" smtClean="0"/>
              <a:t>を</a:t>
            </a:r>
            <a:r>
              <a:rPr lang="en-US" altLang="ja-JP" sz="2000" dirty="0" smtClean="0"/>
              <a:t>LIFE</a:t>
            </a:r>
            <a:r>
              <a:rPr lang="ja-JP" altLang="en-US" sz="2000" dirty="0" smtClean="0"/>
              <a:t>を用いて厚生労働省に提出し、褥瘡管理に当たって、当該情報その他</a:t>
            </a:r>
            <a:r>
              <a:rPr lang="ja-JP" altLang="en-US" sz="2000" dirty="0"/>
              <a:t>褥瘡管理の適切かつ有効</a:t>
            </a:r>
            <a:r>
              <a:rPr lang="ja-JP" altLang="en-US" sz="2000" dirty="0" smtClean="0"/>
              <a:t>な実施</a:t>
            </a:r>
            <a:r>
              <a:rPr lang="ja-JP" altLang="en-US" sz="2000" dirty="0"/>
              <a:t>のために必要な情報を活用して</a:t>
            </a:r>
            <a:r>
              <a:rPr lang="ja-JP" altLang="en-US" sz="2000" dirty="0" smtClean="0"/>
              <a:t>いる。</a:t>
            </a:r>
            <a:endParaRPr lang="ja-JP" altLang="en-US" sz="2000" dirty="0"/>
          </a:p>
          <a:p>
            <a:pPr marL="442913" indent="-171450"/>
            <a:endParaRPr lang="en-US" altLang="ja-JP" sz="300" dirty="0" smtClean="0"/>
          </a:p>
          <a:p>
            <a:pPr marL="442913" indent="-171450"/>
            <a:r>
              <a:rPr lang="ja-JP" altLang="en-US" sz="2000" dirty="0" smtClean="0"/>
              <a:t>③ ①の確認の結果、褥瘡が認められ、又は①の評価の結果、褥</a:t>
            </a:r>
            <a:r>
              <a:rPr lang="ja-JP" altLang="en-US" sz="2000" dirty="0"/>
              <a:t>瘡が発生するリスクがあると</a:t>
            </a:r>
            <a:r>
              <a:rPr lang="ja-JP" altLang="en-US" sz="2000" dirty="0" smtClean="0"/>
              <a:t>された入所者</a:t>
            </a:r>
            <a:r>
              <a:rPr lang="ja-JP" altLang="en-US" sz="2000" dirty="0"/>
              <a:t>ごとに、</a:t>
            </a:r>
            <a:r>
              <a:rPr lang="ja-JP" altLang="en-US" sz="2000" dirty="0" smtClean="0"/>
              <a:t>医師</a:t>
            </a:r>
            <a:r>
              <a:rPr lang="ja-JP" altLang="en-US" sz="2000" dirty="0"/>
              <a:t>、看護師、介護職員、管理栄養士、介護支援専門員その他の職種の者</a:t>
            </a:r>
            <a:r>
              <a:rPr lang="ja-JP" altLang="en-US" sz="2000" dirty="0" smtClean="0"/>
              <a:t>が共同</a:t>
            </a:r>
            <a:r>
              <a:rPr lang="ja-JP" altLang="en-US" sz="2000" dirty="0"/>
              <a:t>して、褥瘡管理に</a:t>
            </a:r>
            <a:r>
              <a:rPr lang="ja-JP" altLang="en-US" sz="2000" dirty="0" smtClean="0"/>
              <a:t>関する褥</a:t>
            </a:r>
            <a:r>
              <a:rPr lang="ja-JP" altLang="en-US" sz="2000" dirty="0"/>
              <a:t>瘡ケア</a:t>
            </a:r>
            <a:r>
              <a:rPr lang="ja-JP" altLang="en-US" sz="2000" dirty="0" smtClean="0"/>
              <a:t>計画を</a:t>
            </a:r>
            <a:r>
              <a:rPr lang="ja-JP" altLang="en-US" sz="2000" dirty="0"/>
              <a:t>作成して</a:t>
            </a:r>
            <a:r>
              <a:rPr lang="ja-JP" altLang="en-US" sz="2000" dirty="0" smtClean="0"/>
              <a:t>いる。</a:t>
            </a:r>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a:p>
          <a:p>
            <a:pPr marL="442913" indent="-171450"/>
            <a:endParaRPr lang="en-US" altLang="ja-JP" sz="1000" dirty="0" smtClean="0"/>
          </a:p>
          <a:p>
            <a:pPr marL="442913" indent="-171450"/>
            <a:endParaRPr lang="en-US" altLang="ja-JP" sz="1000" dirty="0" smtClean="0"/>
          </a:p>
          <a:p>
            <a:pPr marL="442913" indent="-171450"/>
            <a:r>
              <a:rPr lang="ja-JP" altLang="en-US" sz="2000" dirty="0" smtClean="0"/>
              <a:t>④ 入所者</a:t>
            </a:r>
            <a:r>
              <a:rPr lang="ja-JP" altLang="en-US" sz="2000" dirty="0"/>
              <a:t>ごと</a:t>
            </a:r>
            <a:r>
              <a:rPr lang="ja-JP" altLang="en-US" sz="2000" dirty="0" smtClean="0"/>
              <a:t>の褥瘡計画</a:t>
            </a:r>
            <a:r>
              <a:rPr lang="ja-JP" altLang="en-US" sz="2000" dirty="0"/>
              <a:t>に</a:t>
            </a:r>
            <a:r>
              <a:rPr lang="ja-JP" altLang="en-US" sz="2000" dirty="0" smtClean="0"/>
              <a:t>従い褥</a:t>
            </a:r>
            <a:r>
              <a:rPr lang="ja-JP" altLang="en-US" sz="2000" dirty="0"/>
              <a:t>瘡管理を実施するとともに、その管理の内容</a:t>
            </a:r>
            <a:r>
              <a:rPr lang="ja-JP" altLang="en-US" sz="2000" dirty="0" smtClean="0"/>
              <a:t>や入所者</a:t>
            </a:r>
            <a:r>
              <a:rPr lang="ja-JP" altLang="en-US" sz="2000" dirty="0"/>
              <a:t>の状態について定期的に記録している</a:t>
            </a:r>
            <a:r>
              <a:rPr lang="ja-JP" altLang="en-US" sz="2000" dirty="0" smtClean="0"/>
              <a:t>。</a:t>
            </a:r>
            <a:endParaRPr lang="en-US" altLang="ja-JP" sz="2000" dirty="0" smtClean="0"/>
          </a:p>
          <a:p>
            <a:pPr marL="442913" indent="-171450"/>
            <a:endParaRPr lang="en-US" altLang="ja-JP" sz="2000" dirty="0"/>
          </a:p>
          <a:p>
            <a:pPr marL="442913" indent="-171450"/>
            <a:endParaRPr lang="en-US" altLang="ja-JP" sz="2000" dirty="0" smtClean="0"/>
          </a:p>
          <a:p>
            <a:pPr marL="185738"/>
            <a:endParaRPr lang="en-US" altLang="ja-JP" sz="1600" dirty="0" smtClean="0"/>
          </a:p>
          <a:p>
            <a:pPr marL="185738"/>
            <a:r>
              <a:rPr lang="ja-JP" altLang="en-US" sz="2000" dirty="0" smtClean="0"/>
              <a:t>⑤ </a:t>
            </a:r>
            <a:r>
              <a:rPr lang="ja-JP" altLang="en-US" sz="2000" dirty="0"/>
              <a:t>①の評価に基づき、少なくとも３月に１回</a:t>
            </a:r>
            <a:r>
              <a:rPr lang="ja-JP" altLang="en-US" sz="2000" dirty="0" smtClean="0"/>
              <a:t>、入所者</a:t>
            </a:r>
            <a:r>
              <a:rPr lang="ja-JP" altLang="en-US" sz="2000" dirty="0"/>
              <a:t>ごとに褥瘡ケア計画を見直している。</a:t>
            </a:r>
            <a:endParaRPr lang="en-US" altLang="ja-JP" sz="2000" dirty="0"/>
          </a:p>
          <a:p>
            <a:endParaRPr lang="en-US" altLang="ja-JP" sz="2000" dirty="0"/>
          </a:p>
          <a:p>
            <a:endParaRPr lang="en-US" altLang="ja-JP" sz="2000" dirty="0"/>
          </a:p>
          <a:p>
            <a:endParaRPr lang="en-US" altLang="ja-JP" sz="2000" dirty="0"/>
          </a:p>
          <a:p>
            <a:pPr marL="360363" indent="-180975"/>
            <a:endParaRPr lang="en-US" altLang="ja-JP" sz="1000" dirty="0"/>
          </a:p>
          <a:p>
            <a:pPr marL="442913" indent="-442913"/>
            <a:r>
              <a:rPr lang="ja-JP" altLang="en-US" sz="2000" spc="-60" dirty="0"/>
              <a:t>（注）褥瘡マネジメント加算</a:t>
            </a:r>
            <a:r>
              <a:rPr lang="en-US" altLang="ja-JP" sz="2000" spc="-60" dirty="0"/>
              <a:t>(Ⅰ)</a:t>
            </a:r>
            <a:r>
              <a:rPr lang="ja-JP" altLang="en-US" sz="2000" spc="-60" dirty="0"/>
              <a:t>は、原則と</a:t>
            </a:r>
            <a:r>
              <a:rPr lang="ja-JP" altLang="en-US" sz="2000" spc="-60" dirty="0" smtClean="0"/>
              <a:t>して入所者全員</a:t>
            </a:r>
            <a:r>
              <a:rPr lang="ja-JP" altLang="en-US" sz="2000" spc="-60" dirty="0"/>
              <a:t>を対象と</a:t>
            </a:r>
            <a:r>
              <a:rPr lang="ja-JP" altLang="en-US" sz="2000" spc="-60" dirty="0" smtClean="0"/>
              <a:t>して入所者</a:t>
            </a:r>
            <a:r>
              <a:rPr lang="ja-JP" altLang="en-US" sz="2000" spc="-60" dirty="0"/>
              <a:t>ごとに上記の要件を満たした場合に、</a:t>
            </a:r>
            <a:r>
              <a:rPr lang="ja-JP" altLang="en-US" sz="2000" spc="-60" dirty="0" smtClean="0"/>
              <a:t>当該施設の入所者</a:t>
            </a:r>
            <a:r>
              <a:rPr lang="ja-JP" altLang="en-US" sz="2000" spc="-60" dirty="0"/>
              <a:t>全員（褥瘡マネジメント加算</a:t>
            </a:r>
            <a:r>
              <a:rPr lang="en-US" altLang="ja-JP" sz="2000" spc="-60" dirty="0"/>
              <a:t>(Ⅱ)</a:t>
            </a:r>
            <a:r>
              <a:rPr lang="ja-JP" altLang="en-US" sz="2000" spc="-60" dirty="0"/>
              <a:t>を算定する者を除く）に対して算定できる。</a:t>
            </a:r>
            <a:endParaRPr lang="en-US" altLang="ja-JP" sz="2000" spc="-60" dirty="0"/>
          </a:p>
          <a:p>
            <a:pPr marL="442913" indent="-171450"/>
            <a:endParaRPr lang="en-US" altLang="ja-JP" sz="2000" dirty="0"/>
          </a:p>
          <a:p>
            <a:pPr marL="442913" indent="-171450"/>
            <a:endParaRPr lang="en-US" altLang="ja-JP" sz="2000" dirty="0" smtClean="0"/>
          </a:p>
        </p:txBody>
      </p:sp>
      <p:sp>
        <p:nvSpPr>
          <p:cNvPr id="6" name="正方形/長方形 5"/>
          <p:cNvSpPr/>
          <p:nvPr/>
        </p:nvSpPr>
        <p:spPr>
          <a:xfrm>
            <a:off x="580430" y="1622483"/>
            <a:ext cx="11463933" cy="1740669"/>
          </a:xfrm>
          <a:prstGeom prst="rect">
            <a:avLst/>
          </a:prstGeom>
          <a:ln w="6350">
            <a:solidFill>
              <a:schemeClr val="tx1"/>
            </a:solidFill>
            <a:prstDash val="sysDot"/>
          </a:ln>
        </p:spPr>
        <p:txBody>
          <a:bodyPr wrap="square" bIns="0" anchor="ctr" anchorCtr="0">
            <a:spAutoFit/>
          </a:bodyPr>
          <a:lstStyle/>
          <a:p>
            <a:pPr marL="185738" indent="-185738">
              <a:lnSpc>
                <a:spcPts val="2200"/>
              </a:lnSpc>
            </a:pPr>
            <a:r>
              <a:rPr lang="en-US" altLang="ja-JP" sz="2000" dirty="0" smtClean="0"/>
              <a:t>※</a:t>
            </a:r>
            <a:r>
              <a:rPr lang="ja-JP" altLang="en-US" sz="2000" dirty="0" smtClean="0"/>
              <a:t> 褥</a:t>
            </a:r>
            <a:r>
              <a:rPr lang="ja-JP" altLang="en-US" sz="2000" dirty="0"/>
              <a:t>瘡ケア</a:t>
            </a:r>
            <a:r>
              <a:rPr lang="ja-JP" altLang="en-US" sz="2000" dirty="0" smtClean="0"/>
              <a:t>計画は</a:t>
            </a:r>
            <a:r>
              <a:rPr lang="ja-JP" altLang="en-US" sz="2000" dirty="0"/>
              <a:t>、褥瘡管理に対する各種ガイドラインを参考にしながら</a:t>
            </a:r>
            <a:r>
              <a:rPr lang="ja-JP" altLang="en-US" sz="2000" dirty="0" smtClean="0"/>
              <a:t>、入所者</a:t>
            </a:r>
            <a:r>
              <a:rPr lang="ja-JP" altLang="en-US" sz="2000" dirty="0"/>
              <a:t>ごとに、関連職種が共同して取り組むべき事項や</a:t>
            </a:r>
            <a:r>
              <a:rPr lang="ja-JP" altLang="en-US" sz="2000" dirty="0" smtClean="0"/>
              <a:t>、入所者</a:t>
            </a:r>
            <a:r>
              <a:rPr lang="ja-JP" altLang="en-US" sz="2000" dirty="0"/>
              <a:t>の状態を考慮した評価を行う間隔等を検討し、別紙様式５を用いて作成すること。</a:t>
            </a:r>
          </a:p>
          <a:p>
            <a:pPr marL="185738" indent="-185738">
              <a:lnSpc>
                <a:spcPts val="2200"/>
              </a:lnSpc>
            </a:pPr>
            <a:r>
              <a:rPr lang="en-US" altLang="ja-JP" sz="2000" dirty="0" smtClean="0"/>
              <a:t>※ </a:t>
            </a:r>
            <a:r>
              <a:rPr lang="ja-JP" altLang="en-US" sz="2000" dirty="0" smtClean="0"/>
              <a:t>褥</a:t>
            </a:r>
            <a:r>
              <a:rPr lang="ja-JP" altLang="en-US" sz="2000" dirty="0"/>
              <a:t>瘡ケア</a:t>
            </a:r>
            <a:r>
              <a:rPr lang="ja-JP" altLang="en-US" sz="2000" dirty="0" smtClean="0"/>
              <a:t>計画に</a:t>
            </a:r>
            <a:r>
              <a:rPr lang="ja-JP" altLang="en-US" sz="2000" dirty="0"/>
              <a:t>相当する内容</a:t>
            </a:r>
            <a:r>
              <a:rPr lang="ja-JP" altLang="en-US" sz="2000" dirty="0" smtClean="0"/>
              <a:t>を施設サービス</a:t>
            </a:r>
            <a:r>
              <a:rPr lang="ja-JP" altLang="en-US" sz="2000" dirty="0"/>
              <a:t>計画の中に記載する場合は、その記載をもって褥瘡ケア計画の作成に代えることができるが、下線又は枠で囲う等により、他の記載と区別できるようにすること</a:t>
            </a:r>
            <a:r>
              <a:rPr lang="ja-JP" altLang="en-US" sz="2000" dirty="0" smtClean="0"/>
              <a:t>。</a:t>
            </a:r>
            <a:endParaRPr lang="ja-JP" altLang="en-US" sz="2000" dirty="0"/>
          </a:p>
        </p:txBody>
      </p:sp>
      <p:sp>
        <p:nvSpPr>
          <p:cNvPr id="7" name="正方形/長方形 6"/>
          <p:cNvSpPr/>
          <p:nvPr/>
        </p:nvSpPr>
        <p:spPr>
          <a:xfrm>
            <a:off x="580429" y="4079399"/>
            <a:ext cx="11463933" cy="724608"/>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a:t>※</a:t>
            </a:r>
            <a:r>
              <a:rPr lang="ja-JP" altLang="en-US" sz="2000" dirty="0"/>
              <a:t> </a:t>
            </a:r>
            <a:r>
              <a:rPr lang="ja-JP" altLang="en-US" sz="2000" dirty="0" smtClean="0"/>
              <a:t>褥</a:t>
            </a:r>
            <a:r>
              <a:rPr lang="ja-JP" altLang="en-US" sz="2000" dirty="0"/>
              <a:t>瘡ケア</a:t>
            </a:r>
            <a:r>
              <a:rPr lang="ja-JP" altLang="en-US" sz="2000" dirty="0" smtClean="0"/>
              <a:t>計画に</a:t>
            </a:r>
            <a:r>
              <a:rPr lang="ja-JP" altLang="en-US" sz="2000" dirty="0"/>
              <a:t>基づいたケアを実施する際には、対象と</a:t>
            </a:r>
            <a:r>
              <a:rPr lang="ja-JP" altLang="en-US" sz="2000" dirty="0" smtClean="0"/>
              <a:t>なる入所者</a:t>
            </a:r>
            <a:r>
              <a:rPr lang="ja-JP" altLang="en-US" sz="2000" dirty="0"/>
              <a:t>又はその家族に説明し、その同意を得ること。</a:t>
            </a:r>
          </a:p>
        </p:txBody>
      </p:sp>
      <p:sp>
        <p:nvSpPr>
          <p:cNvPr id="8" name="正方形/長方形 7"/>
          <p:cNvSpPr/>
          <p:nvPr/>
        </p:nvSpPr>
        <p:spPr>
          <a:xfrm>
            <a:off x="531615" y="5242726"/>
            <a:ext cx="11512747" cy="894284"/>
          </a:xfrm>
          <a:prstGeom prst="rect">
            <a:avLst/>
          </a:prstGeom>
          <a:ln w="6350">
            <a:solidFill>
              <a:schemeClr val="tx1"/>
            </a:solidFill>
            <a:prstDash val="sysDot"/>
          </a:ln>
        </p:spPr>
        <p:txBody>
          <a:bodyPr wrap="square" bIns="0" anchor="ctr" anchorCtr="0">
            <a:spAutoFit/>
          </a:bodyPr>
          <a:lstStyle/>
          <a:p>
            <a:pPr marL="185738" indent="-185738">
              <a:lnSpc>
                <a:spcPts val="2200"/>
              </a:lnSpc>
            </a:pPr>
            <a:r>
              <a:rPr lang="en-US" altLang="ja-JP" sz="2000" dirty="0" smtClean="0"/>
              <a:t>※</a:t>
            </a:r>
            <a:r>
              <a:rPr lang="ja-JP" altLang="en-US" sz="2000" dirty="0" smtClean="0"/>
              <a:t> 褥瘡ケア計画</a:t>
            </a:r>
            <a:r>
              <a:rPr lang="ja-JP" altLang="en-US" sz="2000" dirty="0"/>
              <a:t>の見直しは</a:t>
            </a:r>
            <a:r>
              <a:rPr lang="ja-JP" altLang="en-US" sz="2000" dirty="0" smtClean="0"/>
              <a:t>、褥瘡ケア計画</a:t>
            </a:r>
            <a:r>
              <a:rPr lang="ja-JP" altLang="en-US" sz="2000" dirty="0"/>
              <a:t>に実施上の</a:t>
            </a:r>
            <a:r>
              <a:rPr lang="ja-JP" altLang="en-US" sz="2000" dirty="0" smtClean="0"/>
              <a:t>問題</a:t>
            </a:r>
            <a:r>
              <a:rPr lang="ja-JP" altLang="en-US" sz="2000" dirty="0"/>
              <a:t>（</a:t>
            </a:r>
            <a:r>
              <a:rPr lang="ja-JP" altLang="en-US" sz="2000" dirty="0" smtClean="0"/>
              <a:t>褥</a:t>
            </a:r>
            <a:r>
              <a:rPr lang="ja-JP" altLang="en-US" sz="2000" dirty="0"/>
              <a:t>瘡管理の変更の</a:t>
            </a:r>
            <a:r>
              <a:rPr lang="ja-JP" altLang="en-US" sz="2000" dirty="0" smtClean="0"/>
              <a:t>必要性、関連</a:t>
            </a:r>
            <a:r>
              <a:rPr lang="ja-JP" altLang="en-US" sz="2000" dirty="0"/>
              <a:t>職種が共同して取り組むべき事項の見直しの</a:t>
            </a:r>
            <a:r>
              <a:rPr lang="ja-JP" altLang="en-US" sz="2000" dirty="0" smtClean="0"/>
              <a:t>必要性等）が</a:t>
            </a:r>
            <a:r>
              <a:rPr lang="ja-JP" altLang="en-US" sz="2000" dirty="0"/>
              <a:t>あれば直ちに実施すること。</a:t>
            </a:r>
          </a:p>
          <a:p>
            <a:pPr marL="185738" indent="-185738">
              <a:lnSpc>
                <a:spcPts val="2200"/>
              </a:lnSpc>
            </a:pPr>
            <a:r>
              <a:rPr lang="en-US" altLang="ja-JP" sz="2000" dirty="0" smtClean="0"/>
              <a:t>※</a:t>
            </a:r>
            <a:r>
              <a:rPr lang="ja-JP" altLang="en-US" sz="2000" dirty="0" smtClean="0"/>
              <a:t> </a:t>
            </a:r>
            <a:r>
              <a:rPr lang="ja-JP" altLang="en-US" sz="2000" dirty="0"/>
              <a:t>その際</a:t>
            </a:r>
            <a:r>
              <a:rPr lang="ja-JP" altLang="en-US" sz="2000" dirty="0" smtClean="0"/>
              <a:t>、</a:t>
            </a:r>
            <a:r>
              <a:rPr lang="en-US" altLang="ja-JP" sz="2000" dirty="0" smtClean="0"/>
              <a:t>LIFE</a:t>
            </a:r>
            <a:r>
              <a:rPr lang="ja-JP" altLang="en-US" sz="2000" dirty="0" err="1" smtClean="0"/>
              <a:t>へ</a:t>
            </a:r>
            <a:r>
              <a:rPr lang="ja-JP" altLang="en-US" sz="2000" dirty="0" err="1"/>
              <a:t>の</a:t>
            </a:r>
            <a:r>
              <a:rPr lang="ja-JP" altLang="en-US" sz="2000" dirty="0"/>
              <a:t>提出情報及びフィードバック情報を活用すること。</a:t>
            </a:r>
            <a:endParaRPr lang="en-US" altLang="ja-JP" sz="2000" dirty="0"/>
          </a:p>
        </p:txBody>
      </p:sp>
    </p:spTree>
    <p:extLst>
      <p:ext uri="{BB962C8B-B14F-4D97-AF65-F5344CB8AC3E}">
        <p14:creationId xmlns:p14="http://schemas.microsoft.com/office/powerpoint/2010/main" val="20036270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34945" y="6492875"/>
            <a:ext cx="2743200" cy="365125"/>
          </a:xfrm>
        </p:spPr>
        <p:txBody>
          <a:bodyPr/>
          <a:lstStyle/>
          <a:p>
            <a:fld id="{41D9830F-53EB-46B6-9EC0-C4C68F82A889}" type="slidenum">
              <a:rPr kumimoji="1" lang="ja-JP" altLang="en-US" smtClean="0"/>
              <a:t>131</a:t>
            </a:fld>
            <a:endParaRPr kumimoji="1" lang="ja-JP" altLang="en-US" dirty="0"/>
          </a:p>
        </p:txBody>
      </p:sp>
      <p:sp>
        <p:nvSpPr>
          <p:cNvPr id="3" name="正方形/長方形 2"/>
          <p:cNvSpPr/>
          <p:nvPr/>
        </p:nvSpPr>
        <p:spPr>
          <a:xfrm>
            <a:off x="0" y="0"/>
            <a:ext cx="12192000" cy="2246769"/>
          </a:xfrm>
          <a:prstGeom prst="rect">
            <a:avLst/>
          </a:prstGeom>
        </p:spPr>
        <p:txBody>
          <a:bodyPr wrap="square">
            <a:spAutoFit/>
          </a:bodyPr>
          <a:lstStyle/>
          <a:p>
            <a:r>
              <a:rPr lang="en-US" altLang="ja-JP" sz="2000" dirty="0" smtClean="0"/>
              <a:t>【</a:t>
            </a:r>
            <a:r>
              <a:rPr lang="ja-JP" altLang="en-US" sz="2000" dirty="0" smtClean="0"/>
              <a:t>褥瘡</a:t>
            </a:r>
            <a:r>
              <a:rPr lang="ja-JP" altLang="en-US" sz="2000" dirty="0"/>
              <a:t>マネジメント加算</a:t>
            </a:r>
            <a:r>
              <a:rPr lang="en-US" altLang="ja-JP" sz="2000" dirty="0"/>
              <a:t>(Ⅱ)】</a:t>
            </a:r>
            <a:r>
              <a:rPr lang="ja-JP" altLang="en-US" sz="2000" dirty="0"/>
              <a:t>　</a:t>
            </a:r>
            <a:r>
              <a:rPr lang="en-US" altLang="ja-JP" sz="2000" dirty="0"/>
              <a:t>13</a:t>
            </a:r>
            <a:r>
              <a:rPr lang="ja-JP" altLang="en-US" sz="2000" dirty="0"/>
              <a:t>単位／月</a:t>
            </a:r>
          </a:p>
          <a:p>
            <a:pPr marL="182563"/>
            <a:r>
              <a:rPr lang="ja-JP" altLang="en-US" sz="2000" dirty="0"/>
              <a:t>次のいずれにも適合すること。</a:t>
            </a:r>
          </a:p>
          <a:p>
            <a:pPr marL="266700"/>
            <a:r>
              <a:rPr lang="ja-JP" altLang="en-US" sz="2000" dirty="0"/>
              <a:t>① 褥瘡マネジメント加算</a:t>
            </a:r>
            <a:r>
              <a:rPr lang="en-US" altLang="ja-JP" sz="2000" dirty="0"/>
              <a:t>(Ⅰ)</a:t>
            </a:r>
            <a:r>
              <a:rPr lang="ja-JP" altLang="en-US" sz="2000" dirty="0"/>
              <a:t>の要件のいずれにも適合する</a:t>
            </a:r>
            <a:r>
              <a:rPr lang="ja-JP" altLang="en-US" sz="2000" dirty="0" smtClean="0"/>
              <a:t>。</a:t>
            </a:r>
            <a:endParaRPr lang="en-US" altLang="ja-JP" sz="2000" dirty="0" smtClean="0"/>
          </a:p>
          <a:p>
            <a:pPr marL="266700"/>
            <a:r>
              <a:rPr lang="ja-JP" altLang="en-US" sz="2000" dirty="0" smtClean="0"/>
              <a:t>② </a:t>
            </a:r>
            <a:r>
              <a:rPr lang="ja-JP" altLang="en-US" sz="2000" dirty="0"/>
              <a:t>次のいずれかに適合</a:t>
            </a:r>
            <a:r>
              <a:rPr lang="ja-JP" altLang="en-US" sz="2000" dirty="0" smtClean="0"/>
              <a:t>する。</a:t>
            </a:r>
            <a:endParaRPr lang="ja-JP" altLang="en-US" sz="2000" dirty="0"/>
          </a:p>
          <a:p>
            <a:pPr marL="365125"/>
            <a:r>
              <a:rPr lang="ja-JP" altLang="en-US" sz="2000" spc="-120" dirty="0"/>
              <a:t>・褥瘡マネジメント加算</a:t>
            </a:r>
            <a:r>
              <a:rPr lang="en-US" altLang="ja-JP" sz="2000" spc="-120" dirty="0"/>
              <a:t>(</a:t>
            </a:r>
            <a:r>
              <a:rPr lang="en-US" altLang="ja-JP" sz="2000" spc="-120" dirty="0" smtClean="0"/>
              <a:t>Ⅰ)</a:t>
            </a:r>
            <a:r>
              <a:rPr lang="ja-JP" altLang="en-US" sz="2000" spc="-120" dirty="0" smtClean="0"/>
              <a:t>の基準①の確認の</a:t>
            </a:r>
            <a:r>
              <a:rPr lang="ja-JP" altLang="en-US" sz="2000" spc="-120" dirty="0"/>
              <a:t>結果、褥瘡が</a:t>
            </a:r>
            <a:r>
              <a:rPr lang="ja-JP" altLang="en-US" sz="2000" spc="-120" dirty="0" smtClean="0"/>
              <a:t>認められた入所者</a:t>
            </a:r>
            <a:r>
              <a:rPr lang="ja-JP" altLang="en-US" sz="2000" spc="-120" dirty="0"/>
              <a:t>について、当該褥瘡が治癒した。</a:t>
            </a:r>
          </a:p>
          <a:p>
            <a:pPr marL="627063" indent="-261938"/>
            <a:r>
              <a:rPr lang="ja-JP" altLang="en-US" sz="2000" spc="-120" dirty="0"/>
              <a:t>・褥瘡マネジメント加算</a:t>
            </a:r>
            <a:r>
              <a:rPr lang="en-US" altLang="ja-JP" sz="2000" spc="-120" dirty="0"/>
              <a:t>(Ⅰ)</a:t>
            </a:r>
            <a:r>
              <a:rPr lang="ja-JP" altLang="en-US" sz="2000" spc="-120" dirty="0" smtClean="0"/>
              <a:t>の基準①の評価の結果、施設入所時</a:t>
            </a:r>
            <a:r>
              <a:rPr lang="ja-JP" altLang="en-US" sz="2000" spc="-120" dirty="0"/>
              <a:t>に褥瘡が発生するリスクがあると</a:t>
            </a:r>
            <a:r>
              <a:rPr lang="ja-JP" altLang="en-US" sz="2000" spc="-120" dirty="0" smtClean="0"/>
              <a:t>された入所者</a:t>
            </a:r>
            <a:r>
              <a:rPr lang="ja-JP" altLang="en-US" sz="2000" spc="-120" dirty="0"/>
              <a:t>について、褥瘡の発生がない。</a:t>
            </a:r>
          </a:p>
        </p:txBody>
      </p:sp>
      <p:sp>
        <p:nvSpPr>
          <p:cNvPr id="6" name="正方形/長方形 5"/>
          <p:cNvSpPr/>
          <p:nvPr/>
        </p:nvSpPr>
        <p:spPr>
          <a:xfrm>
            <a:off x="234553" y="2212362"/>
            <a:ext cx="11722893" cy="1585049"/>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a:latin typeface="MS-Mincho"/>
              </a:rPr>
              <a:t>※</a:t>
            </a:r>
            <a:r>
              <a:rPr lang="ja-JP" altLang="en-US" sz="2000" dirty="0" smtClean="0">
                <a:latin typeface="MS-Mincho"/>
              </a:rPr>
              <a:t> 褥瘡マネジメント加算</a:t>
            </a:r>
            <a:r>
              <a:rPr lang="en-US" altLang="ja-JP" sz="2000" dirty="0"/>
              <a:t>(Ⅱ)</a:t>
            </a:r>
            <a:r>
              <a:rPr lang="ja-JP" altLang="en-US" sz="2000" dirty="0" smtClean="0">
                <a:latin typeface="MS-Mincho"/>
              </a:rPr>
              <a:t>は、</a:t>
            </a:r>
            <a:r>
              <a:rPr lang="en-US" altLang="ja-JP" sz="2000" dirty="0" smtClean="0"/>
              <a:t>(</a:t>
            </a:r>
            <a:r>
              <a:rPr lang="en-US" altLang="ja-JP" sz="2000" dirty="0"/>
              <a:t>Ⅰ)</a:t>
            </a:r>
            <a:r>
              <a:rPr lang="en-US" altLang="ja-JP" sz="2000" dirty="0" smtClean="0">
                <a:latin typeface="MS-Mincho"/>
              </a:rPr>
              <a:t> </a:t>
            </a:r>
            <a:r>
              <a:rPr lang="ja-JP" altLang="en-US" sz="2000" dirty="0">
                <a:latin typeface="MS-Mincho"/>
              </a:rPr>
              <a:t>の算定要件を</a:t>
            </a:r>
            <a:r>
              <a:rPr lang="ja-JP" altLang="en-US" sz="2000" dirty="0" smtClean="0">
                <a:latin typeface="MS-Mincho"/>
              </a:rPr>
              <a:t>満たす</a:t>
            </a:r>
            <a:r>
              <a:rPr lang="ja-JP" altLang="en-US" sz="2000" dirty="0">
                <a:latin typeface="MS-Mincho"/>
              </a:rPr>
              <a:t>施設</a:t>
            </a:r>
            <a:r>
              <a:rPr lang="ja-JP" altLang="en-US" sz="2000" dirty="0" smtClean="0">
                <a:latin typeface="MS-Mincho"/>
              </a:rPr>
              <a:t>に</a:t>
            </a:r>
            <a:r>
              <a:rPr lang="ja-JP" altLang="en-US" sz="2000" dirty="0">
                <a:latin typeface="MS-Mincho"/>
              </a:rPr>
              <a:t>おいて</a:t>
            </a:r>
            <a:r>
              <a:rPr lang="ja-JP" altLang="en-US" sz="2000" dirty="0" smtClean="0">
                <a:latin typeface="MS-Mincho"/>
              </a:rPr>
              <a:t>、施設入所時</a:t>
            </a:r>
            <a:r>
              <a:rPr lang="ja-JP" altLang="en-US" sz="2000" dirty="0">
                <a:latin typeface="MS-Mincho"/>
              </a:rPr>
              <a:t>の評価の</a:t>
            </a:r>
            <a:r>
              <a:rPr lang="ja-JP" altLang="en-US" sz="2000" dirty="0" smtClean="0">
                <a:latin typeface="MS-Mincho"/>
              </a:rPr>
              <a:t>結果、施設入所時</a:t>
            </a:r>
            <a:r>
              <a:rPr lang="ja-JP" altLang="en-US" sz="2000" dirty="0">
                <a:latin typeface="MS-Mincho"/>
              </a:rPr>
              <a:t>に褥瘡が認められた又は褥瘡が発生するリスクがある</a:t>
            </a:r>
            <a:r>
              <a:rPr lang="ja-JP" altLang="en-US" sz="2000" dirty="0" smtClean="0">
                <a:latin typeface="MS-Mincho"/>
              </a:rPr>
              <a:t>とされた入所者</a:t>
            </a:r>
            <a:r>
              <a:rPr lang="ja-JP" altLang="en-US" sz="2000" dirty="0">
                <a:latin typeface="MS-Mincho"/>
              </a:rPr>
              <a:t>について</a:t>
            </a:r>
            <a:r>
              <a:rPr lang="ja-JP" altLang="en-US" sz="2000" dirty="0" smtClean="0">
                <a:latin typeface="MS-Mincho"/>
              </a:rPr>
              <a:t>、施設入所日</a:t>
            </a:r>
            <a:r>
              <a:rPr lang="ja-JP" altLang="en-US" sz="2000" dirty="0">
                <a:latin typeface="MS-Mincho"/>
              </a:rPr>
              <a:t>の属する月の翌月以降に別紙様式</a:t>
            </a:r>
            <a:r>
              <a:rPr lang="ja-JP" altLang="en-US" sz="2000" dirty="0" smtClean="0">
                <a:latin typeface="MS-Mincho"/>
              </a:rPr>
              <a:t>５を</a:t>
            </a:r>
            <a:r>
              <a:rPr lang="ja-JP" altLang="en-US" sz="2000" dirty="0">
                <a:latin typeface="MS-Mincho"/>
              </a:rPr>
              <a:t>用いて評価を実施し、当該月に別紙様式５に示す持続する発赤（</a:t>
            </a:r>
            <a:r>
              <a:rPr lang="ja-JP" altLang="en-US" sz="2000" dirty="0" smtClean="0">
                <a:latin typeface="MS-Mincho"/>
              </a:rPr>
              <a:t>ｄ１）</a:t>
            </a:r>
            <a:r>
              <a:rPr lang="ja-JP" altLang="en-US" sz="2000" dirty="0">
                <a:latin typeface="MS-Mincho"/>
              </a:rPr>
              <a:t>以上の褥瘡の発症がない場合に、所定単位数を算定できる。</a:t>
            </a:r>
          </a:p>
          <a:p>
            <a:pPr marL="185738" indent="-185738"/>
            <a:r>
              <a:rPr lang="en-US" altLang="ja-JP" sz="2000" dirty="0" smtClean="0">
                <a:latin typeface="MS-Mincho"/>
              </a:rPr>
              <a:t>※</a:t>
            </a:r>
            <a:r>
              <a:rPr lang="ja-JP" altLang="en-US" sz="2000" dirty="0" smtClean="0">
                <a:latin typeface="MS-Mincho"/>
              </a:rPr>
              <a:t> 施設入所時</a:t>
            </a:r>
            <a:r>
              <a:rPr lang="ja-JP" altLang="en-US" sz="2000" dirty="0">
                <a:latin typeface="MS-Mincho"/>
              </a:rPr>
              <a:t>に褥瘡が</a:t>
            </a:r>
            <a:r>
              <a:rPr lang="ja-JP" altLang="en-US" sz="2000" dirty="0" smtClean="0">
                <a:latin typeface="MS-Mincho"/>
              </a:rPr>
              <a:t>あった入所者</a:t>
            </a:r>
            <a:r>
              <a:rPr lang="ja-JP" altLang="en-US" sz="2000" dirty="0">
                <a:latin typeface="MS-Mincho"/>
              </a:rPr>
              <a:t>については、当該褥瘡の治癒後に</a:t>
            </a:r>
            <a:r>
              <a:rPr lang="ja-JP" altLang="en-US" sz="2000" dirty="0" smtClean="0">
                <a:latin typeface="MS-Mincho"/>
              </a:rPr>
              <a:t>算定できるものとする。</a:t>
            </a:r>
            <a:endParaRPr lang="ja-JP" altLang="en-US" sz="2000" dirty="0">
              <a:latin typeface="MS-Mincho"/>
            </a:endParaRPr>
          </a:p>
        </p:txBody>
      </p:sp>
      <p:sp>
        <p:nvSpPr>
          <p:cNvPr id="8" name="正方形/長方形 7"/>
          <p:cNvSpPr/>
          <p:nvPr/>
        </p:nvSpPr>
        <p:spPr>
          <a:xfrm>
            <a:off x="95683" y="3998035"/>
            <a:ext cx="12082462" cy="656590"/>
          </a:xfrm>
          <a:prstGeom prst="rect">
            <a:avLst/>
          </a:prstGeom>
        </p:spPr>
        <p:txBody>
          <a:bodyPr wrap="square">
            <a:spAutoFit/>
          </a:bodyPr>
          <a:lstStyle/>
          <a:p>
            <a:pPr marL="185738" indent="-185738">
              <a:lnSpc>
                <a:spcPts val="2200"/>
              </a:lnSpc>
            </a:pPr>
            <a:r>
              <a:rPr lang="en-US" altLang="ja-JP" sz="2000" dirty="0" smtClean="0">
                <a:latin typeface="MS-Mincho"/>
              </a:rPr>
              <a:t>※</a:t>
            </a:r>
            <a:r>
              <a:rPr lang="ja-JP" altLang="en-US" sz="2000" dirty="0" smtClean="0">
                <a:latin typeface="MS-Mincho"/>
              </a:rPr>
              <a:t> 褥瘡管理に当たっては、事業所</a:t>
            </a:r>
            <a:r>
              <a:rPr lang="ja-JP" altLang="en-US" sz="2000" dirty="0">
                <a:latin typeface="MS-Mincho"/>
              </a:rPr>
              <a:t>ごとに褥瘡管理マネジメントの実施に必要なマニュアルを整備し、当該マニュアルに基づき実施することが望ましい。</a:t>
            </a:r>
            <a:endParaRPr lang="ja-JP" altLang="en-US" sz="2000" dirty="0"/>
          </a:p>
        </p:txBody>
      </p:sp>
      <p:sp>
        <p:nvSpPr>
          <p:cNvPr id="11" name="正方形/長方形 10"/>
          <p:cNvSpPr/>
          <p:nvPr/>
        </p:nvSpPr>
        <p:spPr>
          <a:xfrm>
            <a:off x="152399" y="4667328"/>
            <a:ext cx="11887200" cy="1323439"/>
          </a:xfrm>
          <a:prstGeom prst="rect">
            <a:avLst/>
          </a:prstGeom>
          <a:ln>
            <a:solidFill>
              <a:schemeClr val="tx1"/>
            </a:solidFill>
            <a:prstDash val="sysDot"/>
          </a:ln>
        </p:spPr>
        <p:txBody>
          <a:bodyPr wrap="square" anchor="ctr" anchorCtr="0">
            <a:spAutoFit/>
          </a:bodyPr>
          <a:lstStyle/>
          <a:p>
            <a:r>
              <a:rPr lang="ja-JP" altLang="en-US" sz="2000" dirty="0"/>
              <a:t>褥瘡マネジメント加算は、褥瘡管理に係る質の向上を図るため、多職種の共同により、入所者が褥瘡管理を要する要因の分析を踏まえた褥瘡ケア計画の作成</a:t>
            </a:r>
            <a:r>
              <a:rPr lang="ja-JP" altLang="en-US" sz="2000" dirty="0" smtClean="0"/>
              <a:t>（</a:t>
            </a:r>
            <a:r>
              <a:rPr lang="en-US" altLang="ja-JP" sz="2000" dirty="0" smtClean="0"/>
              <a:t>Plan</a:t>
            </a:r>
            <a:r>
              <a:rPr lang="ja-JP" altLang="en-US" sz="2000" dirty="0" smtClean="0"/>
              <a:t>）</a:t>
            </a:r>
            <a:r>
              <a:rPr lang="ja-JP" altLang="en-US" sz="2000" dirty="0"/>
              <a:t>、当該計画に基づく褥瘡管理の実施</a:t>
            </a:r>
            <a:r>
              <a:rPr lang="ja-JP" altLang="en-US" sz="2000" dirty="0" smtClean="0"/>
              <a:t>（</a:t>
            </a:r>
            <a:r>
              <a:rPr lang="en-US" altLang="ja-JP" sz="2000" dirty="0" smtClean="0"/>
              <a:t>Do</a:t>
            </a:r>
            <a:r>
              <a:rPr lang="ja-JP" altLang="en-US" sz="2000" dirty="0" smtClean="0"/>
              <a:t>）</a:t>
            </a:r>
            <a:r>
              <a:rPr lang="ja-JP" altLang="en-US" sz="2000" dirty="0"/>
              <a:t>、当該実施内容の評価</a:t>
            </a:r>
            <a:r>
              <a:rPr lang="ja-JP" altLang="en-US" sz="2000" dirty="0" smtClean="0"/>
              <a:t>（</a:t>
            </a:r>
            <a:r>
              <a:rPr lang="en-US" altLang="ja-JP" sz="2000" dirty="0" smtClean="0"/>
              <a:t>Check</a:t>
            </a:r>
            <a:r>
              <a:rPr lang="ja-JP" altLang="en-US" sz="2000" dirty="0" smtClean="0"/>
              <a:t>）</a:t>
            </a:r>
            <a:r>
              <a:rPr lang="ja-JP" altLang="en-US" sz="2000" dirty="0"/>
              <a:t>とその結果を踏まえた当該計画の見直し</a:t>
            </a:r>
            <a:r>
              <a:rPr lang="ja-JP" altLang="en-US" sz="2000" dirty="0" smtClean="0"/>
              <a:t>（</a:t>
            </a:r>
            <a:r>
              <a:rPr lang="en-US" altLang="ja-JP" sz="2000" dirty="0" smtClean="0"/>
              <a:t>Action</a:t>
            </a:r>
            <a:r>
              <a:rPr lang="ja-JP" altLang="en-US" sz="2000" dirty="0" smtClean="0"/>
              <a:t>）</a:t>
            </a:r>
            <a:r>
              <a:rPr lang="ja-JP" altLang="en-US" sz="2000" dirty="0"/>
              <a:t>と</a:t>
            </a:r>
            <a:r>
              <a:rPr lang="ja-JP" altLang="en-US" sz="2000" dirty="0" smtClean="0"/>
              <a:t>いった</a:t>
            </a:r>
            <a:r>
              <a:rPr lang="en-US" altLang="ja-JP" sz="2000" dirty="0" smtClean="0"/>
              <a:t>PDCA</a:t>
            </a:r>
            <a:r>
              <a:rPr lang="ja-JP" altLang="en-US" sz="2000" dirty="0" smtClean="0"/>
              <a:t>サイクルの</a:t>
            </a:r>
            <a:r>
              <a:rPr lang="ja-JP" altLang="en-US" sz="2000" dirty="0"/>
              <a:t>構築を通じて、継続的に褥瘡管理に係る質の管理を行った場合に加算するものである。</a:t>
            </a:r>
          </a:p>
        </p:txBody>
      </p:sp>
    </p:spTree>
    <p:extLst>
      <p:ext uri="{BB962C8B-B14F-4D97-AF65-F5344CB8AC3E}">
        <p14:creationId xmlns:p14="http://schemas.microsoft.com/office/powerpoint/2010/main" val="19282613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4267" y="6398554"/>
            <a:ext cx="2743200" cy="365125"/>
          </a:xfrm>
        </p:spPr>
        <p:txBody>
          <a:bodyPr/>
          <a:lstStyle/>
          <a:p>
            <a:fld id="{41D9830F-53EB-46B6-9EC0-C4C68F82A889}" type="slidenum">
              <a:rPr kumimoji="1" lang="ja-JP" altLang="en-US" smtClean="0"/>
              <a:t>132</a:t>
            </a:fld>
            <a:endParaRPr kumimoji="1" lang="ja-JP" altLang="en-US" dirty="0"/>
          </a:p>
        </p:txBody>
      </p:sp>
      <p:sp>
        <p:nvSpPr>
          <p:cNvPr id="3" name="正方形/長方形 2"/>
          <p:cNvSpPr/>
          <p:nvPr/>
        </p:nvSpPr>
        <p:spPr>
          <a:xfrm>
            <a:off x="0" y="89"/>
            <a:ext cx="12192000" cy="7278916"/>
          </a:xfrm>
          <a:prstGeom prst="rect">
            <a:avLst/>
          </a:prstGeom>
        </p:spPr>
        <p:txBody>
          <a:bodyPr wrap="square">
            <a:spAutoFit/>
          </a:bodyPr>
          <a:lstStyle/>
          <a:p>
            <a:endParaRPr lang="en-US" altLang="ja-JP" sz="300" dirty="0" smtClean="0"/>
          </a:p>
          <a:p>
            <a:pPr lvl="0"/>
            <a:r>
              <a:rPr lang="ja-JP" altLang="en-US" sz="2000" b="1" dirty="0">
                <a:solidFill>
                  <a:prstClr val="black"/>
                </a:solidFill>
              </a:rPr>
              <a:t>（３２）排せつ支援加算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71463" lvl="0" indent="-93663"/>
            <a:r>
              <a:rPr lang="en-US" altLang="ja-JP" sz="2000" dirty="0"/>
              <a:t>※ </a:t>
            </a:r>
            <a:r>
              <a:rPr lang="ja-JP" altLang="en-US" sz="2000" dirty="0"/>
              <a:t>加算</a:t>
            </a:r>
            <a:r>
              <a:rPr lang="en-US" altLang="ja-JP" sz="2000" dirty="0"/>
              <a:t>(Ⅰ)(Ⅱ)(Ⅲ)</a:t>
            </a:r>
            <a:r>
              <a:rPr lang="ja-JP" altLang="en-US" sz="2000" dirty="0"/>
              <a:t>のいずれ</a:t>
            </a:r>
            <a:r>
              <a:rPr lang="ja-JP" altLang="en-US" sz="2000" dirty="0" smtClean="0"/>
              <a:t>かを</a:t>
            </a:r>
            <a:r>
              <a:rPr lang="ja-JP" altLang="en-US" sz="2000" dirty="0"/>
              <a:t>算定している</a:t>
            </a:r>
            <a:r>
              <a:rPr lang="ja-JP" altLang="en-US" sz="2000" dirty="0" smtClean="0"/>
              <a:t>場合</a:t>
            </a:r>
            <a:r>
              <a:rPr lang="ja-JP" altLang="en-US" sz="2000" dirty="0"/>
              <a:t>は</a:t>
            </a:r>
            <a:r>
              <a:rPr lang="ja-JP" altLang="en-US" sz="2000" dirty="0" smtClean="0"/>
              <a:t>、その他の排せつ支援加算は算定</a:t>
            </a:r>
            <a:r>
              <a:rPr lang="ja-JP" altLang="en-US" sz="2000" dirty="0"/>
              <a:t>はできない。</a:t>
            </a:r>
            <a:endParaRPr lang="en-US" altLang="ja-JP" sz="2000" dirty="0">
              <a:solidFill>
                <a:prstClr val="black"/>
              </a:solidFill>
            </a:endParaRPr>
          </a:p>
          <a:p>
            <a:endParaRPr lang="en-US" altLang="ja-JP" sz="600" dirty="0" smtClean="0"/>
          </a:p>
          <a:p>
            <a:r>
              <a:rPr lang="en-US" altLang="ja-JP" sz="2000" dirty="0" smtClean="0"/>
              <a:t>【</a:t>
            </a:r>
            <a:r>
              <a:rPr lang="ja-JP" altLang="en-US" sz="2000" dirty="0" smtClean="0"/>
              <a:t>排せつ支援加算</a:t>
            </a:r>
            <a:r>
              <a:rPr lang="en-US" altLang="ja-JP" sz="2000" dirty="0" smtClean="0"/>
              <a:t>(Ⅰ)】</a:t>
            </a:r>
            <a:r>
              <a:rPr lang="ja-JP" altLang="en-US" sz="2000" dirty="0" smtClean="0"/>
              <a:t>　</a:t>
            </a:r>
            <a:r>
              <a:rPr lang="en-US" altLang="ja-JP" sz="2000" dirty="0" smtClean="0"/>
              <a:t>10</a:t>
            </a:r>
            <a:r>
              <a:rPr lang="ja-JP" altLang="en-US" sz="2000" dirty="0" smtClean="0"/>
              <a:t>単位／月</a:t>
            </a:r>
            <a:endParaRPr lang="en-US" altLang="ja-JP" sz="2000" dirty="0" smtClean="0"/>
          </a:p>
          <a:p>
            <a:pPr marL="360363" indent="-180975"/>
            <a:r>
              <a:rPr lang="ja-JP" altLang="en-US" sz="2000" dirty="0"/>
              <a:t>次</a:t>
            </a:r>
            <a:r>
              <a:rPr lang="ja-JP" altLang="en-US" sz="2000" dirty="0" smtClean="0"/>
              <a:t>のいずれにも適合すること。</a:t>
            </a:r>
            <a:endParaRPr lang="en-US" altLang="ja-JP" sz="2000" dirty="0" smtClean="0"/>
          </a:p>
          <a:p>
            <a:pPr marL="360363" indent="-180975"/>
            <a:r>
              <a:rPr lang="ja-JP" altLang="en-US" sz="2000" dirty="0" smtClean="0"/>
              <a:t>① 入所者</a:t>
            </a:r>
            <a:r>
              <a:rPr lang="ja-JP" altLang="en-US" sz="2000" dirty="0"/>
              <a:t>ごとに、要介護状態の軽減の見込みについて、医師又は医師と</a:t>
            </a:r>
            <a:r>
              <a:rPr lang="ja-JP" altLang="en-US" sz="2000" dirty="0" smtClean="0"/>
              <a:t>連携</a:t>
            </a:r>
            <a:r>
              <a:rPr lang="ja-JP" altLang="en-US" sz="2000" dirty="0"/>
              <a:t>した</a:t>
            </a:r>
            <a:r>
              <a:rPr lang="ja-JP" altLang="en-US" sz="2000" dirty="0" smtClean="0"/>
              <a:t>看護師が施設入所時</a:t>
            </a:r>
            <a:r>
              <a:rPr lang="ja-JP" altLang="en-US" sz="2000" dirty="0"/>
              <a:t>に</a:t>
            </a:r>
            <a:r>
              <a:rPr lang="ja-JP" altLang="en-US" sz="2000" dirty="0" smtClean="0"/>
              <a:t>評価し、その後</a:t>
            </a:r>
            <a:r>
              <a:rPr lang="ja-JP" altLang="en-US" sz="2000" dirty="0"/>
              <a:t>少なく</a:t>
            </a:r>
            <a:r>
              <a:rPr lang="ja-JP" altLang="en-US" sz="2000" dirty="0" smtClean="0"/>
              <a:t>とも３月</a:t>
            </a:r>
            <a:r>
              <a:rPr lang="ja-JP" altLang="en-US" sz="2000" dirty="0"/>
              <a:t>に１回評価</a:t>
            </a:r>
            <a:r>
              <a:rPr lang="ja-JP" altLang="en-US" sz="2000" dirty="0" smtClean="0"/>
              <a:t>するとともに、その評価</a:t>
            </a:r>
            <a:r>
              <a:rPr lang="ja-JP" altLang="en-US" sz="2000" dirty="0"/>
              <a:t>結果等の情報を</a:t>
            </a:r>
            <a:r>
              <a:rPr lang="en-US" altLang="ja-JP" sz="2000" dirty="0"/>
              <a:t>LIFE</a:t>
            </a:r>
            <a:r>
              <a:rPr lang="ja-JP" altLang="en-US" sz="2000" dirty="0"/>
              <a:t>を用いて厚生労働省に</a:t>
            </a:r>
            <a:r>
              <a:rPr lang="ja-JP" altLang="en-US" sz="2000" dirty="0" smtClean="0"/>
              <a:t>提出し、</a:t>
            </a:r>
            <a:r>
              <a:rPr lang="ja-JP" altLang="en-US" sz="2000" dirty="0"/>
              <a:t>排せつ支援の実施に</a:t>
            </a:r>
            <a:r>
              <a:rPr lang="ja-JP" altLang="en-US" sz="2000" dirty="0" smtClean="0"/>
              <a:t>当たって、</a:t>
            </a:r>
            <a:r>
              <a:rPr lang="ja-JP" altLang="en-US" sz="2000" dirty="0"/>
              <a:t>当該情報、その他排せつ支援の適切かつ有効な実施のために必要な情報を活用している</a:t>
            </a:r>
            <a:r>
              <a:rPr lang="ja-JP" altLang="en-US" sz="2000" dirty="0" smtClean="0"/>
              <a:t>。</a:t>
            </a:r>
            <a:endParaRPr lang="en-US" altLang="ja-JP" sz="2000" dirty="0" smtClean="0"/>
          </a:p>
          <a:p>
            <a:pPr marL="360363" indent="-180975"/>
            <a:endParaRPr lang="en-US" altLang="ja-JP" sz="2000" dirty="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1200" dirty="0"/>
          </a:p>
          <a:p>
            <a:pPr marL="360363" indent="-180975"/>
            <a:endParaRPr lang="en-US" altLang="ja-JP" sz="2000" dirty="0"/>
          </a:p>
          <a:p>
            <a:pPr marL="360363" indent="-180975"/>
            <a:endParaRPr lang="en-US" altLang="ja-JP" sz="800" dirty="0" smtClean="0"/>
          </a:p>
          <a:p>
            <a:pPr marL="360363" indent="-180975"/>
            <a:r>
              <a:rPr lang="ja-JP" altLang="en-US" sz="2000" dirty="0" smtClean="0"/>
              <a:t>② </a:t>
            </a:r>
            <a:r>
              <a:rPr lang="ja-JP" altLang="en-US" sz="2000" dirty="0"/>
              <a:t>①</a:t>
            </a:r>
            <a:r>
              <a:rPr lang="ja-JP" altLang="en-US" sz="2000" dirty="0" smtClean="0"/>
              <a:t>の</a:t>
            </a:r>
            <a:r>
              <a:rPr lang="ja-JP" altLang="en-US" sz="2000" dirty="0"/>
              <a:t>評価の結果、</a:t>
            </a:r>
            <a:r>
              <a:rPr lang="ja-JP" altLang="en-US" sz="2000" u="sng" dirty="0" smtClean="0"/>
              <a:t>排せつに</a:t>
            </a:r>
            <a:r>
              <a:rPr lang="ja-JP" altLang="en-US" sz="2000" u="sng" dirty="0"/>
              <a:t>介護を要する入所者</a:t>
            </a:r>
            <a:r>
              <a:rPr lang="ja-JP" altLang="en-US" sz="2000" dirty="0"/>
              <a:t>であって、</a:t>
            </a:r>
            <a:r>
              <a:rPr lang="ja-JP" altLang="en-US" sz="2000" u="sng" dirty="0"/>
              <a:t>適切な対応を行うことにより、要介護状態の軽減が</a:t>
            </a:r>
            <a:r>
              <a:rPr lang="ja-JP" altLang="en-US" sz="2000" u="sng" dirty="0" smtClean="0"/>
              <a:t>見込まれる</a:t>
            </a:r>
            <a:r>
              <a:rPr lang="ja-JP" altLang="en-US" sz="2000" dirty="0" smtClean="0"/>
              <a:t>ものについて、</a:t>
            </a:r>
            <a:r>
              <a:rPr lang="ja-JP" altLang="en-US" sz="2000" dirty="0"/>
              <a:t>医師、看護師、介護支援専門員その他の職種の者が共同して、当該入所者が排せつに介護を要する原因を分析し、それに基づいた支援計画を</a:t>
            </a:r>
            <a:r>
              <a:rPr lang="ja-JP" altLang="en-US" sz="2000" dirty="0" smtClean="0"/>
              <a:t>作成し、当該</a:t>
            </a:r>
            <a:r>
              <a:rPr lang="ja-JP" altLang="en-US" sz="2000" dirty="0"/>
              <a:t>支援計画に基づく支援を継続して実施している</a:t>
            </a:r>
            <a:r>
              <a:rPr lang="ja-JP" altLang="en-US" sz="2000" dirty="0" smtClean="0"/>
              <a:t>。</a:t>
            </a:r>
            <a:endParaRPr lang="en-US" altLang="ja-JP" sz="2000" dirty="0" smtClean="0"/>
          </a:p>
          <a:p>
            <a:pPr marL="360363" indent="-180975"/>
            <a:r>
              <a:rPr lang="ja-JP" altLang="en-US" sz="2000" dirty="0" smtClean="0"/>
              <a:t>③ </a:t>
            </a:r>
            <a:r>
              <a:rPr lang="ja-JP" altLang="en-US" sz="2000" dirty="0"/>
              <a:t>①の評価に基づき、少なくとも３月に１回</a:t>
            </a:r>
            <a:r>
              <a:rPr lang="ja-JP" altLang="en-US" sz="2000" dirty="0" smtClean="0"/>
              <a:t>、入所者</a:t>
            </a:r>
            <a:r>
              <a:rPr lang="ja-JP" altLang="en-US" sz="2000" dirty="0"/>
              <a:t>ごとに支援計画を見直している</a:t>
            </a:r>
            <a:r>
              <a:rPr lang="ja-JP" altLang="en-US" sz="2000" dirty="0" smtClean="0"/>
              <a:t>。</a:t>
            </a:r>
            <a:endParaRPr lang="en-US" altLang="ja-JP" sz="2000" dirty="0"/>
          </a:p>
        </p:txBody>
      </p:sp>
      <p:sp>
        <p:nvSpPr>
          <p:cNvPr id="4" name="正方形/長方形 3"/>
          <p:cNvSpPr/>
          <p:nvPr/>
        </p:nvSpPr>
        <p:spPr>
          <a:xfrm>
            <a:off x="338738" y="2622001"/>
            <a:ext cx="11625079" cy="1740669"/>
          </a:xfrm>
          <a:prstGeom prst="rect">
            <a:avLst/>
          </a:prstGeom>
          <a:ln w="6350">
            <a:solidFill>
              <a:schemeClr val="tx1"/>
            </a:solidFill>
            <a:prstDash val="sysDot"/>
          </a:ln>
        </p:spPr>
        <p:txBody>
          <a:bodyPr wrap="square" bIns="0" anchor="ctr" anchorCtr="0">
            <a:spAutoFit/>
          </a:bodyPr>
          <a:lstStyle/>
          <a:p>
            <a:pPr>
              <a:lnSpc>
                <a:spcPts val="2200"/>
              </a:lnSpc>
            </a:pPr>
            <a:r>
              <a:rPr lang="en-US" altLang="ja-JP" sz="2000" dirty="0" smtClean="0"/>
              <a:t>※ </a:t>
            </a:r>
            <a:r>
              <a:rPr lang="ja-JP" altLang="en-US" sz="2000" dirty="0" smtClean="0"/>
              <a:t>評価は、別紙様式６を用いて、以下の</a:t>
            </a:r>
            <a:r>
              <a:rPr lang="en-US" altLang="ja-JP" sz="2000" dirty="0" smtClean="0"/>
              <a:t>(</a:t>
            </a:r>
            <a:r>
              <a:rPr lang="ja-JP" altLang="en-US" sz="2000" dirty="0" smtClean="0"/>
              <a:t>ア</a:t>
            </a:r>
            <a:r>
              <a:rPr lang="en-US" altLang="ja-JP" sz="2000" dirty="0" smtClean="0"/>
              <a:t>)</a:t>
            </a:r>
            <a:r>
              <a:rPr lang="ja-JP" altLang="en-US" sz="2000" dirty="0" smtClean="0"/>
              <a:t>から</a:t>
            </a:r>
            <a:r>
              <a:rPr lang="en-US" altLang="ja-JP" sz="2000" dirty="0" smtClean="0"/>
              <a:t>(</a:t>
            </a:r>
            <a:r>
              <a:rPr lang="ja-JP" altLang="en-US" sz="2000" dirty="0" smtClean="0"/>
              <a:t>エ</a:t>
            </a:r>
            <a:r>
              <a:rPr lang="en-US" altLang="ja-JP" sz="2000" dirty="0" smtClean="0"/>
              <a:t>)</a:t>
            </a:r>
            <a:r>
              <a:rPr lang="ja-JP" altLang="en-US" sz="2000" dirty="0" smtClean="0"/>
              <a:t>について実施する。</a:t>
            </a:r>
            <a:endParaRPr lang="en-US" altLang="ja-JP" sz="2000" dirty="0" smtClean="0"/>
          </a:p>
          <a:p>
            <a:pPr marL="182563">
              <a:lnSpc>
                <a:spcPts val="2200"/>
              </a:lnSpc>
            </a:pPr>
            <a:r>
              <a:rPr lang="en-US" altLang="ja-JP" sz="2000" dirty="0"/>
              <a:t>(</a:t>
            </a:r>
            <a:r>
              <a:rPr lang="ja-JP" altLang="en-US" sz="2000" dirty="0"/>
              <a:t>ア</a:t>
            </a:r>
            <a:r>
              <a:rPr lang="en-US" altLang="ja-JP" sz="2000" dirty="0"/>
              <a:t>) </a:t>
            </a:r>
            <a:r>
              <a:rPr lang="ja-JP" altLang="en-US" sz="2000" dirty="0"/>
              <a:t>排尿の</a:t>
            </a:r>
            <a:r>
              <a:rPr lang="ja-JP" altLang="en-US" sz="2000" dirty="0" smtClean="0"/>
              <a:t>状態　　　　</a:t>
            </a:r>
            <a:r>
              <a:rPr lang="en-US" altLang="ja-JP" sz="2000" dirty="0" smtClean="0"/>
              <a:t>(</a:t>
            </a:r>
            <a:r>
              <a:rPr lang="ja-JP" altLang="en-US" sz="2000" dirty="0"/>
              <a:t>イ</a:t>
            </a:r>
            <a:r>
              <a:rPr lang="en-US" altLang="ja-JP" sz="2000" dirty="0"/>
              <a:t>) </a:t>
            </a:r>
            <a:r>
              <a:rPr lang="ja-JP" altLang="en-US" sz="2000" dirty="0"/>
              <a:t>排便の</a:t>
            </a:r>
            <a:r>
              <a:rPr lang="ja-JP" altLang="en-US" sz="2000" dirty="0" smtClean="0"/>
              <a:t>状態　　　</a:t>
            </a:r>
            <a:r>
              <a:rPr lang="en-US" altLang="ja-JP" sz="2000" dirty="0" smtClean="0"/>
              <a:t>(</a:t>
            </a:r>
            <a:r>
              <a:rPr lang="ja-JP" altLang="en-US" sz="2000" dirty="0"/>
              <a:t>ウ</a:t>
            </a:r>
            <a:r>
              <a:rPr lang="en-US" altLang="ja-JP" sz="2000" dirty="0"/>
              <a:t>) </a:t>
            </a:r>
            <a:r>
              <a:rPr lang="ja-JP" altLang="en-US" sz="2000" dirty="0"/>
              <a:t>おむつの</a:t>
            </a:r>
            <a:r>
              <a:rPr lang="ja-JP" altLang="en-US" sz="2000" dirty="0" smtClean="0"/>
              <a:t>使用　　　</a:t>
            </a:r>
            <a:r>
              <a:rPr lang="en-US" altLang="ja-JP" sz="2000" dirty="0" smtClean="0"/>
              <a:t>(</a:t>
            </a:r>
            <a:r>
              <a:rPr lang="ja-JP" altLang="en-US" sz="2000" dirty="0"/>
              <a:t>エ</a:t>
            </a:r>
            <a:r>
              <a:rPr lang="en-US" altLang="ja-JP" sz="2000" dirty="0"/>
              <a:t>) </a:t>
            </a:r>
            <a:r>
              <a:rPr lang="ja-JP" altLang="en-US" sz="2000" dirty="0"/>
              <a:t>尿道カテーテルの</a:t>
            </a:r>
            <a:r>
              <a:rPr lang="ja-JP" altLang="en-US" sz="2000" dirty="0" smtClean="0"/>
              <a:t>留置</a:t>
            </a:r>
            <a:endParaRPr lang="en-US" altLang="ja-JP" sz="2000" dirty="0" smtClean="0"/>
          </a:p>
          <a:p>
            <a:pPr marL="182563" indent="-182563">
              <a:lnSpc>
                <a:spcPts val="2200"/>
              </a:lnSpc>
            </a:pPr>
            <a:r>
              <a:rPr lang="en-US" altLang="ja-JP" sz="2000" dirty="0" smtClean="0"/>
              <a:t>※ </a:t>
            </a:r>
            <a:r>
              <a:rPr lang="ja-JP" altLang="en-US" sz="2000" dirty="0" smtClean="0"/>
              <a:t>施設入所時の評価は、排せつ支援加算</a:t>
            </a:r>
            <a:r>
              <a:rPr lang="en-US" altLang="ja-JP" sz="2000" dirty="0" smtClean="0"/>
              <a:t>(Ⅰ)</a:t>
            </a:r>
            <a:r>
              <a:rPr lang="ja-JP" altLang="en-US" sz="2000" dirty="0" smtClean="0"/>
              <a:t>の基準に適合しているものとして市町村長に届け出た日の属する月及び当該月以降の新規入所者については、当該者の施設入所時に評価を行う。</a:t>
            </a:r>
            <a:endParaRPr lang="en-US" altLang="ja-JP" sz="2000" dirty="0" smtClean="0"/>
          </a:p>
          <a:p>
            <a:pPr marL="182563" indent="-182563">
              <a:lnSpc>
                <a:spcPts val="2200"/>
              </a:lnSpc>
            </a:pPr>
            <a:r>
              <a:rPr lang="en-US" altLang="ja-JP" sz="2000" dirty="0" smtClean="0"/>
              <a:t>※ </a:t>
            </a:r>
            <a:r>
              <a:rPr lang="ja-JP" altLang="en-US" sz="2000" dirty="0" smtClean="0"/>
              <a:t>届出の日の属する月の前月以前からすでに入所している者については、介護記録等に基づき、施設入所時における評価を行うこと。</a:t>
            </a:r>
            <a:endParaRPr lang="en-US" altLang="ja-JP" sz="2000" dirty="0" smtClean="0"/>
          </a:p>
        </p:txBody>
      </p:sp>
      <p:sp>
        <p:nvSpPr>
          <p:cNvPr id="7" name="正方形/長方形 6"/>
          <p:cNvSpPr/>
          <p:nvPr/>
        </p:nvSpPr>
        <p:spPr>
          <a:xfrm>
            <a:off x="352386" y="4398664"/>
            <a:ext cx="11625079" cy="920820"/>
          </a:xfrm>
          <a:prstGeom prst="rect">
            <a:avLst/>
          </a:prstGeom>
          <a:ln w="6350">
            <a:solidFill>
              <a:schemeClr val="tx1"/>
            </a:solidFill>
            <a:prstDash val="sysDot"/>
          </a:ln>
        </p:spPr>
        <p:txBody>
          <a:bodyPr wrap="square" tIns="72000" bIns="0" anchor="ctr" anchorCtr="0">
            <a:spAutoFit/>
          </a:bodyPr>
          <a:lstStyle/>
          <a:p>
            <a:pPr marL="185738" indent="-185738">
              <a:lnSpc>
                <a:spcPts val="2200"/>
              </a:lnSpc>
            </a:pPr>
            <a:r>
              <a:rPr lang="en-US" altLang="ja-JP" sz="2000" dirty="0" smtClean="0"/>
              <a:t>※ </a:t>
            </a:r>
            <a:r>
              <a:rPr lang="ja-JP" altLang="en-US" sz="2000" dirty="0" smtClean="0"/>
              <a:t>評価を医師と連携した看護師が行った場合は、その内容を支援の開始前に医師へ報告すること。また、医師と連携した看護師が評価を行う際、入所者の背景疾患の状況を勘案する必要がある場合等は、医師へ相談すること。</a:t>
            </a:r>
            <a:endParaRPr lang="en-US" altLang="ja-JP" sz="2000" dirty="0" smtClean="0"/>
          </a:p>
        </p:txBody>
      </p:sp>
    </p:spTree>
    <p:extLst>
      <p:ext uri="{BB962C8B-B14F-4D97-AF65-F5344CB8AC3E}">
        <p14:creationId xmlns:p14="http://schemas.microsoft.com/office/powerpoint/2010/main" val="38586108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133</a:t>
            </a:fld>
            <a:endParaRPr kumimoji="1" lang="ja-JP" altLang="en-US" dirty="0"/>
          </a:p>
        </p:txBody>
      </p:sp>
      <p:sp>
        <p:nvSpPr>
          <p:cNvPr id="3" name="正方形/長方形 2"/>
          <p:cNvSpPr/>
          <p:nvPr/>
        </p:nvSpPr>
        <p:spPr>
          <a:xfrm>
            <a:off x="0" y="100013"/>
            <a:ext cx="12192000" cy="6863417"/>
          </a:xfrm>
          <a:prstGeom prst="rect">
            <a:avLst/>
          </a:prstGeom>
        </p:spPr>
        <p:txBody>
          <a:bodyPr wrap="square">
            <a:spAutoFit/>
          </a:bodyPr>
          <a:lstStyle/>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smtClean="0"/>
          </a:p>
          <a:p>
            <a:pPr marL="360363" indent="-180975"/>
            <a:endParaRPr lang="en-US" altLang="ja-JP" sz="2000" dirty="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ja-JP" altLang="en-US" sz="2000" dirty="0"/>
          </a:p>
        </p:txBody>
      </p:sp>
      <p:sp>
        <p:nvSpPr>
          <p:cNvPr id="5" name="正方形/長方形 4"/>
          <p:cNvSpPr/>
          <p:nvPr/>
        </p:nvSpPr>
        <p:spPr>
          <a:xfrm>
            <a:off x="145256" y="709240"/>
            <a:ext cx="11901488" cy="1657752"/>
          </a:xfrm>
          <a:prstGeom prst="rect">
            <a:avLst/>
          </a:prstGeom>
          <a:ln w="6350">
            <a:solidFill>
              <a:schemeClr val="tx1"/>
            </a:solidFill>
            <a:prstDash val="sysDot"/>
          </a:ln>
        </p:spPr>
        <p:txBody>
          <a:bodyPr wrap="square" tIns="72000" bIns="0" anchor="ctr" anchorCtr="0">
            <a:spAutoFit/>
          </a:bodyPr>
          <a:lstStyle/>
          <a:p>
            <a:pPr marL="271463" indent="-271463">
              <a:lnSpc>
                <a:spcPts val="2000"/>
              </a:lnSpc>
            </a:pPr>
            <a:r>
              <a:rPr lang="en-US" altLang="ja-JP" sz="2000" dirty="0" smtClean="0"/>
              <a:t>【</a:t>
            </a:r>
            <a:r>
              <a:rPr lang="ja-JP" altLang="en-US" sz="2000" dirty="0" smtClean="0"/>
              <a:t>排泄に介護を要する入所者</a:t>
            </a:r>
            <a:r>
              <a:rPr lang="en-US" altLang="ja-JP" sz="2000" dirty="0" smtClean="0"/>
              <a:t>】</a:t>
            </a:r>
          </a:p>
          <a:p>
            <a:pPr marL="271463" indent="85725">
              <a:lnSpc>
                <a:spcPts val="2000"/>
              </a:lnSpc>
              <a:tabLst>
                <a:tab pos="4572000" algn="l"/>
              </a:tabLst>
            </a:pPr>
            <a:r>
              <a:rPr lang="ja-JP" altLang="en-US" sz="2000" dirty="0" smtClean="0"/>
              <a:t>前記</a:t>
            </a:r>
            <a:r>
              <a:rPr lang="en-US" altLang="ja-JP" sz="2000" dirty="0" smtClean="0"/>
              <a:t>(</a:t>
            </a:r>
            <a:r>
              <a:rPr lang="ja-JP" altLang="en-US" sz="2000" dirty="0" smtClean="0"/>
              <a:t>ア 排尿の状態）若しくは</a:t>
            </a:r>
            <a:r>
              <a:rPr lang="en-US" altLang="ja-JP" sz="2000" dirty="0" smtClean="0"/>
              <a:t>(</a:t>
            </a:r>
            <a:r>
              <a:rPr lang="ja-JP" altLang="en-US" sz="2000" dirty="0" smtClean="0"/>
              <a:t>イ 排便の状態）が「一部介助」若しくは「全介助」と評価される者又は</a:t>
            </a:r>
            <a:r>
              <a:rPr lang="en-US" altLang="ja-JP" sz="2000" dirty="0" smtClean="0"/>
              <a:t>(</a:t>
            </a:r>
            <a:r>
              <a:rPr lang="ja-JP" altLang="en-US" sz="2000" dirty="0" smtClean="0"/>
              <a:t>ウ おむつの使用）若しくは</a:t>
            </a:r>
            <a:r>
              <a:rPr lang="en-US" altLang="ja-JP" sz="2000" dirty="0" smtClean="0"/>
              <a:t>(</a:t>
            </a:r>
            <a:r>
              <a:rPr lang="ja-JP" altLang="en-US" sz="2000" dirty="0" smtClean="0"/>
              <a:t>エ 尿道カテーテルの留置）が「あり」の者をいう。</a:t>
            </a:r>
            <a:endParaRPr lang="en-US" altLang="ja-JP" sz="2000" dirty="0" smtClean="0"/>
          </a:p>
          <a:p>
            <a:pPr marL="271463" indent="-271463">
              <a:lnSpc>
                <a:spcPts val="2000"/>
              </a:lnSpc>
            </a:pPr>
            <a:r>
              <a:rPr lang="en-US" altLang="ja-JP" sz="2000" dirty="0" smtClean="0"/>
              <a:t>【</a:t>
            </a:r>
            <a:r>
              <a:rPr lang="ja-JP" altLang="en-US" sz="2000" dirty="0" smtClean="0"/>
              <a:t>適切な対応を行うことにより、要介護状態の軽減が見込まれる</a:t>
            </a:r>
            <a:r>
              <a:rPr lang="en-US" altLang="ja-JP" sz="2000" dirty="0" smtClean="0"/>
              <a:t>】</a:t>
            </a:r>
          </a:p>
          <a:p>
            <a:pPr marL="271463" indent="85725">
              <a:lnSpc>
                <a:spcPts val="2000"/>
              </a:lnSpc>
            </a:pPr>
            <a:r>
              <a:rPr lang="ja-JP" altLang="en-US" sz="2000" dirty="0" smtClean="0"/>
              <a:t>特別な支援を行わなかった場合には、前記</a:t>
            </a:r>
            <a:r>
              <a:rPr lang="en-US" altLang="ja-JP" sz="2000" dirty="0" smtClean="0"/>
              <a:t>(</a:t>
            </a:r>
            <a:r>
              <a:rPr lang="ja-JP" altLang="en-US" sz="2000" dirty="0" smtClean="0"/>
              <a:t>ア</a:t>
            </a:r>
            <a:r>
              <a:rPr lang="en-US" altLang="ja-JP" sz="2000" dirty="0" smtClean="0"/>
              <a:t>)</a:t>
            </a:r>
            <a:r>
              <a:rPr lang="ja-JP" altLang="en-US" sz="2000" dirty="0" smtClean="0"/>
              <a:t>～</a:t>
            </a:r>
            <a:r>
              <a:rPr lang="en-US" altLang="ja-JP" sz="2000" dirty="0" smtClean="0"/>
              <a:t>(</a:t>
            </a:r>
            <a:r>
              <a:rPr lang="ja-JP" altLang="en-US" sz="2000" dirty="0" smtClean="0"/>
              <a:t>エ</a:t>
            </a:r>
            <a:r>
              <a:rPr lang="en-US" altLang="ja-JP" sz="2000" dirty="0" smtClean="0"/>
              <a:t>)</a:t>
            </a:r>
            <a:r>
              <a:rPr lang="ja-JP" altLang="en-US" sz="2000" dirty="0" smtClean="0"/>
              <a:t>の評価が不変又は低下と見込まれるものの、適切な対応を行った場合には、</a:t>
            </a:r>
            <a:r>
              <a:rPr lang="ja-JP" altLang="en-US" sz="2000" dirty="0"/>
              <a:t>前記</a:t>
            </a:r>
            <a:r>
              <a:rPr lang="en-US" altLang="ja-JP" sz="2000" dirty="0"/>
              <a:t>(</a:t>
            </a:r>
            <a:r>
              <a:rPr lang="ja-JP" altLang="en-US" sz="2000" dirty="0"/>
              <a:t>ア</a:t>
            </a:r>
            <a:r>
              <a:rPr lang="en-US" altLang="ja-JP" sz="2000" dirty="0"/>
              <a:t>)</a:t>
            </a:r>
            <a:r>
              <a:rPr lang="ja-JP" altLang="en-US" sz="2000" dirty="0"/>
              <a:t>～</a:t>
            </a:r>
            <a:r>
              <a:rPr lang="en-US" altLang="ja-JP" sz="2000" dirty="0"/>
              <a:t>(</a:t>
            </a:r>
            <a:r>
              <a:rPr lang="ja-JP" altLang="en-US" sz="2000" dirty="0"/>
              <a:t>エ</a:t>
            </a:r>
            <a:r>
              <a:rPr lang="en-US" altLang="ja-JP" sz="2000" dirty="0"/>
              <a:t>)</a:t>
            </a:r>
            <a:r>
              <a:rPr lang="ja-JP" altLang="en-US" sz="2000" dirty="0"/>
              <a:t>の評価</a:t>
            </a:r>
            <a:r>
              <a:rPr lang="ja-JP" altLang="en-US" sz="2000" dirty="0" smtClean="0"/>
              <a:t>が改善することが見込まれることをいう。</a:t>
            </a:r>
            <a:endParaRPr lang="en-US" altLang="ja-JP" sz="2000" dirty="0" smtClean="0"/>
          </a:p>
          <a:p>
            <a:pPr marL="271463" indent="-271463"/>
            <a:endParaRPr lang="en-US" altLang="ja-JP" sz="300" dirty="0" smtClean="0"/>
          </a:p>
        </p:txBody>
      </p:sp>
      <p:sp>
        <p:nvSpPr>
          <p:cNvPr id="6" name="正方形/長方形 5"/>
          <p:cNvSpPr/>
          <p:nvPr/>
        </p:nvSpPr>
        <p:spPr>
          <a:xfrm>
            <a:off x="145256" y="2352490"/>
            <a:ext cx="11901488" cy="4487181"/>
          </a:xfrm>
          <a:prstGeom prst="rect">
            <a:avLst/>
          </a:prstGeom>
          <a:solidFill>
            <a:schemeClr val="bg1"/>
          </a:solidFill>
          <a:ln w="6350">
            <a:solidFill>
              <a:schemeClr val="tx1"/>
            </a:solidFill>
            <a:prstDash val="sysDot"/>
          </a:ln>
        </p:spPr>
        <p:txBody>
          <a:bodyPr wrap="square" tIns="36000" bIns="36000" anchor="ctr" anchorCtr="0">
            <a:spAutoFit/>
          </a:bodyPr>
          <a:lstStyle/>
          <a:p>
            <a:pPr marL="271463" indent="-271463"/>
            <a:endParaRPr lang="en-US" altLang="ja-JP" sz="300" dirty="0" smtClean="0"/>
          </a:p>
          <a:p>
            <a:pPr marL="271463" indent="-271463">
              <a:lnSpc>
                <a:spcPts val="2000"/>
              </a:lnSpc>
            </a:pPr>
            <a:r>
              <a:rPr lang="en-US" altLang="ja-JP" sz="2000" dirty="0" smtClean="0"/>
              <a:t>※ </a:t>
            </a:r>
            <a:r>
              <a:rPr lang="ja-JP" altLang="en-US" sz="2000" dirty="0" smtClean="0"/>
              <a:t>支援</a:t>
            </a:r>
            <a:r>
              <a:rPr lang="ja-JP" altLang="en-US" sz="2000" dirty="0"/>
              <a:t>に先立って、失禁に対する各種ガイドラインを参考にしながら</a:t>
            </a:r>
            <a:r>
              <a:rPr lang="ja-JP" altLang="en-US" sz="2000" dirty="0" smtClean="0"/>
              <a:t>、対象者</a:t>
            </a:r>
            <a:r>
              <a:rPr lang="ja-JP" altLang="en-US" sz="2000" dirty="0"/>
              <a:t>が排せつに介護を要する要因を多職種が共同して分析し、それ</a:t>
            </a:r>
            <a:r>
              <a:rPr lang="ja-JP" altLang="en-US" sz="2000" dirty="0" smtClean="0"/>
              <a:t>に基づいて</a:t>
            </a:r>
            <a:r>
              <a:rPr lang="ja-JP" altLang="en-US" sz="2000" dirty="0"/>
              <a:t>、別紙様式６の様式を用いて支援計画を作成する。</a:t>
            </a:r>
          </a:p>
          <a:p>
            <a:pPr marL="271463" indent="-271463">
              <a:lnSpc>
                <a:spcPts val="2000"/>
              </a:lnSpc>
            </a:pPr>
            <a:r>
              <a:rPr lang="en-US" altLang="ja-JP" sz="2000" dirty="0" smtClean="0"/>
              <a:t>※</a:t>
            </a:r>
            <a:r>
              <a:rPr lang="ja-JP" altLang="en-US" sz="2000" dirty="0" smtClean="0"/>
              <a:t> </a:t>
            </a:r>
            <a:r>
              <a:rPr lang="ja-JP" altLang="en-US" sz="2000" spc="-50" dirty="0"/>
              <a:t>要因分析及び支援計画の作成に関わる職種は</a:t>
            </a:r>
            <a:r>
              <a:rPr lang="ja-JP" altLang="en-US" sz="2000" spc="-50" dirty="0" smtClean="0"/>
              <a:t>、①の評価</a:t>
            </a:r>
            <a:r>
              <a:rPr lang="ja-JP" altLang="en-US" sz="2000" spc="-50" dirty="0"/>
              <a:t>を</a:t>
            </a:r>
            <a:r>
              <a:rPr lang="ja-JP" altLang="en-US" sz="2000" spc="-50" dirty="0" smtClean="0"/>
              <a:t>行った</a:t>
            </a:r>
            <a:r>
              <a:rPr lang="ja-JP" altLang="en-US" sz="2000" spc="-50" dirty="0"/>
              <a:t>医師又は</a:t>
            </a:r>
            <a:r>
              <a:rPr lang="ja-JP" altLang="en-US" sz="2000" spc="-50" dirty="0" smtClean="0"/>
              <a:t>看護師、介護</a:t>
            </a:r>
            <a:r>
              <a:rPr lang="ja-JP" altLang="en-US" sz="2000" spc="-50" dirty="0"/>
              <a:t>支援</a:t>
            </a:r>
            <a:r>
              <a:rPr lang="ja-JP" altLang="en-US" sz="2000" spc="-50" dirty="0" smtClean="0"/>
              <a:t>専門員、</a:t>
            </a:r>
            <a:r>
              <a:rPr lang="ja-JP" altLang="en-US" sz="2000" spc="-50" dirty="0"/>
              <a:t>及び支援対象</a:t>
            </a:r>
            <a:r>
              <a:rPr lang="ja-JP" altLang="en-US" sz="2000" spc="-50" dirty="0" smtClean="0"/>
              <a:t>の入所者</a:t>
            </a:r>
            <a:r>
              <a:rPr lang="ja-JP" altLang="en-US" sz="2000" spc="-50" dirty="0"/>
              <a:t>の</a:t>
            </a:r>
            <a:r>
              <a:rPr lang="ja-JP" altLang="en-US" sz="2000" spc="-50" dirty="0" smtClean="0"/>
              <a:t>特性を</a:t>
            </a:r>
            <a:r>
              <a:rPr lang="ja-JP" altLang="en-US" sz="2000" spc="-50" dirty="0"/>
              <a:t>把握して</a:t>
            </a:r>
            <a:r>
              <a:rPr lang="ja-JP" altLang="en-US" sz="2000" spc="-50" dirty="0" smtClean="0"/>
              <a:t>いる介護職員を</a:t>
            </a:r>
            <a:r>
              <a:rPr lang="ja-JP" altLang="en-US" sz="2000" spc="-50" dirty="0"/>
              <a:t>含む</a:t>
            </a:r>
            <a:r>
              <a:rPr lang="ja-JP" altLang="en-US" sz="2000" spc="-50" dirty="0" smtClean="0"/>
              <a:t>ものとし、その他</a:t>
            </a:r>
            <a:r>
              <a:rPr lang="ja-JP" altLang="en-US" sz="2000" spc="-50" dirty="0"/>
              <a:t>、疾患、使用している薬剤、食生活、生活機能の状態等に応じ薬剤師、管理栄養士、理学療法士、作業療法士等を適宜加える。</a:t>
            </a:r>
          </a:p>
          <a:p>
            <a:pPr marL="271463" indent="-271463">
              <a:lnSpc>
                <a:spcPts val="2000"/>
              </a:lnSpc>
            </a:pPr>
            <a:r>
              <a:rPr lang="en-US" altLang="ja-JP" sz="2000" dirty="0"/>
              <a:t>※</a:t>
            </a:r>
            <a:r>
              <a:rPr lang="ja-JP" altLang="en-US" sz="2000" dirty="0"/>
              <a:t> 支援計画に相当する内容</a:t>
            </a:r>
            <a:r>
              <a:rPr lang="ja-JP" altLang="en-US" sz="2000" dirty="0" smtClean="0"/>
              <a:t>を施設サービス</a:t>
            </a:r>
            <a:r>
              <a:rPr lang="ja-JP" altLang="en-US" sz="2000" dirty="0"/>
              <a:t>計画の中に記載する場合は、その記載をもって支援計画の作成に代えることができるが、下線又は枠で囲う等により、他の記載と区別できるようにすること。</a:t>
            </a:r>
          </a:p>
          <a:p>
            <a:pPr marL="185738" indent="-185738">
              <a:lnSpc>
                <a:spcPts val="2000"/>
              </a:lnSpc>
            </a:pPr>
            <a:r>
              <a:rPr lang="en-US" altLang="ja-JP" sz="2000" dirty="0"/>
              <a:t>※</a:t>
            </a:r>
            <a:r>
              <a:rPr lang="ja-JP" altLang="en-US" sz="2000" dirty="0"/>
              <a:t> 支援計画の作成にあたっては、要因分析の結果と整合性が取れた計画を、個々</a:t>
            </a:r>
            <a:r>
              <a:rPr lang="ja-JP" altLang="en-US" sz="2000" dirty="0" smtClean="0"/>
              <a:t>の入所者</a:t>
            </a:r>
            <a:r>
              <a:rPr lang="ja-JP" altLang="en-US" sz="2000" dirty="0"/>
              <a:t>の特性に配慮しながら個別に作成し、画一的な支援計画とならないよう留意する。また、支援に</a:t>
            </a:r>
            <a:r>
              <a:rPr lang="ja-JP" altLang="en-US" sz="2000" dirty="0" smtClean="0"/>
              <a:t>おいて入所者</a:t>
            </a:r>
            <a:r>
              <a:rPr lang="ja-JP" altLang="en-US" sz="2000" dirty="0"/>
              <a:t>の尊厳が十分保持されるよう留意すること。</a:t>
            </a:r>
            <a:endParaRPr lang="en-US" altLang="ja-JP" sz="2000" dirty="0"/>
          </a:p>
          <a:p>
            <a:pPr marL="185738" indent="-185738">
              <a:lnSpc>
                <a:spcPts val="2000"/>
              </a:lnSpc>
            </a:pPr>
            <a:r>
              <a:rPr lang="en-US" altLang="ja-JP" sz="2000" dirty="0" smtClean="0"/>
              <a:t>※ </a:t>
            </a:r>
            <a:r>
              <a:rPr lang="ja-JP" altLang="en-US" sz="2000" dirty="0" smtClean="0"/>
              <a:t>支援計画の実施にあたり、計画の作成に関与した者が、入所者及びその家族に対し、排せつの状態及び今後の見込み、支援の必要性、要因分析並びに支援計画の内容、当該支援は入所者及びその家族がこれらの説明を理解した上で支援の実施を希望する場合に行うものであること、及び、支援開始後でも、いつでも入所者及びその家族の希望に応じて支援計画を中断又は中止できることを説明し、入所者及びその家族の理解と希望を確認した上で行うこと。</a:t>
            </a:r>
            <a:endParaRPr lang="en-US" altLang="ja-JP" sz="2000" dirty="0" smtClean="0"/>
          </a:p>
          <a:p>
            <a:pPr marL="185738" indent="-185738">
              <a:lnSpc>
                <a:spcPts val="2000"/>
              </a:lnSpc>
            </a:pPr>
            <a:r>
              <a:rPr lang="en-US" altLang="ja-JP" sz="2000" dirty="0" smtClean="0"/>
              <a:t>※</a:t>
            </a:r>
            <a:r>
              <a:rPr lang="ja-JP" altLang="en-US" sz="2000" dirty="0" smtClean="0"/>
              <a:t> 計画の見直しは、計画に実施上の問題（「排せつ支援計画の変更の必要性」「関連職種が共同して取り組むべき事項の見直しの必要性」等）があれば直ちに実施すること。</a:t>
            </a:r>
            <a:endParaRPr lang="en-US" altLang="ja-JP" sz="2000" dirty="0"/>
          </a:p>
        </p:txBody>
      </p:sp>
      <p:sp>
        <p:nvSpPr>
          <p:cNvPr id="4" name="正方形/長方形 3"/>
          <p:cNvSpPr/>
          <p:nvPr/>
        </p:nvSpPr>
        <p:spPr>
          <a:xfrm>
            <a:off x="0" y="-1798"/>
            <a:ext cx="12192000" cy="707886"/>
          </a:xfrm>
          <a:prstGeom prst="rect">
            <a:avLst/>
          </a:prstGeom>
        </p:spPr>
        <p:txBody>
          <a:bodyPr wrap="square">
            <a:spAutoFit/>
          </a:bodyPr>
          <a:lstStyle/>
          <a:p>
            <a:pPr marL="357188" lvl="0" indent="-357188"/>
            <a:r>
              <a:rPr lang="ja-JP" altLang="en-US" sz="2000" dirty="0">
                <a:solidFill>
                  <a:prstClr val="black"/>
                </a:solidFill>
              </a:rPr>
              <a:t>（注）排せつ支援加算</a:t>
            </a:r>
            <a:r>
              <a:rPr lang="en-US" altLang="ja-JP" sz="2000" dirty="0">
                <a:solidFill>
                  <a:prstClr val="black"/>
                </a:solidFill>
              </a:rPr>
              <a:t>(Ⅰ)</a:t>
            </a:r>
            <a:r>
              <a:rPr lang="ja-JP" altLang="en-US" sz="2000" dirty="0">
                <a:solidFill>
                  <a:prstClr val="black"/>
                </a:solidFill>
              </a:rPr>
              <a:t>は、原則として入所者全員を対象として入所者ごとに上記の基準を満たした場合に、当該施設の入所者全員（排せつ支援加算</a:t>
            </a:r>
            <a:r>
              <a:rPr lang="en-US" altLang="ja-JP" sz="2000" dirty="0">
                <a:solidFill>
                  <a:prstClr val="black"/>
                </a:solidFill>
              </a:rPr>
              <a:t>(Ⅱ)</a:t>
            </a:r>
            <a:r>
              <a:rPr lang="ja-JP" altLang="en-US" sz="2000" dirty="0">
                <a:solidFill>
                  <a:prstClr val="black"/>
                </a:solidFill>
              </a:rPr>
              <a:t>又は</a:t>
            </a:r>
            <a:r>
              <a:rPr lang="en-US" altLang="ja-JP" sz="2000" dirty="0">
                <a:solidFill>
                  <a:prstClr val="black"/>
                </a:solidFill>
              </a:rPr>
              <a:t>(Ⅲ)</a:t>
            </a:r>
            <a:r>
              <a:rPr lang="ja-JP" altLang="en-US" sz="2000" dirty="0">
                <a:solidFill>
                  <a:prstClr val="black"/>
                </a:solidFill>
              </a:rPr>
              <a:t>を算定する者を除く）に対して算定できる。</a:t>
            </a:r>
            <a:endParaRPr lang="en-US" altLang="ja-JP" sz="2000" dirty="0">
              <a:solidFill>
                <a:prstClr val="black"/>
              </a:solidFill>
            </a:endParaRPr>
          </a:p>
        </p:txBody>
      </p:sp>
    </p:spTree>
    <p:extLst>
      <p:ext uri="{BB962C8B-B14F-4D97-AF65-F5344CB8AC3E}">
        <p14:creationId xmlns:p14="http://schemas.microsoft.com/office/powerpoint/2010/main" val="28755171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134</a:t>
            </a:fld>
            <a:endParaRPr kumimoji="1" lang="ja-JP" altLang="en-US" dirty="0"/>
          </a:p>
        </p:txBody>
      </p:sp>
      <p:sp>
        <p:nvSpPr>
          <p:cNvPr id="5" name="正方形/長方形 4"/>
          <p:cNvSpPr/>
          <p:nvPr/>
        </p:nvSpPr>
        <p:spPr>
          <a:xfrm>
            <a:off x="0" y="4416"/>
            <a:ext cx="12192000" cy="5170646"/>
          </a:xfrm>
          <a:prstGeom prst="rect">
            <a:avLst/>
          </a:prstGeom>
        </p:spPr>
        <p:txBody>
          <a:bodyPr wrap="square">
            <a:spAutoFit/>
          </a:bodyPr>
          <a:lstStyle/>
          <a:p>
            <a:pPr marL="357188" indent="-357188"/>
            <a:endParaRPr lang="en-US" altLang="ja-JP" sz="500" dirty="0" smtClean="0"/>
          </a:p>
          <a:p>
            <a:r>
              <a:rPr lang="en-US" altLang="ja-JP" sz="2000" dirty="0"/>
              <a:t>【</a:t>
            </a:r>
            <a:r>
              <a:rPr lang="ja-JP" altLang="en-US" sz="2000" dirty="0"/>
              <a:t>排せつ支援加算</a:t>
            </a:r>
            <a:r>
              <a:rPr lang="en-US" altLang="ja-JP" sz="2000" dirty="0"/>
              <a:t>(Ⅱ)】</a:t>
            </a:r>
            <a:r>
              <a:rPr lang="ja-JP" altLang="en-US" sz="2000" dirty="0"/>
              <a:t>　</a:t>
            </a:r>
            <a:r>
              <a:rPr lang="en-US" altLang="ja-JP" sz="2000" dirty="0"/>
              <a:t>15</a:t>
            </a:r>
            <a:r>
              <a:rPr lang="ja-JP" altLang="en-US" sz="2000" dirty="0"/>
              <a:t>単位／月</a:t>
            </a:r>
          </a:p>
          <a:p>
            <a:pPr marL="357188" indent="-185738"/>
            <a:r>
              <a:rPr lang="ja-JP" altLang="en-US" sz="2000" dirty="0"/>
              <a:t>次のいずれにも適合すること。</a:t>
            </a:r>
          </a:p>
          <a:p>
            <a:pPr marL="357188" indent="-185738"/>
            <a:r>
              <a:rPr lang="ja-JP" altLang="en-US" sz="2000" dirty="0"/>
              <a:t>① 排せつ支援加算</a:t>
            </a:r>
            <a:r>
              <a:rPr lang="en-US" altLang="ja-JP" sz="2000" dirty="0"/>
              <a:t>(Ⅰ) </a:t>
            </a:r>
            <a:r>
              <a:rPr lang="ja-JP" altLang="en-US" sz="2000" dirty="0"/>
              <a:t>の基準のいずれにも適合する。</a:t>
            </a:r>
          </a:p>
          <a:p>
            <a:pPr marL="357188" indent="-185738"/>
            <a:r>
              <a:rPr lang="ja-JP" altLang="en-US" sz="2000" dirty="0"/>
              <a:t>② 次のいずれかに適合する。</a:t>
            </a:r>
          </a:p>
          <a:p>
            <a:pPr marL="628650" indent="-271463"/>
            <a:r>
              <a:rPr lang="ja-JP" altLang="en-US" sz="2000" dirty="0" smtClean="0"/>
              <a:t>イ）</a:t>
            </a:r>
            <a:r>
              <a:rPr lang="ja-JP" altLang="en-US" sz="2000" dirty="0"/>
              <a:t>排せつ支援加算</a:t>
            </a:r>
            <a:r>
              <a:rPr lang="en-US" altLang="ja-JP" sz="2000" dirty="0"/>
              <a:t>(Ⅰ)</a:t>
            </a:r>
            <a:r>
              <a:rPr lang="ja-JP" altLang="en-US" sz="2000" dirty="0"/>
              <a:t>の基準①の評価の結果、要介護状態の軽減が見込まれる者について</a:t>
            </a:r>
            <a:r>
              <a:rPr lang="ja-JP" altLang="en-US" sz="2000" dirty="0" smtClean="0"/>
              <a:t>、施設入所時</a:t>
            </a:r>
            <a:r>
              <a:rPr lang="ja-JP" altLang="en-US" sz="2000" dirty="0"/>
              <a:t>と比較して、排尿又は排便の状態の少なくとも一方が改善するとともに、いずれにも悪化がない。</a:t>
            </a:r>
          </a:p>
          <a:p>
            <a:pPr marL="628650" indent="-271463"/>
            <a:r>
              <a:rPr lang="ja-JP" altLang="en-US" sz="2000" dirty="0"/>
              <a:t>ロ）排せつ支援加算</a:t>
            </a:r>
            <a:r>
              <a:rPr lang="en-US" altLang="ja-JP" sz="2000" dirty="0"/>
              <a:t>(Ⅰ)</a:t>
            </a:r>
            <a:r>
              <a:rPr lang="ja-JP" altLang="en-US" sz="2000" dirty="0"/>
              <a:t>の基準①の評価の結果</a:t>
            </a:r>
            <a:r>
              <a:rPr lang="ja-JP" altLang="en-US" sz="2000" dirty="0" smtClean="0"/>
              <a:t>、施設入所時</a:t>
            </a:r>
            <a:r>
              <a:rPr lang="ja-JP" altLang="en-US" sz="2000" dirty="0"/>
              <a:t>におむつを使用していた者であって、要介護状態の軽減が見込まれるものについて、おむつを使用しなくなったこと。</a:t>
            </a:r>
          </a:p>
          <a:p>
            <a:pPr marL="542925" indent="-185738"/>
            <a:r>
              <a:rPr lang="ja-JP" altLang="en-US" sz="2000" dirty="0"/>
              <a:t>ハ） 排せつ支援加算</a:t>
            </a:r>
            <a:r>
              <a:rPr lang="en-US" altLang="ja-JP" sz="2000" dirty="0"/>
              <a:t>(Ⅰ)</a:t>
            </a:r>
            <a:r>
              <a:rPr lang="ja-JP" altLang="en-US" sz="2000" dirty="0"/>
              <a:t>の基準①の評価の結果</a:t>
            </a:r>
            <a:r>
              <a:rPr lang="ja-JP" altLang="en-US" sz="2000" dirty="0" smtClean="0"/>
              <a:t>、施設入所時</a:t>
            </a:r>
            <a:r>
              <a:rPr lang="ja-JP" altLang="en-US" sz="2000" dirty="0"/>
              <a:t>に導尿カテーテルが留置されていた者であって、要介護状態の軽減が見込まれるものについて、尿道カテーテルが抜去</a:t>
            </a:r>
            <a:r>
              <a:rPr lang="ja-JP" altLang="en-US" sz="2000" dirty="0" smtClean="0"/>
              <a:t>されたこと。</a:t>
            </a:r>
            <a:endParaRPr lang="ja-JP" altLang="en-US" sz="2000" dirty="0"/>
          </a:p>
          <a:p>
            <a:r>
              <a:rPr lang="en-US" altLang="ja-JP" sz="2000" dirty="0" smtClean="0"/>
              <a:t>【</a:t>
            </a:r>
            <a:r>
              <a:rPr lang="ja-JP" altLang="en-US" sz="2000" dirty="0"/>
              <a:t>排せつ支援加算</a:t>
            </a:r>
            <a:r>
              <a:rPr lang="en-US" altLang="ja-JP" sz="2000" dirty="0"/>
              <a:t>(Ⅲ)】</a:t>
            </a:r>
            <a:r>
              <a:rPr lang="ja-JP" altLang="en-US" sz="2000" dirty="0"/>
              <a:t>　</a:t>
            </a:r>
            <a:r>
              <a:rPr lang="en-US" altLang="ja-JP" sz="2000" dirty="0"/>
              <a:t>20</a:t>
            </a:r>
            <a:r>
              <a:rPr lang="ja-JP" altLang="en-US" sz="2000" dirty="0"/>
              <a:t>単位／月</a:t>
            </a:r>
          </a:p>
          <a:p>
            <a:pPr marL="185738" indent="171450"/>
            <a:r>
              <a:rPr lang="ja-JP" altLang="en-US" sz="2000" dirty="0"/>
              <a:t>排せつ支援加算</a:t>
            </a:r>
            <a:r>
              <a:rPr lang="en-US" altLang="ja-JP" sz="2000" dirty="0"/>
              <a:t>(Ⅰ) </a:t>
            </a:r>
            <a:r>
              <a:rPr lang="ja-JP" altLang="en-US" sz="2000" dirty="0" smtClean="0"/>
              <a:t>の</a:t>
            </a:r>
            <a:r>
              <a:rPr lang="ja-JP" altLang="en-US" sz="2000" dirty="0"/>
              <a:t>全ての基準並びに排せつ支援加算</a:t>
            </a:r>
            <a:r>
              <a:rPr lang="en-US" altLang="ja-JP" sz="2000" dirty="0"/>
              <a:t>(Ⅱ)</a:t>
            </a:r>
            <a:r>
              <a:rPr lang="ja-JP" altLang="en-US" sz="2000" dirty="0" smtClean="0"/>
              <a:t>の</a:t>
            </a:r>
            <a:r>
              <a:rPr lang="ja-JP" altLang="en-US" sz="2000" dirty="0"/>
              <a:t>基準</a:t>
            </a:r>
            <a:r>
              <a:rPr lang="ja-JP" altLang="en-US" sz="2000" dirty="0" smtClean="0"/>
              <a:t>②</a:t>
            </a:r>
            <a:r>
              <a:rPr lang="ja-JP" altLang="en-US" sz="2000" dirty="0"/>
              <a:t>イ及びロに掲げる基準のいずれにも適合</a:t>
            </a:r>
            <a:r>
              <a:rPr lang="ja-JP" altLang="en-US" sz="2000" dirty="0" smtClean="0"/>
              <a:t>すること。</a:t>
            </a:r>
            <a:endParaRPr lang="en-US" altLang="ja-JP" sz="2000" dirty="0" smtClean="0"/>
          </a:p>
          <a:p>
            <a:pPr marL="185738" indent="171450"/>
            <a:endParaRPr lang="en-US" altLang="ja-JP" sz="2000" dirty="0"/>
          </a:p>
          <a:p>
            <a:pPr marL="185738" indent="-185738"/>
            <a:endParaRPr lang="en-US" altLang="ja-JP" sz="2000" dirty="0">
              <a:solidFill>
                <a:prstClr val="black"/>
              </a:solidFill>
            </a:endParaRPr>
          </a:p>
          <a:p>
            <a:pPr marL="185738" indent="171450"/>
            <a:endParaRPr lang="en-US" altLang="ja-JP" sz="2000" dirty="0"/>
          </a:p>
        </p:txBody>
      </p:sp>
      <p:sp>
        <p:nvSpPr>
          <p:cNvPr id="6" name="正方形/長方形 5"/>
          <p:cNvSpPr/>
          <p:nvPr/>
        </p:nvSpPr>
        <p:spPr>
          <a:xfrm>
            <a:off x="95534" y="5534401"/>
            <a:ext cx="11996381" cy="1275798"/>
          </a:xfrm>
          <a:prstGeom prst="rect">
            <a:avLst/>
          </a:prstGeom>
          <a:ln w="6350">
            <a:solidFill>
              <a:schemeClr val="tx1"/>
            </a:solidFill>
            <a:prstDash val="sysDot"/>
          </a:ln>
        </p:spPr>
        <p:txBody>
          <a:bodyPr wrap="square" bIns="0" anchor="ctr" anchorCtr="0">
            <a:spAutoFit/>
          </a:bodyPr>
          <a:lstStyle/>
          <a:p>
            <a:pPr marL="185738" indent="-185738">
              <a:lnSpc>
                <a:spcPts val="1900"/>
              </a:lnSpc>
            </a:pPr>
            <a:r>
              <a:rPr lang="en-US" altLang="ja-JP" sz="2000" spc="-60" dirty="0"/>
              <a:t>(</a:t>
            </a:r>
            <a:r>
              <a:rPr lang="ja-JP" altLang="en-US" sz="2000" spc="-60" dirty="0"/>
              <a:t>注）本加算は、全ての利用者について、必要に応じ適切な介護が提供されていることを前提としつつ</a:t>
            </a:r>
            <a:r>
              <a:rPr lang="ja-JP" altLang="en-US" sz="2000" spc="-60" dirty="0" smtClean="0"/>
              <a:t>、さらに</a:t>
            </a:r>
            <a:r>
              <a:rPr lang="ja-JP" altLang="en-US" sz="2000" spc="-60" dirty="0"/>
              <a:t>特別な支援を行うことにより</a:t>
            </a:r>
            <a:r>
              <a:rPr lang="ja-JP" altLang="en-US" sz="2000" spc="-60" dirty="0" smtClean="0"/>
              <a:t>、施設入所時</a:t>
            </a:r>
            <a:r>
              <a:rPr lang="ja-JP" altLang="en-US" sz="2000" spc="-60" dirty="0"/>
              <a:t>と比較して排せつの状態が改善することを評価したものである。したがって、例えば</a:t>
            </a:r>
            <a:r>
              <a:rPr lang="ja-JP" altLang="en-US" sz="2000" spc="-60" dirty="0" smtClean="0"/>
              <a:t>、施設入所時</a:t>
            </a:r>
            <a:r>
              <a:rPr lang="ja-JP" altLang="en-US" sz="2000" spc="-60" dirty="0"/>
              <a:t>において</a:t>
            </a:r>
            <a:r>
              <a:rPr lang="ja-JP" altLang="en-US" sz="2000" spc="-60" dirty="0" smtClean="0"/>
              <a:t>、入所者</a:t>
            </a:r>
            <a:r>
              <a:rPr lang="ja-JP" altLang="en-US" sz="2000" spc="-60" dirty="0"/>
              <a:t>が尿意・便意を職員へ訴えることができるにもかかわらず、職員が適切に排せつを介助できるとは限らないことを主たる理由としておむつへの排せつとしていた場合、支援を行って排せつの状態を改善させたとしても加算の対象とはならない</a:t>
            </a:r>
            <a:r>
              <a:rPr lang="ja-JP" altLang="en-US" sz="2000" spc="-60" dirty="0" smtClean="0"/>
              <a:t>。</a:t>
            </a:r>
            <a:endParaRPr lang="ja-JP" altLang="en-US" spc="-60" dirty="0"/>
          </a:p>
        </p:txBody>
      </p:sp>
      <p:sp>
        <p:nvSpPr>
          <p:cNvPr id="7" name="正方形/長方形 6"/>
          <p:cNvSpPr/>
          <p:nvPr/>
        </p:nvSpPr>
        <p:spPr>
          <a:xfrm>
            <a:off x="95534" y="4338600"/>
            <a:ext cx="12002957" cy="1174489"/>
          </a:xfrm>
          <a:prstGeom prst="rect">
            <a:avLst/>
          </a:prstGeom>
          <a:ln>
            <a:solidFill>
              <a:schemeClr val="tx1"/>
            </a:solidFill>
            <a:prstDash val="sysDot"/>
          </a:ln>
        </p:spPr>
        <p:txBody>
          <a:bodyPr wrap="square" anchor="ctr" anchorCtr="0">
            <a:spAutoFit/>
          </a:bodyPr>
          <a:lstStyle/>
          <a:p>
            <a:pPr>
              <a:lnSpc>
                <a:spcPts val="2100"/>
              </a:lnSpc>
            </a:pPr>
            <a:r>
              <a:rPr lang="ja-JP" altLang="en-US" sz="2000" spc="-30" dirty="0"/>
              <a:t>排せつ支援</a:t>
            </a:r>
            <a:r>
              <a:rPr lang="ja-JP" altLang="en-US" sz="2000" spc="-30" dirty="0" smtClean="0"/>
              <a:t>加算</a:t>
            </a:r>
            <a:r>
              <a:rPr lang="ja-JP" altLang="en-US" sz="2000" spc="-30" dirty="0"/>
              <a:t>は</a:t>
            </a:r>
            <a:r>
              <a:rPr lang="ja-JP" altLang="en-US" sz="2000" spc="-30" dirty="0" smtClean="0"/>
              <a:t>、排せつ支援の質</a:t>
            </a:r>
            <a:r>
              <a:rPr lang="ja-JP" altLang="en-US" sz="2000" spc="-30" dirty="0"/>
              <a:t>の向上を図るため、多職種の共同により、入所者</a:t>
            </a:r>
            <a:r>
              <a:rPr lang="ja-JP" altLang="en-US" sz="2000" spc="-30" dirty="0" smtClean="0"/>
              <a:t>が排せつに介護を要する</a:t>
            </a:r>
            <a:r>
              <a:rPr lang="ja-JP" altLang="en-US" sz="2000" spc="-30" dirty="0"/>
              <a:t>要因の分析を</a:t>
            </a:r>
            <a:r>
              <a:rPr lang="ja-JP" altLang="en-US" sz="2000" spc="-30" dirty="0" smtClean="0"/>
              <a:t>踏まえた支援計画</a:t>
            </a:r>
            <a:r>
              <a:rPr lang="ja-JP" altLang="en-US" sz="2000" spc="-30" dirty="0"/>
              <a:t>の作成</a:t>
            </a:r>
            <a:r>
              <a:rPr lang="ja-JP" altLang="en-US" sz="2000" spc="-30" dirty="0" smtClean="0"/>
              <a:t>（</a:t>
            </a:r>
            <a:r>
              <a:rPr lang="en-US" altLang="ja-JP" sz="2000" spc="-30" dirty="0" smtClean="0"/>
              <a:t>Plan</a:t>
            </a:r>
            <a:r>
              <a:rPr lang="ja-JP" altLang="en-US" sz="2000" spc="-30" dirty="0" smtClean="0"/>
              <a:t>）</a:t>
            </a:r>
            <a:r>
              <a:rPr lang="ja-JP" altLang="en-US" sz="2000" spc="-30" dirty="0"/>
              <a:t>、当該計画に</a:t>
            </a:r>
            <a:r>
              <a:rPr lang="ja-JP" altLang="en-US" sz="2000" spc="-30" dirty="0" smtClean="0"/>
              <a:t>基づく排せつ支援の</a:t>
            </a:r>
            <a:r>
              <a:rPr lang="ja-JP" altLang="en-US" sz="2000" spc="-30" dirty="0"/>
              <a:t>実施</a:t>
            </a:r>
            <a:r>
              <a:rPr lang="ja-JP" altLang="en-US" sz="2000" spc="-30" dirty="0" smtClean="0"/>
              <a:t>（</a:t>
            </a:r>
            <a:r>
              <a:rPr lang="en-US" altLang="ja-JP" sz="2000" spc="-30" dirty="0" smtClean="0"/>
              <a:t>Do</a:t>
            </a:r>
            <a:r>
              <a:rPr lang="ja-JP" altLang="en-US" sz="2000" spc="-30" dirty="0" smtClean="0"/>
              <a:t>）</a:t>
            </a:r>
            <a:r>
              <a:rPr lang="ja-JP" altLang="en-US" sz="2000" spc="-30" dirty="0"/>
              <a:t>、</a:t>
            </a:r>
            <a:r>
              <a:rPr lang="ja-JP" altLang="en-US" sz="2000" spc="-30" dirty="0" smtClean="0"/>
              <a:t>当該支援内容</a:t>
            </a:r>
            <a:r>
              <a:rPr lang="ja-JP" altLang="en-US" sz="2000" spc="-30" dirty="0"/>
              <a:t>の評価</a:t>
            </a:r>
            <a:r>
              <a:rPr lang="ja-JP" altLang="en-US" sz="2000" spc="-30" dirty="0" smtClean="0"/>
              <a:t>（</a:t>
            </a:r>
            <a:r>
              <a:rPr lang="en-US" altLang="ja-JP" sz="2000" spc="-30" dirty="0" smtClean="0"/>
              <a:t>Check</a:t>
            </a:r>
            <a:r>
              <a:rPr lang="ja-JP" altLang="en-US" sz="2000" spc="-30" dirty="0" smtClean="0"/>
              <a:t>）</a:t>
            </a:r>
            <a:r>
              <a:rPr lang="ja-JP" altLang="en-US" sz="2000" spc="-30" dirty="0"/>
              <a:t>とその結果を踏まえた当該計画の見直し</a:t>
            </a:r>
            <a:r>
              <a:rPr lang="ja-JP" altLang="en-US" sz="2000" spc="-30" dirty="0" smtClean="0"/>
              <a:t>（</a:t>
            </a:r>
            <a:r>
              <a:rPr lang="en-US" altLang="ja-JP" sz="2000" spc="-30" dirty="0" smtClean="0"/>
              <a:t>Action</a:t>
            </a:r>
            <a:r>
              <a:rPr lang="ja-JP" altLang="en-US" sz="2000" spc="-30" dirty="0" smtClean="0"/>
              <a:t>）</a:t>
            </a:r>
            <a:r>
              <a:rPr lang="ja-JP" altLang="en-US" sz="2000" spc="-30" dirty="0"/>
              <a:t>と</a:t>
            </a:r>
            <a:r>
              <a:rPr lang="ja-JP" altLang="en-US" sz="2000" spc="-30" dirty="0" smtClean="0"/>
              <a:t>いった</a:t>
            </a:r>
            <a:r>
              <a:rPr lang="en-US" altLang="ja-JP" sz="2000" spc="-30" dirty="0" smtClean="0"/>
              <a:t>PDCA</a:t>
            </a:r>
            <a:r>
              <a:rPr lang="ja-JP" altLang="en-US" sz="2000" spc="-30" dirty="0" smtClean="0"/>
              <a:t>サイクルの</a:t>
            </a:r>
            <a:r>
              <a:rPr lang="ja-JP" altLang="en-US" sz="2000" spc="-30" dirty="0"/>
              <a:t>構築を通じて、継続的</a:t>
            </a:r>
            <a:r>
              <a:rPr lang="ja-JP" altLang="en-US" sz="2000" spc="-30" dirty="0" smtClean="0"/>
              <a:t>に排せつ支援の質の管理を</a:t>
            </a:r>
            <a:r>
              <a:rPr lang="ja-JP" altLang="en-US" sz="2000" spc="-30" dirty="0"/>
              <a:t>行った場合に加算するものである。</a:t>
            </a:r>
          </a:p>
        </p:txBody>
      </p:sp>
    </p:spTree>
    <p:extLst>
      <p:ext uri="{BB962C8B-B14F-4D97-AF65-F5344CB8AC3E}">
        <p14:creationId xmlns:p14="http://schemas.microsoft.com/office/powerpoint/2010/main" val="24173307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1156" y="6356348"/>
            <a:ext cx="2743200" cy="365125"/>
          </a:xfrm>
        </p:spPr>
        <p:txBody>
          <a:bodyPr/>
          <a:lstStyle/>
          <a:p>
            <a:fld id="{41D9830F-53EB-46B6-9EC0-C4C68F82A889}" type="slidenum">
              <a:rPr kumimoji="1" lang="ja-JP" altLang="en-US" smtClean="0"/>
              <a:t>135</a:t>
            </a:fld>
            <a:endParaRPr kumimoji="1" lang="ja-JP" altLang="en-US" dirty="0"/>
          </a:p>
        </p:txBody>
      </p:sp>
      <p:sp>
        <p:nvSpPr>
          <p:cNvPr id="4" name="正方形/長方形 3"/>
          <p:cNvSpPr/>
          <p:nvPr/>
        </p:nvSpPr>
        <p:spPr>
          <a:xfrm>
            <a:off x="0" y="0"/>
            <a:ext cx="12192000" cy="6930547"/>
          </a:xfrm>
          <a:prstGeom prst="rect">
            <a:avLst/>
          </a:prstGeom>
        </p:spPr>
        <p:txBody>
          <a:bodyPr wrap="square" bIns="36000">
            <a:spAutoFit/>
          </a:bodyPr>
          <a:lstStyle/>
          <a:p>
            <a:pPr marL="185738" lvl="0" indent="-185738"/>
            <a:r>
              <a:rPr lang="ja-JP" altLang="en-US" sz="2000" b="1" dirty="0">
                <a:solidFill>
                  <a:prstClr val="black"/>
                </a:solidFill>
              </a:rPr>
              <a:t>（</a:t>
            </a:r>
            <a:r>
              <a:rPr lang="ja-JP" altLang="en-US" sz="2000" b="1" dirty="0" smtClean="0">
                <a:solidFill>
                  <a:prstClr val="black"/>
                </a:solidFill>
              </a:rPr>
              <a:t>３３）</a:t>
            </a:r>
            <a:r>
              <a:rPr lang="ja-JP" altLang="en-US" sz="2000" b="1" dirty="0">
                <a:solidFill>
                  <a:prstClr val="black"/>
                </a:solidFill>
              </a:rPr>
              <a:t>自立支援促進加算　</a:t>
            </a:r>
            <a:r>
              <a:rPr lang="en-US" altLang="ja-JP" sz="2000" dirty="0">
                <a:solidFill>
                  <a:prstClr val="black"/>
                </a:solidFill>
              </a:rPr>
              <a:t>280</a:t>
            </a:r>
            <a:r>
              <a:rPr lang="ja-JP" altLang="en-US" sz="2000" dirty="0">
                <a:solidFill>
                  <a:prstClr val="black"/>
                </a:solidFill>
              </a:rPr>
              <a:t>単位／月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271463" lvl="0" indent="-176213"/>
            <a:r>
              <a:rPr lang="ja-JP" altLang="en-US" sz="2000" dirty="0" smtClean="0">
                <a:solidFill>
                  <a:prstClr val="black"/>
                </a:solidFill>
              </a:rPr>
              <a:t>次の</a:t>
            </a:r>
            <a:r>
              <a:rPr lang="ja-JP" altLang="en-US" sz="2000" dirty="0">
                <a:solidFill>
                  <a:prstClr val="black"/>
                </a:solidFill>
              </a:rPr>
              <a:t>いずれにも適合すること。</a:t>
            </a:r>
          </a:p>
          <a:p>
            <a:pPr marL="271463" lvl="0" indent="-185738"/>
            <a:r>
              <a:rPr lang="ja-JP" altLang="en-US" sz="2000" dirty="0" smtClean="0">
                <a:solidFill>
                  <a:prstClr val="black"/>
                </a:solidFill>
              </a:rPr>
              <a:t>① </a:t>
            </a:r>
            <a:r>
              <a:rPr lang="ja-JP" altLang="en-US" sz="2000" dirty="0">
                <a:solidFill>
                  <a:prstClr val="black"/>
                </a:solidFill>
              </a:rPr>
              <a:t>医師が入所者ごとに、施設入所時に自立支援に係る医学的評価を行い、その後少なく</a:t>
            </a:r>
            <a:r>
              <a:rPr lang="ja-JP" altLang="en-US" sz="2000" dirty="0" smtClean="0">
                <a:solidFill>
                  <a:prstClr val="black"/>
                </a:solidFill>
              </a:rPr>
              <a:t>とも</a:t>
            </a:r>
            <a:r>
              <a:rPr lang="en-US" altLang="ja-JP" sz="2000" dirty="0" smtClean="0">
                <a:solidFill>
                  <a:prstClr val="black"/>
                </a:solidFill>
              </a:rPr>
              <a:t>3</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回医学的</a:t>
            </a:r>
            <a:r>
              <a:rPr lang="ja-JP" altLang="en-US" sz="2000" dirty="0">
                <a:solidFill>
                  <a:prstClr val="black"/>
                </a:solidFill>
              </a:rPr>
              <a:t>評価の見直しを行うとともに、その医学的評価の結果等の情報</a:t>
            </a:r>
            <a:r>
              <a:rPr lang="ja-JP" altLang="en-US" sz="2000" dirty="0" smtClean="0">
                <a:solidFill>
                  <a:prstClr val="black"/>
                </a:solidFill>
              </a:rPr>
              <a:t>を</a:t>
            </a:r>
            <a:r>
              <a:rPr lang="en-US" altLang="ja-JP" sz="2000" dirty="0" smtClean="0">
                <a:solidFill>
                  <a:prstClr val="black"/>
                </a:solidFill>
              </a:rPr>
              <a:t>LIFE</a:t>
            </a:r>
            <a:r>
              <a:rPr lang="ja-JP" altLang="en-US" sz="2000" dirty="0" smtClean="0">
                <a:solidFill>
                  <a:prstClr val="black"/>
                </a:solidFill>
              </a:rPr>
              <a:t>を用いて厚生</a:t>
            </a:r>
            <a:r>
              <a:rPr lang="ja-JP" altLang="en-US" sz="2000" dirty="0">
                <a:solidFill>
                  <a:prstClr val="black"/>
                </a:solidFill>
              </a:rPr>
              <a:t>労働省に提出し、自立</a:t>
            </a:r>
            <a:r>
              <a:rPr lang="ja-JP" altLang="en-US" sz="2000" dirty="0" smtClean="0">
                <a:solidFill>
                  <a:prstClr val="black"/>
                </a:solidFill>
              </a:rPr>
              <a:t>支援の</a:t>
            </a:r>
            <a:r>
              <a:rPr lang="ja-JP" altLang="en-US" sz="2000" dirty="0">
                <a:solidFill>
                  <a:prstClr val="black"/>
                </a:solidFill>
              </a:rPr>
              <a:t>促進に当たって、当該情報その他自立支援の適切かつ有効な促進のために必要な情報を活用して</a:t>
            </a:r>
            <a:r>
              <a:rPr lang="ja-JP" altLang="en-US" sz="2000" dirty="0" smtClean="0">
                <a:solidFill>
                  <a:prstClr val="black"/>
                </a:solidFill>
              </a:rPr>
              <a:t>いること。</a:t>
            </a:r>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300" dirty="0" smtClean="0">
              <a:solidFill>
                <a:prstClr val="black"/>
              </a:solidFill>
            </a:endParaRPr>
          </a:p>
          <a:p>
            <a:pPr marL="271463" lvl="0" indent="-185738"/>
            <a:r>
              <a:rPr lang="ja-JP" altLang="en-US" sz="2000" dirty="0" smtClean="0">
                <a:solidFill>
                  <a:prstClr val="black"/>
                </a:solidFill>
              </a:rPr>
              <a:t>② ①の</a:t>
            </a:r>
            <a:r>
              <a:rPr lang="ja-JP" altLang="en-US" sz="2000" dirty="0">
                <a:solidFill>
                  <a:prstClr val="black"/>
                </a:solidFill>
              </a:rPr>
              <a:t>医学的評価の結果、自立支援の促進が必要であるとされた入所者ごとに、医師、看護職員、介護職員、介護支援専門員その他の職種の者が共同して、自立支援に係る支援</a:t>
            </a:r>
            <a:r>
              <a:rPr lang="ja-JP" altLang="en-US" sz="2000" dirty="0" smtClean="0">
                <a:solidFill>
                  <a:prstClr val="black"/>
                </a:solidFill>
              </a:rPr>
              <a:t>計画（別紙様式</a:t>
            </a:r>
            <a:r>
              <a:rPr lang="en-US" altLang="ja-JP" sz="2000" dirty="0" smtClean="0">
                <a:solidFill>
                  <a:prstClr val="black"/>
                </a:solidFill>
              </a:rPr>
              <a:t>7</a:t>
            </a:r>
            <a:r>
              <a:rPr lang="ja-JP" altLang="en-US" sz="2000" dirty="0" smtClean="0">
                <a:solidFill>
                  <a:prstClr val="black"/>
                </a:solidFill>
              </a:rPr>
              <a:t>）を</a:t>
            </a:r>
            <a:r>
              <a:rPr lang="ja-JP" altLang="en-US" sz="2000" dirty="0">
                <a:solidFill>
                  <a:prstClr val="black"/>
                </a:solidFill>
              </a:rPr>
              <a:t>策定し、支援計画に従ったケアを実施していること</a:t>
            </a:r>
            <a:r>
              <a:rPr lang="ja-JP" altLang="en-US" sz="2000" dirty="0" smtClean="0">
                <a:solidFill>
                  <a:prstClr val="black"/>
                </a:solidFill>
              </a:rPr>
              <a:t>。</a:t>
            </a:r>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2000" dirty="0" smtClean="0">
              <a:solidFill>
                <a:prstClr val="black"/>
              </a:solidFill>
            </a:endParaRPr>
          </a:p>
          <a:p>
            <a:pPr marL="271463" lvl="0" indent="-185738"/>
            <a:endParaRPr lang="en-US" altLang="ja-JP" sz="2000" dirty="0">
              <a:solidFill>
                <a:prstClr val="black"/>
              </a:solidFill>
            </a:endParaRPr>
          </a:p>
          <a:p>
            <a:pPr marL="271463" lvl="0" indent="-185738"/>
            <a:endParaRPr lang="en-US" altLang="ja-JP" sz="500" dirty="0" smtClean="0">
              <a:solidFill>
                <a:prstClr val="black"/>
              </a:solidFill>
            </a:endParaRPr>
          </a:p>
        </p:txBody>
      </p:sp>
      <p:sp>
        <p:nvSpPr>
          <p:cNvPr id="6" name="正方形/長方形 5"/>
          <p:cNvSpPr/>
          <p:nvPr/>
        </p:nvSpPr>
        <p:spPr>
          <a:xfrm>
            <a:off x="357188" y="1848287"/>
            <a:ext cx="11720512" cy="894284"/>
          </a:xfrm>
          <a:prstGeom prst="rect">
            <a:avLst/>
          </a:prstGeom>
          <a:ln w="6350">
            <a:solidFill>
              <a:schemeClr val="tx1"/>
            </a:solidFill>
            <a:prstDash val="sysDot"/>
          </a:ln>
        </p:spPr>
        <p:txBody>
          <a:bodyPr wrap="square" bIns="0" anchor="ctr" anchorCtr="0">
            <a:spAutoFit/>
          </a:bodyPr>
          <a:lstStyle/>
          <a:p>
            <a:pPr marL="85725" lvl="0" indent="-85725">
              <a:lnSpc>
                <a:spcPts val="2200"/>
              </a:lnSpc>
            </a:pPr>
            <a:r>
              <a:rPr lang="en-US" altLang="ja-JP" sz="2000" dirty="0" smtClean="0">
                <a:solidFill>
                  <a:prstClr val="black"/>
                </a:solidFill>
              </a:rPr>
              <a:t>※ </a:t>
            </a:r>
            <a:r>
              <a:rPr lang="ja-JP" altLang="en-US" sz="2000" dirty="0" smtClean="0">
                <a:solidFill>
                  <a:prstClr val="black"/>
                </a:solidFill>
              </a:rPr>
              <a:t>医学的</a:t>
            </a:r>
            <a:r>
              <a:rPr lang="ja-JP" altLang="en-US" sz="2000" dirty="0">
                <a:solidFill>
                  <a:prstClr val="black"/>
                </a:solidFill>
              </a:rPr>
              <a:t>評価は、医師が必要に応じて関連職種と連携し、別紙様式</a:t>
            </a:r>
            <a:r>
              <a:rPr lang="en-US" altLang="ja-JP" sz="2000" dirty="0">
                <a:solidFill>
                  <a:prstClr val="black"/>
                </a:solidFill>
              </a:rPr>
              <a:t>7</a:t>
            </a:r>
            <a:r>
              <a:rPr lang="ja-JP" altLang="en-US" sz="2000" dirty="0">
                <a:solidFill>
                  <a:prstClr val="black"/>
                </a:solidFill>
              </a:rPr>
              <a:t>を用いて、当該時点における自立支援に係る評価に加え、特別な支援を実施することによる入所者の状態の改善可能性等について、実施すること。</a:t>
            </a:r>
          </a:p>
        </p:txBody>
      </p:sp>
      <p:sp>
        <p:nvSpPr>
          <p:cNvPr id="7" name="正方形/長方形 6"/>
          <p:cNvSpPr/>
          <p:nvPr/>
        </p:nvSpPr>
        <p:spPr>
          <a:xfrm>
            <a:off x="357188" y="3820705"/>
            <a:ext cx="11720512" cy="3277820"/>
          </a:xfrm>
          <a:prstGeom prst="rect">
            <a:avLst/>
          </a:prstGeom>
          <a:ln w="6350">
            <a:solidFill>
              <a:schemeClr val="tx1"/>
            </a:solidFill>
            <a:prstDash val="sysDot"/>
          </a:ln>
        </p:spPr>
        <p:txBody>
          <a:bodyPr wrap="square" bIns="0" anchor="ctr" anchorCtr="0">
            <a:spAutoFit/>
          </a:bodyPr>
          <a:lstStyle/>
          <a:p>
            <a:pPr marL="85725" lvl="0" indent="-85725">
              <a:lnSpc>
                <a:spcPts val="2100"/>
              </a:lnSpc>
            </a:pPr>
            <a:r>
              <a:rPr lang="en-US" altLang="ja-JP" sz="2000" dirty="0">
                <a:solidFill>
                  <a:prstClr val="black"/>
                </a:solidFill>
              </a:rPr>
              <a:t>※</a:t>
            </a:r>
            <a:r>
              <a:rPr lang="ja-JP" altLang="en-US" sz="2000" dirty="0">
                <a:solidFill>
                  <a:prstClr val="black"/>
                </a:solidFill>
              </a:rPr>
              <a:t> </a:t>
            </a:r>
            <a:r>
              <a:rPr lang="ja-JP" altLang="en-US" sz="2000" dirty="0" smtClean="0">
                <a:solidFill>
                  <a:prstClr val="black"/>
                </a:solidFill>
              </a:rPr>
              <a:t>生活</a:t>
            </a:r>
            <a:r>
              <a:rPr lang="ja-JP" altLang="en-US" sz="2000" dirty="0">
                <a:solidFill>
                  <a:prstClr val="black"/>
                </a:solidFill>
              </a:rPr>
              <a:t>全般において適切な介護を実施するための包括的な支援計画を策定し、個々の入所者や家族の希望に沿った、尊厳の保持に資する取組や本人を尊重する個別ケア、寝たきり防止に資する取組、自立した生活を支える取組、廃用性機能障害に対する機能回復・重度化防止のための自立支援の取組などの特別な支援を行っている場合に算定できる</a:t>
            </a:r>
            <a:r>
              <a:rPr lang="ja-JP" altLang="en-US" sz="2000" dirty="0" smtClean="0">
                <a:solidFill>
                  <a:prstClr val="black"/>
                </a:solidFill>
              </a:rPr>
              <a:t>。</a:t>
            </a:r>
            <a:endParaRPr lang="en-US" altLang="ja-JP" sz="2000" dirty="0" smtClean="0">
              <a:solidFill>
                <a:prstClr val="black"/>
              </a:solidFill>
            </a:endParaRPr>
          </a:p>
          <a:p>
            <a:pPr marL="85725" lvl="0" indent="-85725">
              <a:lnSpc>
                <a:spcPts val="2100"/>
              </a:lnSpc>
            </a:pPr>
            <a:r>
              <a:rPr lang="en-US" altLang="ja-JP" sz="2000" dirty="0" smtClean="0">
                <a:solidFill>
                  <a:prstClr val="black"/>
                </a:solidFill>
              </a:rPr>
              <a:t>※ </a:t>
            </a:r>
            <a:r>
              <a:rPr lang="ja-JP" altLang="en-US" sz="2000" spc="-50" dirty="0" smtClean="0">
                <a:solidFill>
                  <a:prstClr val="black"/>
                </a:solidFill>
              </a:rPr>
              <a:t>画一的</a:t>
            </a:r>
            <a:r>
              <a:rPr lang="ja-JP" altLang="en-US" sz="2000" spc="-50" dirty="0">
                <a:solidFill>
                  <a:prstClr val="black"/>
                </a:solidFill>
              </a:rPr>
              <a:t>・集団的な介護又は個別的ではあっても画一的な支援計画による取組を評価するものでは</a:t>
            </a:r>
            <a:r>
              <a:rPr lang="ja-JP" altLang="en-US" sz="2000" spc="-50" dirty="0" smtClean="0">
                <a:solidFill>
                  <a:prstClr val="black"/>
                </a:solidFill>
              </a:rPr>
              <a:t>ない</a:t>
            </a:r>
            <a:r>
              <a:rPr lang="ja-JP" altLang="en-US" sz="2000" spc="-50" dirty="0">
                <a:solidFill>
                  <a:prstClr val="black"/>
                </a:solidFill>
              </a:rPr>
              <a:t>。</a:t>
            </a:r>
            <a:endParaRPr lang="en-US" altLang="ja-JP" sz="2000" spc="-50" dirty="0">
              <a:solidFill>
                <a:prstClr val="black"/>
              </a:solidFill>
            </a:endParaRPr>
          </a:p>
          <a:p>
            <a:pPr marL="85725" lvl="0" indent="-85725">
              <a:lnSpc>
                <a:spcPts val="2100"/>
              </a:lnSpc>
            </a:pPr>
            <a:r>
              <a:rPr lang="en-US" altLang="ja-JP" sz="2000" dirty="0" smtClean="0">
                <a:solidFill>
                  <a:prstClr val="black"/>
                </a:solidFill>
              </a:rPr>
              <a:t>※ </a:t>
            </a:r>
            <a:r>
              <a:rPr lang="ja-JP" altLang="en-US" sz="2000" dirty="0" smtClean="0">
                <a:solidFill>
                  <a:prstClr val="black"/>
                </a:solidFill>
              </a:rPr>
              <a:t>リハビリテーション</a:t>
            </a:r>
            <a:r>
              <a:rPr lang="ja-JP" altLang="en-US" sz="2000" dirty="0">
                <a:solidFill>
                  <a:prstClr val="black"/>
                </a:solidFill>
              </a:rPr>
              <a:t>や機能訓練の実施を評価するものではないことから、個別のリハビリテーションや機能訓練を実施することのみでは、加算の対象とはならない</a:t>
            </a:r>
            <a:r>
              <a:rPr lang="ja-JP" altLang="en-US" sz="2000" dirty="0" smtClean="0">
                <a:solidFill>
                  <a:prstClr val="black"/>
                </a:solidFill>
              </a:rPr>
              <a:t>。</a:t>
            </a:r>
            <a:endParaRPr lang="en-US" altLang="ja-JP" sz="2000" dirty="0">
              <a:solidFill>
                <a:prstClr val="black"/>
              </a:solidFill>
            </a:endParaRPr>
          </a:p>
          <a:p>
            <a:pPr marL="85725" lvl="0" indent="-85725">
              <a:lnSpc>
                <a:spcPts val="2100"/>
              </a:lnSpc>
            </a:pPr>
            <a:r>
              <a:rPr lang="en-US" altLang="ja-JP" sz="2000" dirty="0" smtClean="0">
                <a:solidFill>
                  <a:prstClr val="black"/>
                </a:solidFill>
              </a:rPr>
              <a:t>※ </a:t>
            </a:r>
            <a:r>
              <a:rPr lang="ja-JP" altLang="en-US" sz="2000" dirty="0" smtClean="0">
                <a:solidFill>
                  <a:prstClr val="black"/>
                </a:solidFill>
              </a:rPr>
              <a:t>別紙</a:t>
            </a:r>
            <a:r>
              <a:rPr lang="ja-JP" altLang="en-US" sz="2000" dirty="0">
                <a:solidFill>
                  <a:prstClr val="black"/>
                </a:solidFill>
              </a:rPr>
              <a:t>様式</a:t>
            </a:r>
            <a:r>
              <a:rPr lang="ja-JP" altLang="en-US" sz="2000" dirty="0" smtClean="0">
                <a:solidFill>
                  <a:prstClr val="black"/>
                </a:solidFill>
              </a:rPr>
              <a:t>７</a:t>
            </a:r>
            <a:r>
              <a:rPr lang="ja-JP" altLang="en-US" sz="2000" dirty="0">
                <a:solidFill>
                  <a:prstClr val="black"/>
                </a:solidFill>
              </a:rPr>
              <a:t>の</a:t>
            </a:r>
            <a:r>
              <a:rPr lang="ja-JP" altLang="en-US" sz="2000" dirty="0" smtClean="0">
                <a:solidFill>
                  <a:prstClr val="black"/>
                </a:solidFill>
              </a:rPr>
              <a:t>作成</a:t>
            </a:r>
            <a:r>
              <a:rPr lang="ja-JP" altLang="en-US" sz="2000" dirty="0">
                <a:solidFill>
                  <a:prstClr val="black"/>
                </a:solidFill>
              </a:rPr>
              <a:t>にあたっては</a:t>
            </a:r>
            <a:r>
              <a:rPr lang="ja-JP" altLang="en-US" sz="2000" dirty="0" smtClean="0">
                <a:solidFill>
                  <a:prstClr val="black"/>
                </a:solidFill>
              </a:rPr>
              <a:t>、①の</a:t>
            </a:r>
            <a:r>
              <a:rPr lang="ja-JP" altLang="en-US" sz="2000" dirty="0">
                <a:solidFill>
                  <a:prstClr val="black"/>
                </a:solidFill>
              </a:rPr>
              <a:t>医学的評価及び支援実績等に基づき、個々の入所者の特性に配慮しながら個別に作成することとし、画一的な支援計画とならないよう留意すること</a:t>
            </a:r>
            <a:r>
              <a:rPr lang="ja-JP" altLang="en-US" sz="2000" dirty="0" smtClean="0">
                <a:solidFill>
                  <a:prstClr val="black"/>
                </a:solidFill>
              </a:rPr>
              <a:t>。</a:t>
            </a:r>
            <a:endParaRPr lang="en-US" altLang="ja-JP" sz="2000" dirty="0" smtClean="0">
              <a:solidFill>
                <a:prstClr val="black"/>
              </a:solidFill>
            </a:endParaRPr>
          </a:p>
          <a:p>
            <a:pPr marL="85725" indent="-85725">
              <a:lnSpc>
                <a:spcPts val="2100"/>
              </a:lnSpc>
            </a:pPr>
            <a:r>
              <a:rPr lang="en-US" altLang="ja-JP" sz="2000" dirty="0" smtClean="0"/>
              <a:t>※ </a:t>
            </a:r>
            <a:r>
              <a:rPr lang="ja-JP" altLang="en-US" sz="2000" dirty="0" smtClean="0"/>
              <a:t>支援</a:t>
            </a:r>
            <a:r>
              <a:rPr lang="ja-JP" altLang="en-US" sz="2000" dirty="0"/>
              <a:t>計画に基づいたケアを実施する際には、対象となる入所者又はその家族に説明し、その同意を得ること</a:t>
            </a:r>
            <a:r>
              <a:rPr lang="ja-JP" altLang="en-US" sz="2000" dirty="0" smtClean="0"/>
              <a:t>。</a:t>
            </a:r>
            <a:endParaRPr lang="en-US" altLang="ja-JP" sz="2000" dirty="0" smtClean="0"/>
          </a:p>
          <a:p>
            <a:pPr marL="85725" indent="-85725">
              <a:lnSpc>
                <a:spcPts val="2100"/>
              </a:lnSpc>
            </a:pPr>
            <a:endParaRPr lang="en-US" altLang="ja-JP" sz="2000" dirty="0">
              <a:solidFill>
                <a:prstClr val="black"/>
              </a:solidFill>
            </a:endParaRPr>
          </a:p>
        </p:txBody>
      </p:sp>
    </p:spTree>
    <p:extLst>
      <p:ext uri="{BB962C8B-B14F-4D97-AF65-F5344CB8AC3E}">
        <p14:creationId xmlns:p14="http://schemas.microsoft.com/office/powerpoint/2010/main" val="31642616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9250" y="6327775"/>
            <a:ext cx="2743200" cy="365125"/>
          </a:xfrm>
        </p:spPr>
        <p:txBody>
          <a:bodyPr/>
          <a:lstStyle/>
          <a:p>
            <a:fld id="{41D9830F-53EB-46B6-9EC0-C4C68F82A889}" type="slidenum">
              <a:rPr kumimoji="1" lang="ja-JP" altLang="en-US" smtClean="0"/>
              <a:t>136</a:t>
            </a:fld>
            <a:endParaRPr kumimoji="1" lang="ja-JP" altLang="en-US" dirty="0"/>
          </a:p>
        </p:txBody>
      </p:sp>
      <p:sp>
        <p:nvSpPr>
          <p:cNvPr id="3" name="正方形/長方形 2"/>
          <p:cNvSpPr/>
          <p:nvPr/>
        </p:nvSpPr>
        <p:spPr>
          <a:xfrm>
            <a:off x="0" y="5101094"/>
            <a:ext cx="12192000" cy="400110"/>
          </a:xfrm>
          <a:prstGeom prst="rect">
            <a:avLst/>
          </a:prstGeom>
        </p:spPr>
        <p:txBody>
          <a:bodyPr wrap="square">
            <a:spAutoFit/>
          </a:bodyPr>
          <a:lstStyle/>
          <a:p>
            <a:pPr marL="271463" lvl="0" indent="-185738"/>
            <a:r>
              <a:rPr lang="ja-JP" altLang="en-US" sz="2000" dirty="0" smtClean="0">
                <a:solidFill>
                  <a:prstClr val="black"/>
                </a:solidFill>
              </a:rPr>
              <a:t>③ </a:t>
            </a:r>
            <a:r>
              <a:rPr lang="ja-JP" altLang="en-US" sz="2000" dirty="0">
                <a:solidFill>
                  <a:prstClr val="black"/>
                </a:solidFill>
              </a:rPr>
              <a:t>①の医学的評価に基づき、少なくとも</a:t>
            </a:r>
            <a:r>
              <a:rPr lang="en-US" altLang="ja-JP" sz="2000" dirty="0">
                <a:solidFill>
                  <a:prstClr val="black"/>
                </a:solidFill>
              </a:rPr>
              <a:t>3</a:t>
            </a:r>
            <a:r>
              <a:rPr lang="ja-JP" altLang="en-US" sz="2000" dirty="0">
                <a:solidFill>
                  <a:prstClr val="black"/>
                </a:solidFill>
              </a:rPr>
              <a:t>月に</a:t>
            </a:r>
            <a:r>
              <a:rPr lang="en-US" altLang="ja-JP" sz="2000" dirty="0">
                <a:solidFill>
                  <a:prstClr val="black"/>
                </a:solidFill>
              </a:rPr>
              <a:t>1</a:t>
            </a:r>
            <a:r>
              <a:rPr lang="ja-JP" altLang="en-US" sz="2000" dirty="0">
                <a:solidFill>
                  <a:prstClr val="black"/>
                </a:solidFill>
              </a:rPr>
              <a:t>回、入所者ごとに支援計画を見直していること</a:t>
            </a:r>
            <a:r>
              <a:rPr lang="ja-JP" altLang="en-US" sz="2000" dirty="0" smtClean="0">
                <a:solidFill>
                  <a:prstClr val="black"/>
                </a:solidFill>
              </a:rPr>
              <a:t>。</a:t>
            </a:r>
            <a:endParaRPr lang="en-US" altLang="ja-JP" sz="2000" dirty="0" smtClean="0">
              <a:solidFill>
                <a:prstClr val="black"/>
              </a:solidFill>
            </a:endParaRPr>
          </a:p>
        </p:txBody>
      </p:sp>
      <p:sp>
        <p:nvSpPr>
          <p:cNvPr id="5" name="正方形/長方形 4"/>
          <p:cNvSpPr/>
          <p:nvPr/>
        </p:nvSpPr>
        <p:spPr>
          <a:xfrm>
            <a:off x="290512" y="5501204"/>
            <a:ext cx="11691938" cy="1277273"/>
          </a:xfrm>
          <a:prstGeom prst="rect">
            <a:avLst/>
          </a:prstGeom>
          <a:ln w="6350">
            <a:solidFill>
              <a:schemeClr val="tx1"/>
            </a:solidFill>
            <a:prstDash val="sysDot"/>
          </a:ln>
        </p:spPr>
        <p:txBody>
          <a:bodyPr wrap="square" bIns="0" anchor="ctr" anchorCtr="0">
            <a:spAutoFit/>
          </a:bodyPr>
          <a:lstStyle/>
          <a:p>
            <a:pPr marL="85725" indent="-85725"/>
            <a:r>
              <a:rPr lang="en-US" altLang="ja-JP" sz="2000" dirty="0" smtClean="0"/>
              <a:t>※ </a:t>
            </a:r>
            <a:r>
              <a:rPr lang="ja-JP" altLang="en-US" sz="2000" dirty="0" smtClean="0"/>
              <a:t>支援</a:t>
            </a:r>
            <a:r>
              <a:rPr lang="ja-JP" altLang="en-US" sz="2000" dirty="0"/>
              <a:t>計画の見直しは</a:t>
            </a:r>
            <a:r>
              <a:rPr lang="ja-JP" altLang="en-US" sz="2000" dirty="0" smtClean="0"/>
              <a:t>、</a:t>
            </a:r>
            <a:r>
              <a:rPr lang="ja-JP" altLang="en-US" sz="2000" dirty="0" smtClean="0">
                <a:solidFill>
                  <a:prstClr val="black"/>
                </a:solidFill>
              </a:rPr>
              <a:t>支援</a:t>
            </a:r>
            <a:r>
              <a:rPr lang="ja-JP" altLang="en-US" sz="2000" dirty="0">
                <a:solidFill>
                  <a:prstClr val="black"/>
                </a:solidFill>
              </a:rPr>
              <a:t>計画に実施上に当たっての課題（入所者の自立に係る状態の変化、支援の実施時における医学的観点からの留意事項に関する大きな変更、関連職種が共同して取り組むべき事項の見直しの必要性等）に応じ、必要に応じた見直しを行うこと。その際</a:t>
            </a:r>
            <a:r>
              <a:rPr lang="ja-JP" altLang="en-US" sz="2000" dirty="0" smtClean="0">
                <a:solidFill>
                  <a:prstClr val="black"/>
                </a:solidFill>
              </a:rPr>
              <a:t>、</a:t>
            </a:r>
            <a:r>
              <a:rPr lang="en-US" altLang="ja-JP" sz="2000" dirty="0" smtClean="0">
                <a:solidFill>
                  <a:prstClr val="black"/>
                </a:solidFill>
              </a:rPr>
              <a:t>PDCA</a:t>
            </a:r>
            <a:r>
              <a:rPr lang="ja-JP" altLang="en-US" sz="2000" dirty="0" smtClean="0">
                <a:solidFill>
                  <a:prstClr val="black"/>
                </a:solidFill>
              </a:rPr>
              <a:t>の</a:t>
            </a:r>
            <a:r>
              <a:rPr lang="ja-JP" altLang="en-US" sz="2000" dirty="0">
                <a:solidFill>
                  <a:prstClr val="black"/>
                </a:solidFill>
              </a:rPr>
              <a:t>推進及びケアの向上を図る観点から</a:t>
            </a:r>
            <a:r>
              <a:rPr lang="ja-JP" altLang="en-US" sz="2000" dirty="0" smtClean="0">
                <a:solidFill>
                  <a:prstClr val="black"/>
                </a:solidFill>
              </a:rPr>
              <a:t>、</a:t>
            </a:r>
            <a:r>
              <a:rPr lang="en-US" altLang="ja-JP" sz="2000" dirty="0" smtClean="0">
                <a:solidFill>
                  <a:prstClr val="black"/>
                </a:solidFill>
              </a:rPr>
              <a:t>LIFE</a:t>
            </a:r>
            <a:r>
              <a:rPr lang="ja-JP" altLang="en-US" sz="2000" dirty="0" err="1" smtClean="0">
                <a:solidFill>
                  <a:prstClr val="black"/>
                </a:solidFill>
              </a:rPr>
              <a:t>へ</a:t>
            </a:r>
            <a:r>
              <a:rPr lang="ja-JP" altLang="en-US" sz="2000" dirty="0" err="1">
                <a:solidFill>
                  <a:prstClr val="black"/>
                </a:solidFill>
              </a:rPr>
              <a:t>の</a:t>
            </a:r>
            <a:r>
              <a:rPr lang="ja-JP" altLang="en-US" sz="2000" dirty="0">
                <a:solidFill>
                  <a:prstClr val="black"/>
                </a:solidFill>
              </a:rPr>
              <a:t>提出情報とフィードバック情報を活用すること</a:t>
            </a:r>
            <a:r>
              <a:rPr lang="ja-JP" altLang="en-US" sz="2000" dirty="0" smtClean="0">
                <a:solidFill>
                  <a:prstClr val="black"/>
                </a:solidFill>
              </a:rPr>
              <a:t>。</a:t>
            </a:r>
            <a:endParaRPr lang="en-US" altLang="ja-JP" sz="2000" dirty="0" smtClean="0">
              <a:solidFill>
                <a:prstClr val="black"/>
              </a:solidFill>
            </a:endParaRPr>
          </a:p>
        </p:txBody>
      </p:sp>
      <p:sp>
        <p:nvSpPr>
          <p:cNvPr id="6" name="正方形/長方形 5"/>
          <p:cNvSpPr/>
          <p:nvPr/>
        </p:nvSpPr>
        <p:spPr>
          <a:xfrm>
            <a:off x="250031" y="-329338"/>
            <a:ext cx="11691938" cy="5433988"/>
          </a:xfrm>
          <a:prstGeom prst="rect">
            <a:avLst/>
          </a:prstGeom>
          <a:ln w="6350">
            <a:solidFill>
              <a:schemeClr val="tx1"/>
            </a:solidFill>
            <a:prstDash val="sysDot"/>
          </a:ln>
        </p:spPr>
        <p:txBody>
          <a:bodyPr wrap="square" bIns="0" anchor="ctr" anchorCtr="0">
            <a:spAutoFit/>
          </a:bodyPr>
          <a:lstStyle/>
          <a:p>
            <a:pPr marL="185738" lvl="0" indent="-185738"/>
            <a:endParaRPr lang="en-US" altLang="ja-JP" sz="2000" dirty="0" smtClean="0">
              <a:solidFill>
                <a:prstClr val="black"/>
              </a:solidFill>
            </a:endParaRPr>
          </a:p>
          <a:p>
            <a:pPr marL="185738" lvl="0" indent="-185738">
              <a:lnSpc>
                <a:spcPts val="22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当該支援計画の各項目は原則として以下のとおり実施すること。その際、入所者及びその家族の希望も確認し、入所者の尊厳が支援に当たり十分保持されるように留意すること。</a:t>
            </a:r>
          </a:p>
          <a:p>
            <a:pPr marL="357188" lvl="0" indent="-171450">
              <a:lnSpc>
                <a:spcPts val="2200"/>
              </a:lnSpc>
            </a:pPr>
            <a:r>
              <a:rPr lang="ja-JP" altLang="en-US" sz="2000" dirty="0">
                <a:solidFill>
                  <a:prstClr val="black"/>
                </a:solidFill>
              </a:rPr>
              <a:t>ａ 寝たきりによる廃用性機能障害の防止や改善へ向けて、離床、座位保持又は立ち上がりを計画的に支援する。</a:t>
            </a:r>
          </a:p>
          <a:p>
            <a:pPr marL="357188" lvl="0" indent="-171450">
              <a:lnSpc>
                <a:spcPts val="2200"/>
              </a:lnSpc>
            </a:pPr>
            <a:r>
              <a:rPr lang="ja-JP" altLang="en-US" sz="2000" dirty="0">
                <a:solidFill>
                  <a:prstClr val="black"/>
                </a:solidFill>
              </a:rPr>
              <a:t>ｂ 食事は、本人の希望に応じ、居室外で、車椅子ではなく普通の椅子を用いる、本人が長年親しんだ食器や箸を施設に持ち込み使用する等、施設においても、本人の希望を尊重し、自宅等におけるこれまでの暮らしを維持できるようにする。食事の時間や嗜好等への対応について、画一的ではなく、個人の習慣や希望を尊重する。</a:t>
            </a:r>
          </a:p>
          <a:p>
            <a:pPr marL="357188" lvl="0" indent="-171450">
              <a:lnSpc>
                <a:spcPts val="2200"/>
              </a:lnSpc>
            </a:pPr>
            <a:r>
              <a:rPr lang="ja-JP" altLang="en-US" sz="2000" dirty="0">
                <a:solidFill>
                  <a:prstClr val="black"/>
                </a:solidFill>
              </a:rPr>
              <a:t>ｃ </a:t>
            </a:r>
            <a:r>
              <a:rPr lang="ja-JP" altLang="en-US" sz="2000" spc="-80" dirty="0">
                <a:solidFill>
                  <a:prstClr val="black"/>
                </a:solidFill>
              </a:rPr>
              <a:t>排せつは、入所者ごとの排せつリズムを考慮しつつ、プライバシーに配慮したトイレを使用することとし、特に多床室においては、ポータブルトイレの使用を前提とした支援計画を策定してはならない。</a:t>
            </a:r>
          </a:p>
          <a:p>
            <a:pPr marL="357188" lvl="0" indent="-171450">
              <a:lnSpc>
                <a:spcPts val="2200"/>
              </a:lnSpc>
            </a:pPr>
            <a:r>
              <a:rPr lang="ja-JP" altLang="en-US" sz="2000" dirty="0">
                <a:solidFill>
                  <a:prstClr val="black"/>
                </a:solidFill>
              </a:rPr>
              <a:t>ｄ 入浴は、特別浴槽ではなく、一般浴槽での入浴とし、回数やケアの方法についても、個人の習慣や希望を尊重すること。</a:t>
            </a:r>
          </a:p>
          <a:p>
            <a:pPr marL="357188" lvl="0" indent="-171450">
              <a:lnSpc>
                <a:spcPts val="2200"/>
              </a:lnSpc>
            </a:pPr>
            <a:r>
              <a:rPr lang="ja-JP" altLang="en-US" sz="2000" dirty="0">
                <a:solidFill>
                  <a:prstClr val="black"/>
                </a:solidFill>
              </a:rPr>
              <a:t>ｅ 生活全般において、画一的・集団的な介護ではなく個別ケアの実践のため、入所者本人や家族と相談し、可能な限り自宅での生活と同様の暮らしを続けられるようにする。</a:t>
            </a:r>
          </a:p>
          <a:p>
            <a:pPr marL="357188" lvl="0" indent="-171450">
              <a:lnSpc>
                <a:spcPts val="2200"/>
              </a:lnSpc>
            </a:pPr>
            <a:r>
              <a:rPr lang="ja-JP" altLang="en-US" sz="2000" spc="-100" dirty="0">
                <a:solidFill>
                  <a:prstClr val="black"/>
                </a:solidFill>
              </a:rPr>
              <a:t>ｆ リハビリテーション及び機能訓練の実施については、本加算において評価をするものではないが</a:t>
            </a:r>
            <a:r>
              <a:rPr lang="ja-JP" altLang="en-US" sz="2000" spc="-100" dirty="0" smtClean="0">
                <a:solidFill>
                  <a:prstClr val="black"/>
                </a:solidFill>
              </a:rPr>
              <a:t>、</a:t>
            </a:r>
            <a:r>
              <a:rPr lang="ja-JP" altLang="en-US" sz="2000" spc="-100" dirty="0">
                <a:solidFill>
                  <a:prstClr val="black"/>
                </a:solidFill>
              </a:rPr>
              <a:t>①</a:t>
            </a:r>
            <a:r>
              <a:rPr lang="ja-JP" altLang="en-US" sz="2000" spc="-100" dirty="0" smtClean="0">
                <a:solidFill>
                  <a:prstClr val="black"/>
                </a:solidFill>
              </a:rPr>
              <a:t>の</a:t>
            </a:r>
            <a:r>
              <a:rPr lang="ja-JP" altLang="en-US" sz="2000" spc="-100" dirty="0">
                <a:solidFill>
                  <a:prstClr val="black"/>
                </a:solidFill>
              </a:rPr>
              <a:t>評価に基づき、必要な場合は、入所者本人や家族の希望も確認して施設サービス計画の見直しを行う。</a:t>
            </a:r>
          </a:p>
          <a:p>
            <a:pPr marL="357188" lvl="0" indent="-171450">
              <a:lnSpc>
                <a:spcPts val="2200"/>
              </a:lnSpc>
            </a:pPr>
            <a:r>
              <a:rPr lang="en-US" altLang="ja-JP" sz="2000" dirty="0">
                <a:solidFill>
                  <a:prstClr val="black"/>
                </a:solidFill>
              </a:rPr>
              <a:t>g </a:t>
            </a:r>
            <a:r>
              <a:rPr lang="ja-JP" altLang="en-US" sz="2000" dirty="0">
                <a:solidFill>
                  <a:prstClr val="black"/>
                </a:solidFill>
              </a:rPr>
              <a:t>入所者の社会参加につなげるために、入所者と地域住民等とが交流する機会を定期的に設ける等、地域や社会とのつながりを維持する。</a:t>
            </a:r>
            <a:endParaRPr lang="ja-JP" altLang="en-US" dirty="0">
              <a:solidFill>
                <a:prstClr val="black"/>
              </a:solidFill>
            </a:endParaRPr>
          </a:p>
        </p:txBody>
      </p:sp>
    </p:spTree>
    <p:extLst>
      <p:ext uri="{BB962C8B-B14F-4D97-AF65-F5344CB8AC3E}">
        <p14:creationId xmlns:p14="http://schemas.microsoft.com/office/powerpoint/2010/main" val="21461544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5684" y="6356350"/>
            <a:ext cx="2743200" cy="365125"/>
          </a:xfrm>
        </p:spPr>
        <p:txBody>
          <a:bodyPr/>
          <a:lstStyle/>
          <a:p>
            <a:fld id="{41D9830F-53EB-46B6-9EC0-C4C68F82A889}" type="slidenum">
              <a:rPr kumimoji="1" lang="ja-JP" altLang="en-US" smtClean="0"/>
              <a:t>137</a:t>
            </a:fld>
            <a:endParaRPr kumimoji="1" lang="ja-JP" altLang="en-US"/>
          </a:p>
        </p:txBody>
      </p:sp>
      <p:sp>
        <p:nvSpPr>
          <p:cNvPr id="3" name="正方形/長方形 2"/>
          <p:cNvSpPr/>
          <p:nvPr/>
        </p:nvSpPr>
        <p:spPr>
          <a:xfrm>
            <a:off x="163116" y="363531"/>
            <a:ext cx="11865768" cy="2200602"/>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t>※</a:t>
            </a:r>
            <a:r>
              <a:rPr lang="ja-JP" altLang="en-US" sz="2000" dirty="0" smtClean="0"/>
              <a:t> </a:t>
            </a:r>
            <a:r>
              <a:rPr lang="ja-JP" altLang="en-US" sz="2000" dirty="0"/>
              <a:t>自立支援促進加算は、入所者の尊厳の保持及び自立支援に係るケアの質の向上を図るため、多職種共同による、入所者が自立支援の促進を要する要因の分析を踏まえた支援計画の作成</a:t>
            </a:r>
            <a:r>
              <a:rPr lang="ja-JP" altLang="en-US" sz="2000" dirty="0" smtClean="0"/>
              <a:t>（</a:t>
            </a:r>
            <a:r>
              <a:rPr lang="en-US" altLang="ja-JP" sz="2000" dirty="0" smtClean="0"/>
              <a:t>Plan</a:t>
            </a:r>
            <a:r>
              <a:rPr lang="ja-JP" altLang="en-US" sz="2000" dirty="0" smtClean="0"/>
              <a:t>）</a:t>
            </a:r>
            <a:r>
              <a:rPr lang="ja-JP" altLang="en-US" sz="2000" dirty="0"/>
              <a:t>、当該支援計画に基づく自立支援の促進</a:t>
            </a:r>
            <a:r>
              <a:rPr lang="ja-JP" altLang="en-US" sz="2000" dirty="0" smtClean="0"/>
              <a:t>（</a:t>
            </a:r>
            <a:r>
              <a:rPr lang="en-US" altLang="ja-JP" sz="2000" dirty="0" smtClean="0"/>
              <a:t>Do</a:t>
            </a:r>
            <a:r>
              <a:rPr lang="ja-JP" altLang="en-US" sz="2000" dirty="0" smtClean="0"/>
              <a:t>）</a:t>
            </a:r>
            <a:r>
              <a:rPr lang="ja-JP" altLang="en-US" sz="2000" dirty="0"/>
              <a:t>、当該支援内容の評価</a:t>
            </a:r>
            <a:r>
              <a:rPr lang="ja-JP" altLang="en-US" sz="2000" dirty="0" smtClean="0"/>
              <a:t>（</a:t>
            </a:r>
            <a:r>
              <a:rPr lang="en-US" altLang="ja-JP" sz="2000" dirty="0" smtClean="0"/>
              <a:t>Check</a:t>
            </a:r>
            <a:r>
              <a:rPr lang="ja-JP" altLang="en-US" sz="2000" dirty="0" smtClean="0"/>
              <a:t>）</a:t>
            </a:r>
            <a:r>
              <a:rPr lang="ja-JP" altLang="en-US" sz="2000" dirty="0"/>
              <a:t>とその結果を踏まえた当該支援計画の見直し</a:t>
            </a:r>
            <a:r>
              <a:rPr lang="ja-JP" altLang="en-US" sz="2000" dirty="0" smtClean="0"/>
              <a:t>（</a:t>
            </a:r>
            <a:r>
              <a:rPr lang="en-US" altLang="ja-JP" sz="2000" dirty="0" smtClean="0"/>
              <a:t>Action</a:t>
            </a:r>
            <a:r>
              <a:rPr lang="ja-JP" altLang="en-US" sz="2000" dirty="0" smtClean="0"/>
              <a:t>）</a:t>
            </a:r>
            <a:r>
              <a:rPr lang="ja-JP" altLang="en-US" sz="2000" dirty="0"/>
              <a:t>と</a:t>
            </a:r>
            <a:r>
              <a:rPr lang="ja-JP" altLang="en-US" sz="2000" dirty="0" smtClean="0"/>
              <a:t>いった</a:t>
            </a:r>
            <a:r>
              <a:rPr lang="en-US" altLang="ja-JP" sz="2000" dirty="0" smtClean="0"/>
              <a:t>PDCA</a:t>
            </a:r>
            <a:r>
              <a:rPr lang="ja-JP" altLang="en-US" sz="2000" dirty="0" smtClean="0"/>
              <a:t>サイクルの</a:t>
            </a:r>
            <a:r>
              <a:rPr lang="ja-JP" altLang="en-US" sz="2000" dirty="0"/>
              <a:t>構築を通じて、継続的に入所者の尊厳を保持し、自立支援に係る質の管理を行った場合に加算するものである。</a:t>
            </a:r>
          </a:p>
          <a:p>
            <a:pPr marL="185738" indent="-185738"/>
            <a:r>
              <a:rPr lang="en-US" altLang="ja-JP" sz="2000" dirty="0" smtClean="0"/>
              <a:t>※</a:t>
            </a:r>
            <a:r>
              <a:rPr lang="ja-JP" altLang="en-US" sz="2000" dirty="0" smtClean="0"/>
              <a:t> </a:t>
            </a:r>
            <a:r>
              <a:rPr lang="ja-JP" altLang="en-US" sz="2000" dirty="0"/>
              <a:t>本加算は、原則として入所者全員を対象として入所者ごと</a:t>
            </a:r>
            <a:r>
              <a:rPr lang="ja-JP" altLang="en-US" sz="2000" dirty="0" smtClean="0"/>
              <a:t>に前記①</a:t>
            </a:r>
            <a:r>
              <a:rPr lang="ja-JP" altLang="en-US" sz="2000" dirty="0"/>
              <a:t>～</a:t>
            </a:r>
            <a:r>
              <a:rPr lang="en-US" altLang="ja-JP" sz="2000" dirty="0" smtClean="0"/>
              <a:t>④</a:t>
            </a:r>
            <a:r>
              <a:rPr lang="ja-JP" altLang="en-US" sz="2000" dirty="0" smtClean="0"/>
              <a:t>の要件</a:t>
            </a:r>
            <a:r>
              <a:rPr lang="ja-JP" altLang="en-US" sz="2000" dirty="0"/>
              <a:t>を満たした場合に</a:t>
            </a:r>
            <a:r>
              <a:rPr lang="ja-JP" altLang="en-US" sz="2000" dirty="0" smtClean="0"/>
              <a:t>、当該</a:t>
            </a:r>
            <a:r>
              <a:rPr lang="ja-JP" altLang="en-US" sz="2000" dirty="0"/>
              <a:t>施設の入所者全員に対して算定できるものであること</a:t>
            </a:r>
            <a:r>
              <a:rPr lang="ja-JP" altLang="en-US" sz="2000" dirty="0" smtClean="0"/>
              <a:t>。</a:t>
            </a:r>
            <a:endParaRPr lang="ja-JP" altLang="en-US" sz="2000" dirty="0"/>
          </a:p>
        </p:txBody>
      </p:sp>
      <p:sp>
        <p:nvSpPr>
          <p:cNvPr id="4" name="正方形/長方形 3"/>
          <p:cNvSpPr/>
          <p:nvPr/>
        </p:nvSpPr>
        <p:spPr>
          <a:xfrm>
            <a:off x="0" y="0"/>
            <a:ext cx="12192000" cy="400110"/>
          </a:xfrm>
          <a:prstGeom prst="rect">
            <a:avLst/>
          </a:prstGeom>
        </p:spPr>
        <p:txBody>
          <a:bodyPr wrap="square">
            <a:spAutoFit/>
          </a:bodyPr>
          <a:lstStyle/>
          <a:p>
            <a:pPr marL="271463" lvl="0" indent="-185738"/>
            <a:r>
              <a:rPr lang="ja-JP" altLang="en-US" sz="2000" dirty="0">
                <a:solidFill>
                  <a:prstClr val="black"/>
                </a:solidFill>
              </a:rPr>
              <a:t>④ 医師が自立支援に係る支援計画の策定等に参加していること。</a:t>
            </a:r>
            <a:endParaRPr lang="en-US" altLang="ja-JP" sz="2000" dirty="0">
              <a:solidFill>
                <a:prstClr val="black"/>
              </a:solidFill>
            </a:endParaRPr>
          </a:p>
        </p:txBody>
      </p:sp>
      <p:sp>
        <p:nvSpPr>
          <p:cNvPr id="5" name="正方形/長方形 4"/>
          <p:cNvSpPr/>
          <p:nvPr/>
        </p:nvSpPr>
        <p:spPr>
          <a:xfrm>
            <a:off x="0" y="2812558"/>
            <a:ext cx="12192000" cy="4139595"/>
          </a:xfrm>
          <a:prstGeom prst="rect">
            <a:avLst/>
          </a:prstGeom>
        </p:spPr>
        <p:txBody>
          <a:bodyPr wrap="square">
            <a:spAutoFit/>
          </a:bodyPr>
          <a:lstStyle/>
          <a:p>
            <a:pPr marL="185738" lvl="0" indent="-185738"/>
            <a:r>
              <a:rPr lang="ja-JP" altLang="en-US" sz="2000" b="1" dirty="0">
                <a:solidFill>
                  <a:prstClr val="black"/>
                </a:solidFill>
              </a:rPr>
              <a:t>（</a:t>
            </a:r>
            <a:r>
              <a:rPr lang="ja-JP" altLang="en-US" sz="2000" b="1" dirty="0" smtClean="0">
                <a:solidFill>
                  <a:prstClr val="black"/>
                </a:solidFill>
              </a:rPr>
              <a:t>３４）科学的介護推進体制加算</a:t>
            </a:r>
            <a:r>
              <a:rPr lang="ja-JP" altLang="en-US" sz="2000" b="1" dirty="0">
                <a:solidFill>
                  <a:prstClr val="black"/>
                </a:solidFill>
              </a:rPr>
              <a:t>　</a:t>
            </a:r>
            <a:r>
              <a:rPr lang="en-US" altLang="ja-JP" sz="2000" dirty="0" smtClean="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185738" lvl="0" indent="-7938"/>
            <a:r>
              <a:rPr lang="en-US" altLang="ja-JP" sz="2000" dirty="0" smtClean="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と</a:t>
            </a:r>
            <a:r>
              <a:rPr lang="en-US" altLang="ja-JP" sz="2000" dirty="0" smtClean="0">
                <a:solidFill>
                  <a:prstClr val="black"/>
                </a:solidFill>
              </a:rPr>
              <a:t>(Ⅱ)</a:t>
            </a:r>
            <a:r>
              <a:rPr lang="ja-JP" altLang="en-US" sz="2000" dirty="0" smtClean="0">
                <a:solidFill>
                  <a:prstClr val="black"/>
                </a:solidFill>
              </a:rPr>
              <a:t>は同時算定できない。</a:t>
            </a:r>
            <a:endParaRPr lang="en-US" altLang="ja-JP" sz="2000" dirty="0" smtClean="0">
              <a:solidFill>
                <a:prstClr val="black"/>
              </a:solidFill>
            </a:endParaRPr>
          </a:p>
          <a:p>
            <a:pPr marL="185738" indent="-185738"/>
            <a:endParaRPr lang="en-US" altLang="ja-JP" sz="300" dirty="0" smtClean="0"/>
          </a:p>
          <a:p>
            <a:pPr marL="185738" indent="-185738"/>
            <a:r>
              <a:rPr lang="en-US" altLang="ja-JP" sz="2000" dirty="0" smtClean="0"/>
              <a:t>【</a:t>
            </a:r>
            <a:r>
              <a:rPr lang="ja-JP" altLang="en-US" sz="2000" dirty="0">
                <a:solidFill>
                  <a:prstClr val="black"/>
                </a:solidFill>
              </a:rPr>
              <a:t>科学的介護推進体制</a:t>
            </a:r>
            <a:r>
              <a:rPr lang="ja-JP" altLang="en-US" sz="2000" dirty="0" smtClean="0">
                <a:solidFill>
                  <a:prstClr val="black"/>
                </a:solidFill>
              </a:rPr>
              <a:t>加算</a:t>
            </a:r>
            <a:r>
              <a:rPr lang="en-US" altLang="ja-JP" sz="2000" dirty="0" smtClean="0">
                <a:solidFill>
                  <a:prstClr val="black"/>
                </a:solidFill>
              </a:rPr>
              <a:t>(Ⅰ)</a:t>
            </a:r>
            <a:r>
              <a:rPr lang="en-US" altLang="ja-JP" sz="2000" dirty="0" smtClean="0"/>
              <a:t>】</a:t>
            </a:r>
            <a:r>
              <a:rPr lang="ja-JP" altLang="en-US" sz="2000" dirty="0" smtClean="0"/>
              <a:t>　</a:t>
            </a:r>
            <a:r>
              <a:rPr lang="en-US" altLang="ja-JP" sz="2000" dirty="0" smtClean="0"/>
              <a:t>40</a:t>
            </a:r>
            <a:r>
              <a:rPr lang="ja-JP" altLang="en-US" sz="2000" dirty="0" smtClean="0"/>
              <a:t>単位／月</a:t>
            </a:r>
            <a:endParaRPr lang="en-US" altLang="ja-JP" sz="2000" dirty="0" smtClean="0"/>
          </a:p>
          <a:p>
            <a:pPr marL="450850" indent="-185738"/>
            <a:r>
              <a:rPr lang="ja-JP" altLang="en-US" sz="2000" dirty="0" smtClean="0"/>
              <a:t>次</a:t>
            </a:r>
            <a:r>
              <a:rPr lang="ja-JP" altLang="en-US" sz="2000" dirty="0"/>
              <a:t>のいずれにも適合すること。</a:t>
            </a:r>
            <a:endParaRPr lang="en-US" altLang="ja-JP" sz="2000" dirty="0"/>
          </a:p>
          <a:p>
            <a:pPr marL="450850" indent="-185738"/>
            <a:r>
              <a:rPr lang="ja-JP" altLang="en-US" sz="2000" dirty="0"/>
              <a:t>① </a:t>
            </a:r>
            <a:r>
              <a:rPr lang="ja-JP" altLang="en-US" sz="2000" dirty="0" smtClean="0"/>
              <a:t>入所者</a:t>
            </a:r>
            <a:r>
              <a:rPr lang="ja-JP" altLang="en-US" sz="2000" dirty="0"/>
              <a:t>ごとの</a:t>
            </a:r>
            <a:r>
              <a:rPr lang="en-US" altLang="ja-JP" sz="2000" dirty="0"/>
              <a:t>ADL</a:t>
            </a:r>
            <a:r>
              <a:rPr lang="ja-JP" altLang="en-US" sz="2000" dirty="0"/>
              <a:t>値、栄養状態、口腔機能、認知症の状況その他</a:t>
            </a:r>
            <a:r>
              <a:rPr lang="ja-JP" altLang="en-US" sz="2000" dirty="0" smtClean="0"/>
              <a:t>の</a:t>
            </a:r>
            <a:r>
              <a:rPr lang="ja-JP" altLang="en-US" sz="2000" dirty="0"/>
              <a:t>入所</a:t>
            </a:r>
            <a:r>
              <a:rPr lang="ja-JP" altLang="en-US" sz="2000" dirty="0" smtClean="0"/>
              <a:t>者</a:t>
            </a:r>
            <a:r>
              <a:rPr lang="ja-JP" altLang="en-US" sz="2000" dirty="0"/>
              <a:t>の心身の</a:t>
            </a:r>
            <a:r>
              <a:rPr lang="ja-JP" altLang="en-US" sz="2000" dirty="0" smtClean="0"/>
              <a:t>状況等に</a:t>
            </a:r>
            <a:r>
              <a:rPr lang="ja-JP" altLang="en-US" sz="2000" dirty="0"/>
              <a:t>係る基本的な情報を</a:t>
            </a:r>
            <a:r>
              <a:rPr lang="ja-JP" altLang="en-US" sz="2000" dirty="0" smtClean="0"/>
              <a:t>、</a:t>
            </a:r>
            <a:r>
              <a:rPr lang="en-US" altLang="ja-JP" sz="2000" dirty="0" smtClean="0"/>
              <a:t>LIFE</a:t>
            </a:r>
            <a:r>
              <a:rPr lang="ja-JP" altLang="en-US" sz="2000" dirty="0" smtClean="0"/>
              <a:t>を用いて厚生</a:t>
            </a:r>
            <a:r>
              <a:rPr lang="ja-JP" altLang="en-US" sz="2000" dirty="0"/>
              <a:t>労働省に提出している。</a:t>
            </a:r>
          </a:p>
          <a:p>
            <a:pPr marL="450850" indent="-185738"/>
            <a:r>
              <a:rPr lang="ja-JP" altLang="en-US" sz="2000" dirty="0"/>
              <a:t>② 必要に</a:t>
            </a:r>
            <a:r>
              <a:rPr lang="ja-JP" altLang="en-US" sz="2000" dirty="0" smtClean="0"/>
              <a:t>応じて施設サービス計画</a:t>
            </a:r>
            <a:r>
              <a:rPr lang="ja-JP" altLang="en-US" sz="2000" dirty="0"/>
              <a:t>を見直すなど、サービスの提供に当たって、①に規定する情報その他サービスを適切かつ有効に提供するために必要な情報を活用している</a:t>
            </a:r>
            <a:r>
              <a:rPr lang="ja-JP" altLang="en-US" sz="2000" dirty="0" smtClean="0"/>
              <a:t>。</a:t>
            </a:r>
            <a:endParaRPr lang="en-US" altLang="ja-JP" sz="2000" dirty="0" smtClean="0"/>
          </a:p>
          <a:p>
            <a:pPr marL="357188" indent="-357188"/>
            <a:r>
              <a:rPr lang="en-US" altLang="ja-JP" sz="2000" dirty="0"/>
              <a:t>【</a:t>
            </a:r>
            <a:r>
              <a:rPr lang="ja-JP" altLang="en-US" sz="2000" dirty="0">
                <a:solidFill>
                  <a:prstClr val="black"/>
                </a:solidFill>
              </a:rPr>
              <a:t>科学的介護推進体制加算</a:t>
            </a:r>
            <a:r>
              <a:rPr lang="en-US" altLang="ja-JP" sz="2000" dirty="0" smtClean="0">
                <a:solidFill>
                  <a:prstClr val="black"/>
                </a:solidFill>
              </a:rPr>
              <a:t>(Ⅱ)</a:t>
            </a:r>
            <a:r>
              <a:rPr lang="en-US" altLang="ja-JP" sz="2000" dirty="0" smtClean="0"/>
              <a:t>】</a:t>
            </a:r>
            <a:r>
              <a:rPr lang="ja-JP" altLang="en-US" sz="2000" dirty="0"/>
              <a:t>　</a:t>
            </a:r>
            <a:r>
              <a:rPr lang="en-US" altLang="ja-JP" sz="2000" dirty="0" smtClean="0"/>
              <a:t>50</a:t>
            </a:r>
            <a:r>
              <a:rPr lang="ja-JP" altLang="en-US" sz="2000" dirty="0"/>
              <a:t>単位／</a:t>
            </a:r>
            <a:r>
              <a:rPr lang="ja-JP" altLang="en-US" sz="2000" dirty="0" smtClean="0"/>
              <a:t>月</a:t>
            </a:r>
            <a:endParaRPr lang="en-US" altLang="ja-JP" sz="2000" dirty="0" smtClean="0"/>
          </a:p>
          <a:p>
            <a:pPr marL="450850" indent="-185738"/>
            <a:r>
              <a:rPr lang="ja-JP" altLang="en-US" sz="2000" dirty="0" smtClean="0">
                <a:solidFill>
                  <a:prstClr val="black"/>
                </a:solidFill>
              </a:rPr>
              <a:t>① </a:t>
            </a:r>
            <a:r>
              <a:rPr lang="ja-JP" altLang="en-US" sz="2000" spc="-50" dirty="0" smtClean="0">
                <a:solidFill>
                  <a:prstClr val="black"/>
                </a:solidFill>
              </a:rPr>
              <a:t>加算</a:t>
            </a:r>
            <a:r>
              <a:rPr lang="en-US" altLang="ja-JP" sz="2000" spc="-50" dirty="0">
                <a:solidFill>
                  <a:prstClr val="black"/>
                </a:solidFill>
              </a:rPr>
              <a:t>(Ⅰ</a:t>
            </a:r>
            <a:r>
              <a:rPr lang="en-US" altLang="ja-JP" sz="2000" spc="-50" dirty="0" smtClean="0">
                <a:solidFill>
                  <a:prstClr val="black"/>
                </a:solidFill>
              </a:rPr>
              <a:t>)</a:t>
            </a:r>
            <a:r>
              <a:rPr lang="ja-JP" altLang="en-US" sz="2000" spc="-50" dirty="0" smtClean="0">
                <a:solidFill>
                  <a:prstClr val="black"/>
                </a:solidFill>
              </a:rPr>
              <a:t>の①に規定する情報に加えて、入所者ごとの疾病の状況等の情報を厚生労働省に提出している。</a:t>
            </a:r>
            <a:endParaRPr lang="en-US" altLang="ja-JP" sz="2000" spc="-50" dirty="0" smtClean="0">
              <a:solidFill>
                <a:prstClr val="black"/>
              </a:solidFill>
            </a:endParaRPr>
          </a:p>
          <a:p>
            <a:pPr marL="450850" indent="-185738"/>
            <a:r>
              <a:rPr lang="ja-JP" altLang="en-US" sz="2000" dirty="0"/>
              <a:t>② 必要に応じて施設サービス計画を見直すなど、サービスの提供に当たって</a:t>
            </a:r>
            <a:r>
              <a:rPr lang="ja-JP" altLang="en-US" sz="2000" dirty="0" smtClean="0"/>
              <a:t>、加算</a:t>
            </a:r>
            <a:r>
              <a:rPr lang="en-US" altLang="ja-JP" sz="2000" dirty="0" smtClean="0"/>
              <a:t>(Ⅰ)</a:t>
            </a:r>
            <a:r>
              <a:rPr lang="ja-JP" altLang="en-US" sz="2000" dirty="0"/>
              <a:t>の</a:t>
            </a:r>
            <a:r>
              <a:rPr lang="ja-JP" altLang="en-US" sz="2000" dirty="0" smtClean="0"/>
              <a:t>①</a:t>
            </a:r>
            <a:r>
              <a:rPr lang="ja-JP" altLang="en-US" sz="2000" dirty="0"/>
              <a:t>に規定する</a:t>
            </a:r>
            <a:r>
              <a:rPr lang="ja-JP" altLang="en-US" sz="2000" dirty="0" smtClean="0"/>
              <a:t>情報、加算</a:t>
            </a:r>
            <a:r>
              <a:rPr lang="en-US" altLang="ja-JP" sz="2000" dirty="0" smtClean="0"/>
              <a:t>(Ⅱ)</a:t>
            </a:r>
            <a:r>
              <a:rPr lang="ja-JP" altLang="en-US" sz="2000" dirty="0" smtClean="0"/>
              <a:t>の①に規定する情報その他</a:t>
            </a:r>
            <a:r>
              <a:rPr lang="ja-JP" altLang="en-US" sz="2000" dirty="0"/>
              <a:t>サービスを適切かつ有効に提供するために必要な情報を活用して</a:t>
            </a:r>
            <a:r>
              <a:rPr lang="ja-JP" altLang="en-US" sz="2000" dirty="0" smtClean="0"/>
              <a:t>いる。</a:t>
            </a:r>
            <a:endParaRPr lang="en-US" altLang="ja-JP" sz="2000" dirty="0"/>
          </a:p>
        </p:txBody>
      </p:sp>
    </p:spTree>
    <p:extLst>
      <p:ext uri="{BB962C8B-B14F-4D97-AF65-F5344CB8AC3E}">
        <p14:creationId xmlns:p14="http://schemas.microsoft.com/office/powerpoint/2010/main" val="10867831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8004" y="6370204"/>
            <a:ext cx="2743200" cy="365125"/>
          </a:xfrm>
        </p:spPr>
        <p:txBody>
          <a:bodyPr/>
          <a:lstStyle/>
          <a:p>
            <a:fld id="{41D9830F-53EB-46B6-9EC0-C4C68F82A889}" type="slidenum">
              <a:rPr kumimoji="1" lang="ja-JP" altLang="en-US" smtClean="0"/>
              <a:t>138</a:t>
            </a:fld>
            <a:endParaRPr kumimoji="1" lang="ja-JP" altLang="en-US" dirty="0"/>
          </a:p>
        </p:txBody>
      </p:sp>
      <p:sp>
        <p:nvSpPr>
          <p:cNvPr id="3" name="正方形/長方形 2"/>
          <p:cNvSpPr/>
          <p:nvPr/>
        </p:nvSpPr>
        <p:spPr>
          <a:xfrm>
            <a:off x="177421" y="51004"/>
            <a:ext cx="11948370" cy="4437556"/>
          </a:xfrm>
          <a:prstGeom prst="rect">
            <a:avLst/>
          </a:prstGeom>
          <a:ln w="6350">
            <a:solidFill>
              <a:schemeClr val="tx1"/>
            </a:solidFill>
          </a:ln>
        </p:spPr>
        <p:txBody>
          <a:bodyPr wrap="square" tIns="36000" bIns="0" anchor="ctr" anchorCtr="0">
            <a:spAutoFit/>
          </a:bodyPr>
          <a:lstStyle/>
          <a:p>
            <a:pPr marL="185738" indent="-185738">
              <a:lnSpc>
                <a:spcPts val="2100"/>
              </a:lnSpc>
            </a:pPr>
            <a:r>
              <a:rPr lang="en-US" altLang="ja-JP" sz="2000" dirty="0"/>
              <a:t>※</a:t>
            </a:r>
            <a:r>
              <a:rPr lang="ja-JP" altLang="en-US" sz="2000" dirty="0" smtClean="0"/>
              <a:t> 原則</a:t>
            </a:r>
            <a:r>
              <a:rPr lang="ja-JP" altLang="en-US" sz="2000" dirty="0"/>
              <a:t>と</a:t>
            </a:r>
            <a:r>
              <a:rPr lang="ja-JP" altLang="en-US" sz="2000" dirty="0" smtClean="0"/>
              <a:t>して入所者</a:t>
            </a:r>
            <a:r>
              <a:rPr lang="ja-JP" altLang="en-US" sz="2000" dirty="0"/>
              <a:t>全員を対象として</a:t>
            </a:r>
            <a:r>
              <a:rPr lang="ja-JP" altLang="en-US" sz="2000" dirty="0" smtClean="0"/>
              <a:t>、入所者</a:t>
            </a:r>
            <a:r>
              <a:rPr lang="ja-JP" altLang="en-US" sz="2000" dirty="0"/>
              <a:t>ごとに上記に掲げる要件を満たした場合に、</a:t>
            </a:r>
            <a:r>
              <a:rPr lang="ja-JP" altLang="en-US" sz="2000" dirty="0" smtClean="0"/>
              <a:t>当該施設の入所者</a:t>
            </a:r>
            <a:r>
              <a:rPr lang="ja-JP" altLang="en-US" sz="2000" dirty="0"/>
              <a:t>全員に対して算定</a:t>
            </a:r>
            <a:r>
              <a:rPr lang="ja-JP" altLang="en-US" sz="2000" dirty="0" smtClean="0"/>
              <a:t>できる。</a:t>
            </a:r>
            <a:endParaRPr lang="en-US" altLang="ja-JP" sz="2000" dirty="0" smtClean="0"/>
          </a:p>
          <a:p>
            <a:pPr marL="185738" indent="-185738"/>
            <a:endParaRPr lang="en-US" altLang="ja-JP" sz="300" dirty="0" smtClean="0"/>
          </a:p>
          <a:p>
            <a:pPr marL="185738" indent="-185738">
              <a:lnSpc>
                <a:spcPts val="2100"/>
              </a:lnSpc>
            </a:pPr>
            <a:r>
              <a:rPr lang="en-US" altLang="ja-JP" sz="2000" dirty="0" smtClean="0"/>
              <a:t>※</a:t>
            </a:r>
            <a:r>
              <a:rPr lang="ja-JP" altLang="en-US" sz="2000" dirty="0" smtClean="0"/>
              <a:t> </a:t>
            </a:r>
            <a:r>
              <a:rPr lang="ja-JP" altLang="en-US" sz="2000" dirty="0"/>
              <a:t>情報の</a:t>
            </a:r>
            <a:r>
              <a:rPr lang="ja-JP" altLang="en-US" sz="2000" dirty="0" smtClean="0"/>
              <a:t>提出は</a:t>
            </a:r>
            <a:r>
              <a:rPr lang="en-US" altLang="ja-JP" sz="2000" dirty="0" smtClean="0"/>
              <a:t>LIFE</a:t>
            </a:r>
            <a:r>
              <a:rPr lang="ja-JP" altLang="en-US" sz="2000" dirty="0" smtClean="0"/>
              <a:t>を</a:t>
            </a:r>
            <a:r>
              <a:rPr lang="ja-JP" altLang="en-US" sz="2000" dirty="0"/>
              <a:t>用いて</a:t>
            </a:r>
            <a:r>
              <a:rPr lang="ja-JP" altLang="en-US" sz="2000" dirty="0" smtClean="0"/>
              <a:t>行う。</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endParaRPr lang="en-US" altLang="ja-JP" sz="300" dirty="0" smtClean="0"/>
          </a:p>
          <a:p>
            <a:pPr marL="185738" indent="-185738">
              <a:lnSpc>
                <a:spcPts val="2100"/>
              </a:lnSpc>
            </a:pPr>
            <a:r>
              <a:rPr lang="en-US" altLang="ja-JP" sz="2000" dirty="0" smtClean="0"/>
              <a:t>※</a:t>
            </a:r>
            <a:r>
              <a:rPr lang="ja-JP" altLang="en-US" sz="2000" dirty="0" smtClean="0"/>
              <a:t> 計画</a:t>
            </a:r>
            <a:r>
              <a:rPr lang="en-US" altLang="ja-JP" sz="2000" dirty="0" smtClean="0"/>
              <a:t>(Plan</a:t>
            </a:r>
            <a:r>
              <a:rPr lang="ja-JP" altLang="en-US" sz="2000" dirty="0" smtClean="0"/>
              <a:t>）</a:t>
            </a:r>
            <a:r>
              <a:rPr lang="en-US" altLang="ja-JP" sz="2000" dirty="0" smtClean="0"/>
              <a:t>,</a:t>
            </a:r>
            <a:r>
              <a:rPr lang="ja-JP" altLang="en-US" sz="2000" dirty="0" smtClean="0"/>
              <a:t>実行</a:t>
            </a:r>
            <a:r>
              <a:rPr lang="en-US" altLang="ja-JP" sz="2000" dirty="0" smtClean="0"/>
              <a:t>(Do</a:t>
            </a:r>
            <a:r>
              <a:rPr lang="ja-JP" altLang="en-US" sz="2000" dirty="0" smtClean="0"/>
              <a:t>）</a:t>
            </a:r>
            <a:r>
              <a:rPr lang="en-US" altLang="ja-JP" sz="2000" dirty="0" smtClean="0"/>
              <a:t>,</a:t>
            </a:r>
            <a:r>
              <a:rPr lang="ja-JP" altLang="en-US" sz="2000" dirty="0" smtClean="0"/>
              <a:t>評価</a:t>
            </a:r>
            <a:r>
              <a:rPr lang="en-US" altLang="ja-JP" sz="2000" dirty="0" smtClean="0"/>
              <a:t>(Check</a:t>
            </a:r>
            <a:r>
              <a:rPr lang="ja-JP" altLang="en-US" sz="2000" dirty="0" smtClean="0"/>
              <a:t>）</a:t>
            </a:r>
            <a:r>
              <a:rPr lang="en-US" altLang="ja-JP" sz="2000" dirty="0" smtClean="0"/>
              <a:t>,</a:t>
            </a:r>
            <a:r>
              <a:rPr lang="ja-JP" altLang="en-US" sz="2000" dirty="0" smtClean="0"/>
              <a:t>改善</a:t>
            </a:r>
            <a:r>
              <a:rPr lang="en-US" altLang="ja-JP" sz="2000" dirty="0" smtClean="0"/>
              <a:t>(Action</a:t>
            </a:r>
            <a:r>
              <a:rPr lang="ja-JP" altLang="en-US" sz="2000" dirty="0"/>
              <a:t>）の</a:t>
            </a:r>
            <a:r>
              <a:rPr lang="ja-JP" altLang="en-US" sz="2000" dirty="0" smtClean="0"/>
              <a:t>サイクルに</a:t>
            </a:r>
            <a:r>
              <a:rPr lang="ja-JP" altLang="en-US" sz="2000" dirty="0"/>
              <a:t>より、質の高いサービスを実施する体制を構築するとともに、その更なる向上に努めることが重要</a:t>
            </a:r>
            <a:r>
              <a:rPr lang="ja-JP" altLang="en-US" sz="2000" dirty="0" smtClean="0"/>
              <a:t>であり、具体的には、次のような一連の取組が求められる。したがって、情報</a:t>
            </a:r>
            <a:r>
              <a:rPr lang="ja-JP" altLang="en-US" sz="2000" dirty="0"/>
              <a:t>を厚生労働省に提出するだけで</a:t>
            </a:r>
            <a:r>
              <a:rPr lang="ja-JP" altLang="en-US" sz="2000" dirty="0" smtClean="0"/>
              <a:t>は算定</a:t>
            </a:r>
            <a:r>
              <a:rPr lang="ja-JP" altLang="en-US" sz="2000" dirty="0"/>
              <a:t>対象とは</a:t>
            </a:r>
            <a:r>
              <a:rPr lang="ja-JP" altLang="en-US" sz="2000" dirty="0" smtClean="0"/>
              <a:t>ならない。</a:t>
            </a:r>
            <a:endParaRPr lang="en-US" altLang="ja-JP" sz="2000" dirty="0" smtClean="0"/>
          </a:p>
          <a:p>
            <a:pPr marL="900113" lvl="0" indent="-900113">
              <a:lnSpc>
                <a:spcPts val="2100"/>
              </a:lnSpc>
            </a:pPr>
            <a:r>
              <a:rPr lang="ja-JP" altLang="en-US" sz="2000" dirty="0">
                <a:solidFill>
                  <a:prstClr val="black"/>
                </a:solidFill>
              </a:rPr>
              <a:t>（</a:t>
            </a:r>
            <a:r>
              <a:rPr lang="en-US" altLang="ja-JP" sz="2000" dirty="0">
                <a:solidFill>
                  <a:prstClr val="black"/>
                </a:solidFill>
              </a:rPr>
              <a:t>Plan</a:t>
            </a:r>
            <a:r>
              <a:rPr lang="ja-JP" altLang="en-US" sz="2000" dirty="0" smtClean="0">
                <a:solidFill>
                  <a:prstClr val="black"/>
                </a:solidFill>
              </a:rPr>
              <a:t>）入所者</a:t>
            </a:r>
            <a:r>
              <a:rPr lang="ja-JP" altLang="en-US" sz="2000" dirty="0">
                <a:solidFill>
                  <a:prstClr val="black"/>
                </a:solidFill>
              </a:rPr>
              <a:t>の心身の状況等に係る基本的な情報に基づき、適切なサービスを提供するため</a:t>
            </a:r>
            <a:r>
              <a:rPr lang="ja-JP" altLang="en-US" sz="2000" dirty="0" smtClean="0">
                <a:solidFill>
                  <a:prstClr val="black"/>
                </a:solidFill>
              </a:rPr>
              <a:t>の施設サービス</a:t>
            </a:r>
            <a:r>
              <a:rPr lang="ja-JP" altLang="en-US" sz="2000" dirty="0">
                <a:solidFill>
                  <a:prstClr val="black"/>
                </a:solidFill>
              </a:rPr>
              <a:t>計画を作成する。</a:t>
            </a:r>
          </a:p>
          <a:p>
            <a:pPr marL="800100" lvl="0" indent="-800100">
              <a:lnSpc>
                <a:spcPts val="2100"/>
              </a:lnSpc>
            </a:pPr>
            <a:r>
              <a:rPr lang="ja-JP" altLang="en-US" sz="2000" dirty="0">
                <a:solidFill>
                  <a:prstClr val="black"/>
                </a:solidFill>
              </a:rPr>
              <a:t>（</a:t>
            </a:r>
            <a:r>
              <a:rPr lang="en-US" altLang="ja-JP" sz="2000" dirty="0">
                <a:solidFill>
                  <a:prstClr val="black"/>
                </a:solidFill>
              </a:rPr>
              <a:t>Do</a:t>
            </a:r>
            <a:r>
              <a:rPr lang="ja-JP" altLang="en-US" sz="2000" dirty="0">
                <a:solidFill>
                  <a:prstClr val="black"/>
                </a:solidFill>
              </a:rPr>
              <a:t>）サービスの提供に当たっては</a:t>
            </a:r>
            <a:r>
              <a:rPr lang="ja-JP" altLang="en-US" sz="2000" dirty="0" smtClean="0">
                <a:solidFill>
                  <a:prstClr val="black"/>
                </a:solidFill>
              </a:rPr>
              <a:t>、施設サービス</a:t>
            </a:r>
            <a:r>
              <a:rPr lang="ja-JP" altLang="en-US" sz="2000" dirty="0">
                <a:solidFill>
                  <a:prstClr val="black"/>
                </a:solidFill>
              </a:rPr>
              <a:t>計画に基づいて</a:t>
            </a:r>
            <a:r>
              <a:rPr lang="ja-JP" altLang="en-US" sz="2000" dirty="0" smtClean="0">
                <a:solidFill>
                  <a:prstClr val="black"/>
                </a:solidFill>
              </a:rPr>
              <a:t>、入所者</a:t>
            </a:r>
            <a:r>
              <a:rPr lang="ja-JP" altLang="en-US" sz="2000" dirty="0">
                <a:solidFill>
                  <a:prstClr val="black"/>
                </a:solidFill>
              </a:rPr>
              <a:t>の自立支援や重度化防止に資する介護を実施する。</a:t>
            </a:r>
          </a:p>
          <a:p>
            <a:pPr marL="800100" lvl="0" indent="-800100">
              <a:lnSpc>
                <a:spcPts val="2100"/>
              </a:lnSpc>
            </a:pPr>
            <a:r>
              <a:rPr lang="ja-JP" altLang="en-US" sz="2000" dirty="0">
                <a:solidFill>
                  <a:prstClr val="black"/>
                </a:solidFill>
              </a:rPr>
              <a:t>（</a:t>
            </a:r>
            <a:r>
              <a:rPr lang="en-US" altLang="ja-JP" sz="2000" dirty="0">
                <a:solidFill>
                  <a:prstClr val="black"/>
                </a:solidFill>
              </a:rPr>
              <a:t>Check</a:t>
            </a:r>
            <a:r>
              <a:rPr lang="ja-JP" altLang="en-US" sz="2000" dirty="0">
                <a:solidFill>
                  <a:prstClr val="black"/>
                </a:solidFill>
              </a:rPr>
              <a:t>） </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提出情報及びフィードバック情報等も活用し、多職種が共同して</a:t>
            </a:r>
            <a:r>
              <a:rPr lang="ja-JP" altLang="en-US" sz="2000" dirty="0" smtClean="0">
                <a:solidFill>
                  <a:prstClr val="black"/>
                </a:solidFill>
              </a:rPr>
              <a:t>、施設の</a:t>
            </a:r>
            <a:r>
              <a:rPr lang="ja-JP" altLang="en-US" sz="2000" dirty="0">
                <a:solidFill>
                  <a:prstClr val="black"/>
                </a:solidFill>
              </a:rPr>
              <a:t>特性やサービス提供の在り方について検証を行う。</a:t>
            </a:r>
          </a:p>
          <a:p>
            <a:pPr marL="800100" lvl="0" indent="-800100">
              <a:lnSpc>
                <a:spcPts val="2100"/>
              </a:lnSpc>
            </a:pPr>
            <a:r>
              <a:rPr lang="ja-JP" altLang="en-US" sz="2000" dirty="0">
                <a:solidFill>
                  <a:prstClr val="black"/>
                </a:solidFill>
              </a:rPr>
              <a:t>（</a:t>
            </a:r>
            <a:r>
              <a:rPr lang="en-US" altLang="ja-JP" sz="2000" dirty="0">
                <a:solidFill>
                  <a:prstClr val="black"/>
                </a:solidFill>
              </a:rPr>
              <a:t>Action</a:t>
            </a:r>
            <a:r>
              <a:rPr lang="ja-JP" altLang="en-US" sz="2000" dirty="0">
                <a:solidFill>
                  <a:prstClr val="black"/>
                </a:solidFill>
              </a:rPr>
              <a:t>）検証結果に基づき</a:t>
            </a:r>
            <a:r>
              <a:rPr lang="ja-JP" altLang="en-US" sz="2000" dirty="0" smtClean="0">
                <a:solidFill>
                  <a:prstClr val="black"/>
                </a:solidFill>
              </a:rPr>
              <a:t>、入所者の施設サービス</a:t>
            </a:r>
            <a:r>
              <a:rPr lang="ja-JP" altLang="en-US" sz="2000" dirty="0">
                <a:solidFill>
                  <a:prstClr val="black"/>
                </a:solidFill>
              </a:rPr>
              <a:t>計画を適切に見直し</a:t>
            </a:r>
            <a:r>
              <a:rPr lang="ja-JP" altLang="en-US" sz="2000" dirty="0" smtClean="0">
                <a:solidFill>
                  <a:prstClr val="black"/>
                </a:solidFill>
              </a:rPr>
              <a:t>、施設全体</a:t>
            </a:r>
            <a:r>
              <a:rPr lang="ja-JP" altLang="en-US" sz="2000" dirty="0">
                <a:solidFill>
                  <a:prstClr val="black"/>
                </a:solidFill>
              </a:rPr>
              <a:t>として、サービスの質の更なる向上に努める</a:t>
            </a:r>
            <a:r>
              <a:rPr lang="ja-JP" altLang="en-US" sz="2000" dirty="0" smtClean="0">
                <a:solidFill>
                  <a:prstClr val="black"/>
                </a:solidFill>
              </a:rPr>
              <a:t>。</a:t>
            </a:r>
            <a:endParaRPr lang="ja-JP" altLang="en-US" sz="2000" dirty="0"/>
          </a:p>
        </p:txBody>
      </p:sp>
      <p:sp>
        <p:nvSpPr>
          <p:cNvPr id="4" name="正方形/長方形 3"/>
          <p:cNvSpPr/>
          <p:nvPr/>
        </p:nvSpPr>
        <p:spPr>
          <a:xfrm>
            <a:off x="55607" y="4690299"/>
            <a:ext cx="12191999" cy="2246769"/>
          </a:xfrm>
          <a:prstGeom prst="rect">
            <a:avLst/>
          </a:prstGeom>
        </p:spPr>
        <p:txBody>
          <a:bodyPr wrap="square">
            <a:spAutoFit/>
          </a:bodyPr>
          <a:lstStyle/>
          <a:p>
            <a:pPr marL="185738" lvl="0" indent="-185738"/>
            <a:r>
              <a:rPr lang="ja-JP" altLang="en-US" sz="2000" b="1" dirty="0">
                <a:solidFill>
                  <a:prstClr val="black"/>
                </a:solidFill>
              </a:rPr>
              <a:t>（</a:t>
            </a:r>
            <a:r>
              <a:rPr lang="ja-JP" altLang="en-US" sz="2000" b="1" dirty="0" smtClean="0">
                <a:solidFill>
                  <a:prstClr val="black"/>
                </a:solidFill>
              </a:rPr>
              <a:t>３５）安全対策体制加算　</a:t>
            </a:r>
            <a:r>
              <a:rPr lang="en-US" altLang="ja-JP" sz="2000" dirty="0" smtClean="0">
                <a:solidFill>
                  <a:prstClr val="black"/>
                </a:solidFill>
              </a:rPr>
              <a:t>20</a:t>
            </a:r>
            <a:r>
              <a:rPr lang="ja-JP" altLang="en-US" sz="2000" dirty="0" smtClean="0">
                <a:solidFill>
                  <a:prstClr val="black"/>
                </a:solidFill>
              </a:rPr>
              <a:t>単位／入所初日</a:t>
            </a:r>
            <a:r>
              <a:rPr lang="ja-JP" altLang="en-US" sz="2000" b="1" dirty="0">
                <a:solidFill>
                  <a:prstClr val="black"/>
                </a:solidFill>
              </a:rPr>
              <a:t>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185738" lvl="0" indent="-90488"/>
            <a:r>
              <a:rPr lang="ja-JP" altLang="en-US" sz="2000" dirty="0" smtClean="0">
                <a:solidFill>
                  <a:prstClr val="black"/>
                </a:solidFill>
              </a:rPr>
              <a:t>次の基準に適合していること。</a:t>
            </a:r>
            <a:endParaRPr lang="en-US" altLang="ja-JP" sz="2000" dirty="0" smtClean="0">
              <a:solidFill>
                <a:prstClr val="black"/>
              </a:solidFill>
            </a:endParaRPr>
          </a:p>
          <a:p>
            <a:pPr marL="360363" lvl="0" indent="-185738">
              <a:tabLst>
                <a:tab pos="360363" algn="l"/>
              </a:tabLst>
            </a:pPr>
            <a:r>
              <a:rPr lang="ja-JP" altLang="en-US" sz="2000" dirty="0" smtClean="0">
                <a:solidFill>
                  <a:prstClr val="black"/>
                </a:solidFill>
              </a:rPr>
              <a:t>① 指定</a:t>
            </a:r>
            <a:r>
              <a:rPr lang="ja-JP" altLang="en-US" sz="2000" dirty="0">
                <a:solidFill>
                  <a:prstClr val="black"/>
                </a:solidFill>
              </a:rPr>
              <a:t>地域密着型サービス</a:t>
            </a:r>
            <a:r>
              <a:rPr lang="ja-JP" altLang="en-US" sz="2000" dirty="0" smtClean="0">
                <a:solidFill>
                  <a:prstClr val="black"/>
                </a:solidFill>
              </a:rPr>
              <a:t>基準第</a:t>
            </a:r>
            <a:r>
              <a:rPr lang="en-US" altLang="ja-JP" sz="2000" dirty="0" smtClean="0">
                <a:solidFill>
                  <a:prstClr val="black"/>
                </a:solidFill>
              </a:rPr>
              <a:t>155</a:t>
            </a:r>
            <a:r>
              <a:rPr lang="ja-JP" altLang="en-US" sz="2000" dirty="0" smtClean="0">
                <a:solidFill>
                  <a:prstClr val="black"/>
                </a:solidFill>
              </a:rPr>
              <a:t>条第</a:t>
            </a:r>
            <a:r>
              <a:rPr lang="en-US" altLang="ja-JP" sz="2000" dirty="0" smtClean="0">
                <a:solidFill>
                  <a:prstClr val="black"/>
                </a:solidFill>
              </a:rPr>
              <a:t>1</a:t>
            </a:r>
            <a:r>
              <a:rPr lang="ja-JP" altLang="en-US" sz="2000" dirty="0" smtClean="0">
                <a:solidFill>
                  <a:prstClr val="black"/>
                </a:solidFill>
              </a:rPr>
              <a:t>項</a:t>
            </a:r>
            <a:r>
              <a:rPr lang="ja-JP" altLang="en-US" sz="2000" dirty="0">
                <a:solidFill>
                  <a:prstClr val="black"/>
                </a:solidFill>
              </a:rPr>
              <a:t>に規定する</a:t>
            </a:r>
            <a:r>
              <a:rPr lang="ja-JP" altLang="en-US" sz="2000" dirty="0" smtClean="0">
                <a:solidFill>
                  <a:prstClr val="black"/>
                </a:solidFill>
              </a:rPr>
              <a:t>基準（事故の発生又はその再発を防止するための措置）に</a:t>
            </a:r>
            <a:r>
              <a:rPr lang="ja-JP" altLang="en-US" sz="2000" dirty="0">
                <a:solidFill>
                  <a:prstClr val="black"/>
                </a:solidFill>
              </a:rPr>
              <a:t>適合していること。</a:t>
            </a:r>
          </a:p>
          <a:p>
            <a:pPr marL="360363" lvl="0" indent="-185738">
              <a:tabLst>
                <a:tab pos="360363" algn="l"/>
              </a:tabLst>
            </a:pPr>
            <a:r>
              <a:rPr lang="ja-JP" altLang="en-US" sz="2000" dirty="0" smtClean="0">
                <a:solidFill>
                  <a:prstClr val="black"/>
                </a:solidFill>
              </a:rPr>
              <a:t>② 指定</a:t>
            </a:r>
            <a:r>
              <a:rPr lang="ja-JP" altLang="en-US" sz="2000" dirty="0">
                <a:solidFill>
                  <a:prstClr val="black"/>
                </a:solidFill>
              </a:rPr>
              <a:t>地域密着型サービス基準</a:t>
            </a:r>
            <a:r>
              <a:rPr lang="ja-JP" altLang="en-US" sz="2000" dirty="0" smtClean="0">
                <a:solidFill>
                  <a:prstClr val="black"/>
                </a:solidFill>
              </a:rPr>
              <a:t>第</a:t>
            </a:r>
            <a:r>
              <a:rPr lang="en-US" altLang="ja-JP" sz="2000" dirty="0" smtClean="0">
                <a:solidFill>
                  <a:prstClr val="black"/>
                </a:solidFill>
              </a:rPr>
              <a:t>155</a:t>
            </a:r>
            <a:r>
              <a:rPr lang="ja-JP" altLang="en-US" sz="2000" dirty="0" smtClean="0">
                <a:solidFill>
                  <a:prstClr val="black"/>
                </a:solidFill>
              </a:rPr>
              <a:t>条第</a:t>
            </a:r>
            <a:r>
              <a:rPr lang="en-US" altLang="ja-JP" sz="2000" dirty="0" smtClean="0">
                <a:solidFill>
                  <a:prstClr val="black"/>
                </a:solidFill>
              </a:rPr>
              <a:t>1</a:t>
            </a:r>
            <a:r>
              <a:rPr lang="ja-JP" altLang="en-US" sz="2000" dirty="0" smtClean="0">
                <a:solidFill>
                  <a:prstClr val="black"/>
                </a:solidFill>
              </a:rPr>
              <a:t>項第号</a:t>
            </a:r>
            <a:r>
              <a:rPr lang="ja-JP" altLang="en-US" sz="2000" dirty="0">
                <a:solidFill>
                  <a:prstClr val="black"/>
                </a:solidFill>
              </a:rPr>
              <a:t>に規定する担当者が安全対策に</a:t>
            </a:r>
            <a:r>
              <a:rPr lang="ja-JP" altLang="en-US" sz="2000" dirty="0" smtClean="0">
                <a:solidFill>
                  <a:prstClr val="black"/>
                </a:solidFill>
              </a:rPr>
              <a:t>係る外部</a:t>
            </a:r>
            <a:r>
              <a:rPr lang="ja-JP" altLang="en-US" sz="2000" dirty="0">
                <a:solidFill>
                  <a:prstClr val="black"/>
                </a:solidFill>
              </a:rPr>
              <a:t>における研修を受けていること</a:t>
            </a:r>
            <a:r>
              <a:rPr lang="ja-JP" altLang="en-US" sz="2000" dirty="0" smtClean="0">
                <a:solidFill>
                  <a:prstClr val="black"/>
                </a:solidFill>
              </a:rPr>
              <a:t>。</a:t>
            </a:r>
            <a:endParaRPr lang="en-US" altLang="ja-JP" sz="2000" dirty="0" smtClean="0">
              <a:solidFill>
                <a:prstClr val="black"/>
              </a:solidFill>
            </a:endParaRPr>
          </a:p>
          <a:p>
            <a:pPr marL="360363" lvl="0" indent="-185738">
              <a:tabLst>
                <a:tab pos="360363" algn="l"/>
              </a:tabLst>
            </a:pPr>
            <a:r>
              <a:rPr lang="ja-JP" altLang="en-US" sz="2000" dirty="0" smtClean="0">
                <a:solidFill>
                  <a:prstClr val="black"/>
                </a:solidFill>
              </a:rPr>
              <a:t>③ 当該施設内</a:t>
            </a:r>
            <a:r>
              <a:rPr lang="ja-JP" altLang="en-US" sz="2000" dirty="0">
                <a:solidFill>
                  <a:prstClr val="black"/>
                </a:solidFill>
              </a:rPr>
              <a:t>に安全管理部門を設置し、組織的に安全対策を実施する体制が整備</a:t>
            </a:r>
            <a:r>
              <a:rPr lang="ja-JP" altLang="en-US" sz="2000" dirty="0" smtClean="0">
                <a:solidFill>
                  <a:prstClr val="black"/>
                </a:solidFill>
              </a:rPr>
              <a:t>されている</a:t>
            </a:r>
            <a:r>
              <a:rPr lang="ja-JP" altLang="en-US" sz="2000" dirty="0">
                <a:solidFill>
                  <a:prstClr val="black"/>
                </a:solidFill>
              </a:rPr>
              <a:t>こと。</a:t>
            </a:r>
            <a:endParaRPr lang="en-US" altLang="ja-JP" sz="2000" dirty="0">
              <a:solidFill>
                <a:prstClr val="black"/>
              </a:solidFill>
            </a:endParaRPr>
          </a:p>
        </p:txBody>
      </p:sp>
    </p:spTree>
    <p:extLst>
      <p:ext uri="{BB962C8B-B14F-4D97-AF65-F5344CB8AC3E}">
        <p14:creationId xmlns:p14="http://schemas.microsoft.com/office/powerpoint/2010/main" val="6160396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260097"/>
            <a:ext cx="2743200" cy="365125"/>
          </a:xfrm>
        </p:spPr>
        <p:txBody>
          <a:bodyPr/>
          <a:lstStyle/>
          <a:p>
            <a:fld id="{41D9830F-53EB-46B6-9EC0-C4C68F82A889}" type="slidenum">
              <a:rPr kumimoji="1" lang="ja-JP" altLang="en-US" smtClean="0"/>
              <a:t>139</a:t>
            </a:fld>
            <a:endParaRPr kumimoji="1" lang="ja-JP" altLang="en-US" dirty="0"/>
          </a:p>
        </p:txBody>
      </p:sp>
      <p:sp>
        <p:nvSpPr>
          <p:cNvPr id="4" name="正方形/長方形 3"/>
          <p:cNvSpPr/>
          <p:nvPr/>
        </p:nvSpPr>
        <p:spPr>
          <a:xfrm>
            <a:off x="0" y="0"/>
            <a:ext cx="12192000" cy="6001643"/>
          </a:xfrm>
          <a:prstGeom prst="rect">
            <a:avLst/>
          </a:prstGeom>
        </p:spPr>
        <p:txBody>
          <a:bodyPr wrap="square">
            <a:spAutoFit/>
          </a:bodyPr>
          <a:lstStyle/>
          <a:p>
            <a:r>
              <a:rPr lang="ja-JP" altLang="en-US" b="1" dirty="0" smtClean="0"/>
              <a:t>（３６</a:t>
            </a:r>
            <a:r>
              <a:rPr lang="ja-JP" altLang="en-US" sz="2000" b="1" dirty="0" smtClean="0"/>
              <a:t>）高齢者施設等感染対策向上加算　</a:t>
            </a:r>
            <a:r>
              <a:rPr lang="en-US" altLang="ja-JP" sz="2000" dirty="0" smtClean="0"/>
              <a:t>※</a:t>
            </a:r>
            <a:r>
              <a:rPr lang="ja-JP" altLang="en-US" sz="2000" dirty="0" smtClean="0"/>
              <a:t>体制届が必要</a:t>
            </a:r>
            <a:endParaRPr lang="en-US" altLang="ja-JP" sz="2000" dirty="0" smtClean="0"/>
          </a:p>
          <a:p>
            <a:endParaRPr lang="en-US" altLang="ja-JP" sz="300" dirty="0" smtClean="0"/>
          </a:p>
          <a:p>
            <a:r>
              <a:rPr lang="en-US" altLang="ja-JP" sz="2000" dirty="0" smtClean="0"/>
              <a:t>【</a:t>
            </a:r>
            <a:r>
              <a:rPr lang="ja-JP" altLang="en-US" sz="2000" dirty="0" smtClean="0"/>
              <a:t>高齢者施設等感染対策向上加算</a:t>
            </a:r>
            <a:r>
              <a:rPr lang="en-US" altLang="ja-JP" sz="2000" dirty="0" smtClean="0"/>
              <a:t>(Ⅰ)】</a:t>
            </a:r>
            <a:r>
              <a:rPr lang="ja-JP" altLang="en-US" sz="2000" dirty="0" smtClean="0"/>
              <a:t>　</a:t>
            </a:r>
            <a:r>
              <a:rPr lang="en-US" altLang="ja-JP" sz="2000" dirty="0" smtClean="0"/>
              <a:t>10</a:t>
            </a:r>
            <a:r>
              <a:rPr lang="zh-TW" altLang="en-US" sz="2000" dirty="0" smtClean="0"/>
              <a:t>単位</a:t>
            </a:r>
            <a:r>
              <a:rPr lang="ja-JP" altLang="en-US" sz="2000" dirty="0" smtClean="0"/>
              <a:t>／月</a:t>
            </a:r>
            <a:endParaRPr lang="en-US" altLang="ja-JP" sz="2000" dirty="0" smtClean="0"/>
          </a:p>
          <a:p>
            <a:pPr marL="185738" indent="85725"/>
            <a:r>
              <a:rPr lang="ja-JP" altLang="en-US" sz="2000" dirty="0"/>
              <a:t>次</a:t>
            </a:r>
            <a:r>
              <a:rPr lang="ja-JP" altLang="en-US" sz="2000" dirty="0" smtClean="0"/>
              <a:t>のいずれにも適合すること。</a:t>
            </a:r>
            <a:endParaRPr lang="zh-TW" altLang="en-US" sz="2000" dirty="0"/>
          </a:p>
          <a:p>
            <a:pPr marL="442913" indent="-171450"/>
            <a:r>
              <a:rPr lang="ja-JP" altLang="en-US" sz="2000" dirty="0" smtClean="0"/>
              <a:t>① 第二種</a:t>
            </a:r>
            <a:r>
              <a:rPr lang="ja-JP" altLang="en-US" sz="2000" dirty="0"/>
              <a:t>協定指定医療機関との間で、新興感染症の発生時等の対応を行う体制を確保して</a:t>
            </a:r>
            <a:r>
              <a:rPr lang="ja-JP" altLang="en-US" sz="2000" dirty="0" smtClean="0"/>
              <a:t>いる。</a:t>
            </a:r>
            <a:endParaRPr lang="ja-JP" altLang="en-US" sz="2000" dirty="0"/>
          </a:p>
          <a:p>
            <a:pPr marL="442913" indent="-171450"/>
            <a:r>
              <a:rPr lang="ja-JP" altLang="en-US" sz="2000" dirty="0" smtClean="0"/>
              <a:t>② 協力</a:t>
            </a:r>
            <a:r>
              <a:rPr lang="ja-JP" altLang="en-US" sz="2000" dirty="0"/>
              <a:t>医療機関その他の医療機関との間で</a:t>
            </a:r>
            <a:r>
              <a:rPr lang="ja-JP" altLang="en-US" sz="2000" dirty="0" smtClean="0"/>
              <a:t>、感染症（新興感染症を除く。以下同じ）の</a:t>
            </a:r>
            <a:r>
              <a:rPr lang="ja-JP" altLang="en-US" sz="2000" dirty="0"/>
              <a:t>発生時等の対応を取り決めるとともに、感染症の発生時等に、協力医療機関等と連携し適切に対応して</a:t>
            </a:r>
            <a:r>
              <a:rPr lang="ja-JP" altLang="en-US" sz="2000" dirty="0" smtClean="0"/>
              <a:t>いる。</a:t>
            </a:r>
            <a:endParaRPr lang="ja-JP" altLang="en-US" sz="2000" dirty="0"/>
          </a:p>
          <a:p>
            <a:pPr marL="442913" indent="-171450"/>
            <a:r>
              <a:rPr lang="ja-JP" altLang="en-US" sz="2000" dirty="0" smtClean="0"/>
              <a:t>③ 感染</a:t>
            </a:r>
            <a:r>
              <a:rPr lang="ja-JP" altLang="en-US" sz="2000" dirty="0"/>
              <a:t>対策向上加算又は外来感染対策向上加算に係る届出を行った医療機関等が行う院内感染対策に関する研修又は訓練に</a:t>
            </a:r>
            <a:r>
              <a:rPr lang="en-US" altLang="ja-JP" sz="2000" dirty="0"/>
              <a:t>1</a:t>
            </a:r>
            <a:r>
              <a:rPr lang="ja-JP" altLang="en-US" sz="2000" dirty="0"/>
              <a:t>年</a:t>
            </a:r>
            <a:r>
              <a:rPr lang="ja-JP" altLang="en-US" sz="2000" dirty="0" smtClean="0"/>
              <a:t>に</a:t>
            </a:r>
            <a:r>
              <a:rPr lang="en-US" altLang="ja-JP" sz="2000" dirty="0" smtClean="0"/>
              <a:t>1</a:t>
            </a:r>
            <a:r>
              <a:rPr lang="ja-JP" altLang="en-US" sz="2000" dirty="0" smtClean="0"/>
              <a:t>回</a:t>
            </a:r>
            <a:r>
              <a:rPr lang="ja-JP" altLang="en-US" sz="2000" dirty="0"/>
              <a:t>以上参加して</a:t>
            </a:r>
            <a:r>
              <a:rPr lang="ja-JP" altLang="en-US" sz="2000" dirty="0" smtClean="0"/>
              <a:t>いる。</a:t>
            </a:r>
            <a:endParaRPr lang="en-US" altLang="ja-JP" sz="2000" dirty="0" smtClean="0"/>
          </a:p>
          <a:p>
            <a:endParaRPr lang="en-US" altLang="ja-JP" sz="300" dirty="0" smtClean="0"/>
          </a:p>
          <a:p>
            <a:r>
              <a:rPr lang="en-US" altLang="ja-JP" sz="2000" dirty="0" smtClean="0"/>
              <a:t>【</a:t>
            </a:r>
            <a:r>
              <a:rPr lang="ja-JP" altLang="en-US" sz="2000" dirty="0"/>
              <a:t>高齢者施設等感染対策向上加算</a:t>
            </a:r>
            <a:r>
              <a:rPr lang="en-US" altLang="ja-JP" sz="2000" dirty="0" smtClean="0"/>
              <a:t>(Ⅱ)】</a:t>
            </a:r>
            <a:r>
              <a:rPr lang="ja-JP" altLang="en-US" sz="2000" dirty="0"/>
              <a:t>　</a:t>
            </a:r>
            <a:r>
              <a:rPr lang="ja-JP" altLang="en-US" sz="2000" dirty="0" smtClean="0"/>
              <a:t>５</a:t>
            </a:r>
            <a:r>
              <a:rPr lang="zh-TW" altLang="en-US" sz="2000" dirty="0" smtClean="0"/>
              <a:t>単位</a:t>
            </a:r>
            <a:r>
              <a:rPr lang="ja-JP" altLang="en-US" sz="2000" dirty="0"/>
              <a:t>／月</a:t>
            </a:r>
            <a:endParaRPr lang="zh-TW" altLang="en-US" sz="2000" dirty="0"/>
          </a:p>
          <a:p>
            <a:pPr marL="271463" indent="171450"/>
            <a:r>
              <a:rPr lang="ja-JP" altLang="en-US" sz="2000" dirty="0" smtClean="0"/>
              <a:t>感染</a:t>
            </a:r>
            <a:r>
              <a:rPr lang="ja-JP" altLang="en-US" sz="2000" dirty="0"/>
              <a:t>対策向上加算に係る届出を行った医療機関から、</a:t>
            </a:r>
            <a:r>
              <a:rPr lang="en-US" altLang="ja-JP" sz="2000" dirty="0"/>
              <a:t>3</a:t>
            </a:r>
            <a:r>
              <a:rPr lang="ja-JP" altLang="en-US" sz="2000" dirty="0"/>
              <a:t>年に</a:t>
            </a:r>
            <a:r>
              <a:rPr lang="en-US" altLang="ja-JP" sz="2000" dirty="0"/>
              <a:t>1</a:t>
            </a:r>
            <a:r>
              <a:rPr lang="ja-JP" altLang="en-US" sz="2000" dirty="0"/>
              <a:t>回以上</a:t>
            </a:r>
            <a:r>
              <a:rPr lang="ja-JP" altLang="en-US" sz="2000" dirty="0" smtClean="0"/>
              <a:t>、</a:t>
            </a:r>
            <a:r>
              <a:rPr lang="ja-JP" altLang="en-US" sz="2000" dirty="0"/>
              <a:t>施設</a:t>
            </a:r>
            <a:r>
              <a:rPr lang="ja-JP" altLang="en-US" sz="2000" dirty="0" smtClean="0"/>
              <a:t>内</a:t>
            </a:r>
            <a:r>
              <a:rPr lang="ja-JP" altLang="en-US" sz="2000" dirty="0"/>
              <a:t>で感染者が発生した場合の対応に係る実地指導を受けて</a:t>
            </a:r>
            <a:r>
              <a:rPr lang="ja-JP" altLang="en-US" sz="2000" dirty="0" smtClean="0"/>
              <a:t>いる。</a:t>
            </a:r>
            <a:endParaRPr lang="ja-JP" altLang="en-US" sz="2000" dirty="0"/>
          </a:p>
          <a:p>
            <a:endParaRPr lang="en-US" altLang="ja-JP" sz="2000" dirty="0" smtClean="0"/>
          </a:p>
          <a:p>
            <a:r>
              <a:rPr lang="ja-JP" altLang="en-US" sz="2000" b="1" dirty="0" smtClean="0"/>
              <a:t>（３７）新興</a:t>
            </a:r>
            <a:r>
              <a:rPr lang="ja-JP" altLang="en-US" sz="2000" b="1" dirty="0"/>
              <a:t>感染症等施設</a:t>
            </a:r>
            <a:r>
              <a:rPr lang="ja-JP" altLang="en-US" sz="2000" b="1" dirty="0" smtClean="0"/>
              <a:t>療養費　</a:t>
            </a:r>
            <a:r>
              <a:rPr lang="en-US" altLang="ja-JP" sz="2000" dirty="0" smtClean="0"/>
              <a:t>240</a:t>
            </a:r>
            <a:r>
              <a:rPr lang="ja-JP" altLang="en-US" sz="2000" dirty="0" smtClean="0"/>
              <a:t>単位／日（</a:t>
            </a:r>
            <a:r>
              <a:rPr lang="en-US" altLang="ja-JP" sz="2000" dirty="0" smtClean="0"/>
              <a:t>1</a:t>
            </a:r>
            <a:r>
              <a:rPr lang="ja-JP" altLang="en-US" sz="2000" dirty="0" smtClean="0"/>
              <a:t>月に</a:t>
            </a:r>
            <a:r>
              <a:rPr lang="en-US" altLang="ja-JP" sz="2000" dirty="0" smtClean="0"/>
              <a:t>1</a:t>
            </a:r>
            <a:r>
              <a:rPr lang="ja-JP" altLang="en-US" sz="2000" dirty="0" smtClean="0"/>
              <a:t>回連続する</a:t>
            </a:r>
            <a:r>
              <a:rPr lang="en-US" altLang="ja-JP" sz="2000" dirty="0" smtClean="0"/>
              <a:t>5</a:t>
            </a:r>
            <a:r>
              <a:rPr lang="ja-JP" altLang="en-US" sz="2000" dirty="0" smtClean="0"/>
              <a:t>日を限度）</a:t>
            </a:r>
            <a:endParaRPr lang="ja-JP" altLang="en-US" sz="2000" dirty="0"/>
          </a:p>
          <a:p>
            <a:pPr marL="185738" indent="171450"/>
            <a:r>
              <a:rPr lang="ja-JP" altLang="en-US" sz="2000" dirty="0" smtClean="0"/>
              <a:t>施設が、入所者</a:t>
            </a:r>
            <a:r>
              <a:rPr lang="ja-JP" altLang="en-US" sz="2000" dirty="0"/>
              <a:t>が別に厚生労働大臣が定める感染症（パンデミック発生時に</a:t>
            </a:r>
            <a:r>
              <a:rPr lang="ja-JP" altLang="en-US" sz="2000" dirty="0" smtClean="0"/>
              <a:t>指定する）に</a:t>
            </a:r>
            <a:r>
              <a:rPr lang="ja-JP" altLang="en-US" sz="2000" dirty="0"/>
              <a:t>感染した場合に相談対応、診療、入院調整等を行う医療機関を確保し、かつ、当該感染症に感染</a:t>
            </a:r>
            <a:r>
              <a:rPr lang="ja-JP" altLang="en-US" sz="2000" dirty="0" smtClean="0"/>
              <a:t>した</a:t>
            </a:r>
            <a:r>
              <a:rPr lang="ja-JP" altLang="en-US" sz="2000" dirty="0"/>
              <a:t>入所</a:t>
            </a:r>
            <a:r>
              <a:rPr lang="ja-JP" altLang="en-US" sz="2000" dirty="0" smtClean="0"/>
              <a:t>者</a:t>
            </a:r>
            <a:r>
              <a:rPr lang="ja-JP" altLang="en-US" sz="2000" dirty="0"/>
              <a:t>に対し、適切な感染対策を行った上で</a:t>
            </a:r>
            <a:r>
              <a:rPr lang="ja-JP" altLang="en-US" sz="2000" dirty="0" smtClean="0"/>
              <a:t>、施設サービス</a:t>
            </a:r>
            <a:r>
              <a:rPr lang="ja-JP" altLang="en-US" sz="2000" dirty="0"/>
              <a:t>の提供を行った場合に、</a:t>
            </a:r>
            <a:r>
              <a:rPr lang="en-US" altLang="ja-JP" sz="2000" dirty="0"/>
              <a:t>1</a:t>
            </a:r>
            <a:r>
              <a:rPr lang="ja-JP" altLang="en-US" sz="2000" dirty="0"/>
              <a:t>月に</a:t>
            </a:r>
            <a:r>
              <a:rPr lang="en-US" altLang="ja-JP" sz="2000" dirty="0"/>
              <a:t>1</a:t>
            </a:r>
            <a:r>
              <a:rPr lang="ja-JP" altLang="en-US" sz="2000" dirty="0"/>
              <a:t>回、連続する</a:t>
            </a:r>
            <a:r>
              <a:rPr lang="en-US" altLang="ja-JP" sz="2000" dirty="0"/>
              <a:t>5</a:t>
            </a:r>
            <a:r>
              <a:rPr lang="ja-JP" altLang="en-US" sz="2000" dirty="0"/>
              <a:t>日を限度として算定する</a:t>
            </a:r>
            <a:r>
              <a:rPr lang="ja-JP" altLang="en-US" sz="2000" dirty="0" smtClean="0"/>
              <a:t>。</a:t>
            </a:r>
            <a:endParaRPr lang="en-US" altLang="ja-JP" sz="2000" dirty="0" smtClean="0"/>
          </a:p>
          <a:p>
            <a:pPr marL="185738" indent="171450"/>
            <a:r>
              <a:rPr lang="en-US" altLang="ja-JP" sz="2000" dirty="0" smtClean="0"/>
              <a:t>※ </a:t>
            </a:r>
            <a:r>
              <a:rPr lang="ja-JP" altLang="en-US" sz="2000" dirty="0" smtClean="0"/>
              <a:t>現時点</a:t>
            </a:r>
            <a:r>
              <a:rPr lang="ja-JP" altLang="en-US" sz="2000" dirty="0"/>
              <a:t>において指定されている感染症はない</a:t>
            </a:r>
            <a:r>
              <a:rPr lang="ja-JP" altLang="en-US" sz="2000" dirty="0" smtClean="0"/>
              <a:t>。</a:t>
            </a:r>
            <a:endParaRPr lang="en-US" altLang="ja-JP" sz="2000" dirty="0" smtClean="0"/>
          </a:p>
          <a:p>
            <a:pPr marL="185738" indent="171450"/>
            <a:endParaRPr lang="en-US" altLang="ja-JP" dirty="0"/>
          </a:p>
        </p:txBody>
      </p:sp>
    </p:spTree>
    <p:extLst>
      <p:ext uri="{BB962C8B-B14F-4D97-AF65-F5344CB8AC3E}">
        <p14:creationId xmlns:p14="http://schemas.microsoft.com/office/powerpoint/2010/main" val="2949798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6283246"/>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140</a:t>
            </a:fld>
            <a:endParaRPr kumimoji="1" lang="ja-JP" altLang="en-US" dirty="0"/>
          </a:p>
        </p:txBody>
      </p:sp>
      <p:sp>
        <p:nvSpPr>
          <p:cNvPr id="3" name="正方形/長方形 2"/>
          <p:cNvSpPr/>
          <p:nvPr/>
        </p:nvSpPr>
        <p:spPr>
          <a:xfrm>
            <a:off x="0" y="0"/>
            <a:ext cx="12192000" cy="6986528"/>
          </a:xfrm>
          <a:prstGeom prst="rect">
            <a:avLst/>
          </a:prstGeom>
        </p:spPr>
        <p:txBody>
          <a:bodyPr wrap="square">
            <a:spAutoFit/>
          </a:bodyPr>
          <a:lstStyle/>
          <a:p>
            <a:r>
              <a:rPr lang="ja-JP" altLang="en-US" sz="2000" b="1" dirty="0" smtClean="0"/>
              <a:t>（３８）</a:t>
            </a:r>
            <a:r>
              <a:rPr lang="ja-JP" altLang="en-US" sz="2000" b="1" dirty="0"/>
              <a:t>生産性向上推進体制加算</a:t>
            </a:r>
            <a:r>
              <a:rPr lang="ja-JP" altLang="en-US" sz="2000" dirty="0"/>
              <a:t>　</a:t>
            </a:r>
            <a:r>
              <a:rPr lang="en-US" altLang="ja-JP" sz="2000" dirty="0"/>
              <a:t>※</a:t>
            </a:r>
            <a:r>
              <a:rPr lang="ja-JP" altLang="en-US" sz="2000" dirty="0"/>
              <a:t>体制届が必要</a:t>
            </a:r>
          </a:p>
          <a:p>
            <a:pPr marL="185738" indent="171450"/>
            <a:r>
              <a:rPr lang="en-US" altLang="ja-JP" sz="2000" dirty="0"/>
              <a:t>※ </a:t>
            </a:r>
            <a:r>
              <a:rPr lang="ja-JP" altLang="en-US" sz="2000" dirty="0"/>
              <a:t>加算</a:t>
            </a:r>
            <a:r>
              <a:rPr lang="en-US" altLang="ja-JP" sz="2000" dirty="0"/>
              <a:t>(Ⅰ)</a:t>
            </a:r>
            <a:r>
              <a:rPr lang="ja-JP" altLang="en-US" sz="2000" dirty="0"/>
              <a:t>と </a:t>
            </a:r>
            <a:r>
              <a:rPr lang="en-US" altLang="ja-JP" sz="2000" dirty="0"/>
              <a:t>(Ⅱ)</a:t>
            </a:r>
            <a:r>
              <a:rPr lang="ja-JP" altLang="en-US" sz="2000" dirty="0"/>
              <a:t>は同時算定できない</a:t>
            </a:r>
            <a:r>
              <a:rPr lang="ja-JP" altLang="en-US" sz="2000" dirty="0" smtClean="0"/>
              <a:t>。</a:t>
            </a:r>
            <a:endParaRPr lang="en-US" altLang="ja-JP" sz="2000" dirty="0" smtClean="0"/>
          </a:p>
          <a:p>
            <a:pPr marL="185738" indent="171450"/>
            <a:endParaRPr lang="en-US" altLang="ja-JP" sz="2000" dirty="0"/>
          </a:p>
          <a:p>
            <a:pPr marL="185738" indent="171450"/>
            <a:endParaRPr lang="en-US" altLang="ja-JP" sz="2000" dirty="0" smtClean="0"/>
          </a:p>
          <a:p>
            <a:pPr marL="185738" indent="-90488"/>
            <a:endParaRPr lang="en-US" altLang="ja-JP" sz="1200" dirty="0"/>
          </a:p>
          <a:p>
            <a:endParaRPr lang="en-US" altLang="ja-JP" sz="500" dirty="0" smtClean="0"/>
          </a:p>
          <a:p>
            <a:endParaRPr lang="en-US" altLang="ja-JP" sz="500" dirty="0" smtClean="0"/>
          </a:p>
          <a:p>
            <a:r>
              <a:rPr lang="en-US" altLang="ja-JP" sz="2000" dirty="0" smtClean="0"/>
              <a:t>【</a:t>
            </a:r>
            <a:r>
              <a:rPr lang="ja-JP" altLang="en-US" sz="2000" dirty="0"/>
              <a:t>生産性向上推進体制加算</a:t>
            </a:r>
            <a:r>
              <a:rPr lang="en-US" altLang="ja-JP" sz="2000" dirty="0"/>
              <a:t>(Ⅰ)】</a:t>
            </a:r>
            <a:r>
              <a:rPr lang="ja-JP" altLang="en-US" sz="2000" dirty="0"/>
              <a:t>　</a:t>
            </a:r>
            <a:r>
              <a:rPr lang="en-US" altLang="ja-JP" sz="2000" dirty="0"/>
              <a:t>100</a:t>
            </a:r>
            <a:r>
              <a:rPr lang="ja-JP" altLang="en-US" sz="2000" dirty="0"/>
              <a:t>単位／月</a:t>
            </a:r>
            <a:endParaRPr lang="en-US" altLang="ja-JP" sz="2000" dirty="0"/>
          </a:p>
          <a:p>
            <a:pPr marL="355600" indent="-171450"/>
            <a:r>
              <a:rPr lang="ja-JP" altLang="en-US" sz="2000" dirty="0"/>
              <a:t>次のいずれにも適合すること。</a:t>
            </a:r>
            <a:endParaRPr lang="en-US" altLang="ja-JP" sz="2000" dirty="0"/>
          </a:p>
          <a:p>
            <a:pPr marL="355600" indent="-171450"/>
            <a:r>
              <a:rPr lang="ja-JP" altLang="en-US" sz="2000" dirty="0" smtClean="0"/>
              <a:t>① </a:t>
            </a:r>
            <a:r>
              <a:rPr lang="ja-JP" altLang="en-US" sz="2000" spc="-20" dirty="0"/>
              <a:t>利用者の安全並びに介護サービスの質の確保及び職員の負担軽減に資する方策を検討するための</a:t>
            </a:r>
            <a:r>
              <a:rPr lang="ja-JP" altLang="en-US" sz="2000" spc="-20" dirty="0" smtClean="0"/>
              <a:t>委員会に</a:t>
            </a:r>
            <a:r>
              <a:rPr lang="ja-JP" altLang="en-US" sz="2000" spc="-20" dirty="0"/>
              <a:t>おいて、次に掲げる事項について必要な検討を行い</a:t>
            </a:r>
            <a:r>
              <a:rPr lang="ja-JP" altLang="en-US" sz="2000" spc="-20" dirty="0" smtClean="0"/>
              <a:t>、</a:t>
            </a:r>
            <a:r>
              <a:rPr lang="ja-JP" altLang="en-US" sz="2000" spc="-20" dirty="0"/>
              <a:t>及び</a:t>
            </a:r>
            <a:r>
              <a:rPr lang="ja-JP" altLang="en-US" sz="2000" spc="-20" dirty="0" smtClean="0"/>
              <a:t>当該</a:t>
            </a:r>
            <a:r>
              <a:rPr lang="ja-JP" altLang="en-US" sz="2000" spc="-20" dirty="0"/>
              <a:t>事項の実施</a:t>
            </a:r>
            <a:r>
              <a:rPr lang="ja-JP" altLang="en-US" sz="2000" spc="-20" dirty="0" smtClean="0"/>
              <a:t>を定期的</a:t>
            </a:r>
            <a:r>
              <a:rPr lang="ja-JP" altLang="en-US" sz="2000" spc="-20" dirty="0"/>
              <a:t>に確認して</a:t>
            </a:r>
            <a:r>
              <a:rPr lang="ja-JP" altLang="en-US" sz="2000" spc="-20" dirty="0" smtClean="0"/>
              <a:t>いる。</a:t>
            </a:r>
            <a:endParaRPr lang="ja-JP" altLang="en-US" sz="2000" spc="-20" dirty="0"/>
          </a:p>
          <a:p>
            <a:pPr marL="357188" indent="-85725"/>
            <a:r>
              <a:rPr lang="en-US" altLang="ja-JP" sz="2000" dirty="0" smtClean="0"/>
              <a:t>ⅰ</a:t>
            </a:r>
            <a:r>
              <a:rPr lang="ja-JP" altLang="en-US" sz="2000" dirty="0" smtClean="0"/>
              <a:t>）介護機器を活用する</a:t>
            </a:r>
            <a:r>
              <a:rPr lang="ja-JP" altLang="en-US" sz="2000" dirty="0"/>
              <a:t>場合における利用者の安全及びケアの質の確保</a:t>
            </a:r>
          </a:p>
          <a:p>
            <a:pPr marL="357188" indent="-85725"/>
            <a:r>
              <a:rPr lang="en-US" altLang="ja-JP" sz="2000" dirty="0" smtClean="0"/>
              <a:t>ⅱ</a:t>
            </a:r>
            <a:r>
              <a:rPr lang="ja-JP" altLang="en-US" sz="2000" dirty="0" smtClean="0"/>
              <a:t>）職員</a:t>
            </a:r>
            <a:r>
              <a:rPr lang="ja-JP" altLang="en-US" sz="2000" dirty="0"/>
              <a:t>の負担軽減及び勤務状況への配慮</a:t>
            </a:r>
          </a:p>
          <a:p>
            <a:pPr marL="357188" indent="-85725"/>
            <a:r>
              <a:rPr lang="en-US" altLang="ja-JP" sz="2000" dirty="0" smtClean="0"/>
              <a:t>ⅲ</a:t>
            </a:r>
            <a:r>
              <a:rPr lang="ja-JP" altLang="en-US" sz="2000" dirty="0" smtClean="0"/>
              <a:t>）介護</a:t>
            </a:r>
            <a:r>
              <a:rPr lang="ja-JP" altLang="en-US" sz="2000" dirty="0"/>
              <a:t>機器の定期的な点検</a:t>
            </a:r>
          </a:p>
          <a:p>
            <a:pPr marL="357188" indent="-85725"/>
            <a:r>
              <a:rPr lang="en-US" altLang="ja-JP" sz="2000" dirty="0" smtClean="0"/>
              <a:t>ⅳ</a:t>
            </a:r>
            <a:r>
              <a:rPr lang="ja-JP" altLang="en-US" sz="2000" dirty="0" smtClean="0"/>
              <a:t>）業務</a:t>
            </a:r>
            <a:r>
              <a:rPr lang="ja-JP" altLang="en-US" sz="2000" dirty="0"/>
              <a:t>の効率化及び質の向上並びに職員の負担軽減を図るための職員</a:t>
            </a:r>
            <a:r>
              <a:rPr lang="ja-JP" altLang="en-US" sz="2000" dirty="0" smtClean="0"/>
              <a:t>研修</a:t>
            </a:r>
            <a:endParaRPr lang="en-US" altLang="ja-JP" sz="2000" dirty="0" smtClean="0"/>
          </a:p>
          <a:p>
            <a:pPr marL="628650" indent="-85725"/>
            <a:endParaRPr lang="en-US" altLang="ja-JP" sz="2000" dirty="0"/>
          </a:p>
          <a:p>
            <a:pPr marL="628650" indent="-85725"/>
            <a:endParaRPr lang="en-US" altLang="ja-JP" sz="2000" dirty="0" smtClean="0"/>
          </a:p>
          <a:p>
            <a:pPr marL="628650" indent="-85725"/>
            <a:endParaRPr lang="en-US" altLang="ja-JP" sz="2000" dirty="0"/>
          </a:p>
          <a:p>
            <a:pPr marL="628650" indent="-85725"/>
            <a:endParaRPr lang="ja-JP" altLang="en-US" sz="1400" dirty="0"/>
          </a:p>
          <a:p>
            <a:pPr marL="271463" indent="-93663"/>
            <a:r>
              <a:rPr lang="ja-JP" altLang="en-US" sz="2000" dirty="0" smtClean="0"/>
              <a:t>② ①</a:t>
            </a:r>
            <a:r>
              <a:rPr lang="ja-JP" altLang="en-US" sz="2000" dirty="0"/>
              <a:t>の取組及び介護機器の活用による業務の効率化及びケアの質の確保並びに職員の負担軽減に関する実績が</a:t>
            </a:r>
            <a:r>
              <a:rPr lang="ja-JP" altLang="en-US" sz="2000" dirty="0" smtClean="0"/>
              <a:t>ある。</a:t>
            </a:r>
            <a:endParaRPr lang="en-US" altLang="ja-JP" sz="2000" dirty="0" smtClean="0"/>
          </a:p>
          <a:p>
            <a:pPr marL="271463" indent="-171450"/>
            <a:endParaRPr lang="en-US" altLang="ja-JP" sz="2000" dirty="0"/>
          </a:p>
          <a:p>
            <a:pPr marL="271463" indent="-171450"/>
            <a:endParaRPr lang="en-US" altLang="ja-JP" sz="1000" dirty="0" smtClean="0"/>
          </a:p>
          <a:p>
            <a:pPr marL="271463" indent="-171450"/>
            <a:endParaRPr lang="en-US" altLang="ja-JP" sz="2000" dirty="0" smtClean="0"/>
          </a:p>
          <a:p>
            <a:pPr marL="271463" indent="-171450"/>
            <a:endParaRPr lang="en-US" altLang="ja-JP" sz="500" dirty="0" smtClean="0"/>
          </a:p>
        </p:txBody>
      </p:sp>
      <p:sp>
        <p:nvSpPr>
          <p:cNvPr id="5" name="正方形/長方形 4"/>
          <p:cNvSpPr/>
          <p:nvPr/>
        </p:nvSpPr>
        <p:spPr>
          <a:xfrm>
            <a:off x="357620" y="5774035"/>
            <a:ext cx="1171575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a:t>※ </a:t>
            </a:r>
            <a:r>
              <a:rPr lang="ja-JP" altLang="en-US" sz="2000" dirty="0"/>
              <a:t>加算</a:t>
            </a:r>
            <a:r>
              <a:rPr lang="en-US" altLang="ja-JP" sz="2000" dirty="0"/>
              <a:t>(Ⅰ)</a:t>
            </a:r>
            <a:r>
              <a:rPr lang="ja-JP" altLang="en-US" sz="2000" dirty="0"/>
              <a:t>の算定を開始するにあたっては、加算</a:t>
            </a:r>
            <a:r>
              <a:rPr lang="en-US" altLang="ja-JP" sz="2000" dirty="0"/>
              <a:t>(Ⅱ)</a:t>
            </a:r>
            <a:r>
              <a:rPr lang="ja-JP" altLang="en-US" sz="2000" dirty="0"/>
              <a:t>で求める取組の成果の確認が要件となることから、本加算の要件に基づき生産性向上の取組を開始するに当たっては、テクノロジー導入前の状況（利用者の満足度等、超過勤務時間、年次有給休暇の取得状況）を調査する必要がある。</a:t>
            </a:r>
            <a:endParaRPr lang="en-US" altLang="ja-JP" sz="2000" dirty="0"/>
          </a:p>
        </p:txBody>
      </p:sp>
      <p:sp>
        <p:nvSpPr>
          <p:cNvPr id="6" name="正方形/長方形 5"/>
          <p:cNvSpPr/>
          <p:nvPr/>
        </p:nvSpPr>
        <p:spPr>
          <a:xfrm>
            <a:off x="371475" y="4045945"/>
            <a:ext cx="1171575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委員会は、現場職員の意見が適切に反映されるよう、管理者だけでなく、ケアを行う職員を含む幅広い職種やユニットリーダー等が参画するものとする。</a:t>
            </a:r>
            <a:endParaRPr lang="en-US" altLang="ja-JP" sz="2000" dirty="0" smtClean="0"/>
          </a:p>
          <a:p>
            <a:pPr marL="185738" indent="-185738"/>
            <a:r>
              <a:rPr lang="en-US" altLang="ja-JP" sz="2000" dirty="0" smtClean="0"/>
              <a:t>※ </a:t>
            </a:r>
            <a:r>
              <a:rPr lang="ja-JP" altLang="en-US" sz="2000" dirty="0" smtClean="0"/>
              <a:t>委員会は</a:t>
            </a:r>
            <a:r>
              <a:rPr lang="en-US" altLang="ja-JP" sz="2000" dirty="0" smtClean="0"/>
              <a:t>3</a:t>
            </a:r>
            <a:r>
              <a:rPr lang="ja-JP" altLang="en-US" sz="2000" dirty="0" smtClean="0"/>
              <a:t>月に</a:t>
            </a:r>
            <a:r>
              <a:rPr lang="en-US" altLang="ja-JP" sz="2000" dirty="0" smtClean="0"/>
              <a:t>1</a:t>
            </a:r>
            <a:r>
              <a:rPr lang="ja-JP" altLang="en-US" sz="2000" dirty="0" smtClean="0"/>
              <a:t>回以上開催すること。テレビ電話装置を活用して行うことができる。</a:t>
            </a:r>
            <a:endParaRPr lang="en-US" altLang="ja-JP" sz="2000" dirty="0" smtClean="0"/>
          </a:p>
        </p:txBody>
      </p:sp>
      <p:sp>
        <p:nvSpPr>
          <p:cNvPr id="7" name="正方形/長方形 6"/>
          <p:cNvSpPr/>
          <p:nvPr/>
        </p:nvSpPr>
        <p:spPr>
          <a:xfrm>
            <a:off x="274493" y="658891"/>
            <a:ext cx="11700867" cy="885554"/>
          </a:xfrm>
          <a:prstGeom prst="rect">
            <a:avLst/>
          </a:prstGeom>
          <a:ln w="6350">
            <a:solidFill>
              <a:schemeClr val="tx1"/>
            </a:solidFill>
            <a:prstDash val="sysDot"/>
          </a:ln>
        </p:spPr>
        <p:txBody>
          <a:bodyPr wrap="square" tIns="72000" bIns="0" anchor="ctr" anchorCtr="0">
            <a:spAutoFit/>
          </a:bodyPr>
          <a:lstStyle/>
          <a:p>
            <a:pPr marL="179388" indent="-179388">
              <a:lnSpc>
                <a:spcPts val="2100"/>
              </a:lnSpc>
            </a:pPr>
            <a:r>
              <a:rPr lang="en-US" altLang="ja-JP" sz="2000" dirty="0"/>
              <a:t>※ </a:t>
            </a:r>
            <a:r>
              <a:rPr lang="ja-JP" altLang="en-US" sz="2000" dirty="0"/>
              <a:t>詳細は、「生産性向上推進体制加算に関する基本的考え方並びに事務処理手順及び様式例等の提示について」（令和</a:t>
            </a:r>
            <a:r>
              <a:rPr lang="en-US" altLang="ja-JP" sz="2000" dirty="0"/>
              <a:t>6</a:t>
            </a:r>
            <a:r>
              <a:rPr lang="ja-JP" altLang="en-US" sz="2000" dirty="0"/>
              <a:t>年</a:t>
            </a:r>
            <a:r>
              <a:rPr lang="en-US" altLang="ja-JP" sz="2000" dirty="0"/>
              <a:t>3</a:t>
            </a:r>
            <a:r>
              <a:rPr lang="ja-JP" altLang="en-US" sz="2000" dirty="0"/>
              <a:t>月</a:t>
            </a:r>
            <a:r>
              <a:rPr lang="en-US" altLang="ja-JP" sz="2000" dirty="0"/>
              <a:t>15</a:t>
            </a:r>
            <a:r>
              <a:rPr lang="ja-JP" altLang="en-US" sz="2000" dirty="0"/>
              <a:t>日老高発</a:t>
            </a:r>
            <a:r>
              <a:rPr lang="en-US" altLang="ja-JP" sz="2000" dirty="0"/>
              <a:t>0315</a:t>
            </a:r>
            <a:r>
              <a:rPr lang="ja-JP" altLang="en-US" sz="2000" dirty="0"/>
              <a:t>第</a:t>
            </a:r>
            <a:r>
              <a:rPr lang="en-US" altLang="ja-JP" sz="2000" dirty="0"/>
              <a:t>4</a:t>
            </a:r>
            <a:r>
              <a:rPr lang="ja-JP" altLang="en-US" sz="2000" dirty="0"/>
              <a:t>号）を参照</a:t>
            </a:r>
            <a:r>
              <a:rPr lang="ja-JP" altLang="en-US" sz="2000" dirty="0" smtClean="0"/>
              <a:t>。</a:t>
            </a:r>
            <a:endParaRPr lang="en-US" altLang="ja-JP" sz="2000" dirty="0" smtClean="0"/>
          </a:p>
          <a:p>
            <a:pPr marL="273050" indent="-9525">
              <a:lnSpc>
                <a:spcPts val="2100"/>
              </a:lnSpc>
            </a:pPr>
            <a:r>
              <a:rPr lang="en-US" altLang="ja-JP" sz="2000" dirty="0">
                <a:hlinkClick r:id="rId2"/>
              </a:rPr>
              <a:t>https://www.mhlw.go.jp/content/001227729.pdf</a:t>
            </a:r>
            <a:endParaRPr lang="en-US" altLang="ja-JP" sz="2000" dirty="0"/>
          </a:p>
        </p:txBody>
      </p:sp>
    </p:spTree>
    <p:extLst>
      <p:ext uri="{BB962C8B-B14F-4D97-AF65-F5344CB8AC3E}">
        <p14:creationId xmlns:p14="http://schemas.microsoft.com/office/powerpoint/2010/main" val="369314416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3785" y="6342063"/>
            <a:ext cx="2743200" cy="365125"/>
          </a:xfrm>
        </p:spPr>
        <p:txBody>
          <a:bodyPr/>
          <a:lstStyle/>
          <a:p>
            <a:fld id="{41D9830F-53EB-46B6-9EC0-C4C68F82A889}" type="slidenum">
              <a:rPr kumimoji="1" lang="ja-JP" altLang="en-US" smtClean="0"/>
              <a:t>141</a:t>
            </a:fld>
            <a:endParaRPr kumimoji="1" lang="ja-JP" altLang="en-US" dirty="0"/>
          </a:p>
        </p:txBody>
      </p:sp>
      <p:sp>
        <p:nvSpPr>
          <p:cNvPr id="4" name="正方形/長方形 3"/>
          <p:cNvSpPr/>
          <p:nvPr/>
        </p:nvSpPr>
        <p:spPr>
          <a:xfrm>
            <a:off x="0" y="0"/>
            <a:ext cx="12192000" cy="6817251"/>
          </a:xfrm>
          <a:prstGeom prst="rect">
            <a:avLst/>
          </a:prstGeom>
        </p:spPr>
        <p:txBody>
          <a:bodyPr wrap="square">
            <a:spAutoFit/>
          </a:bodyPr>
          <a:lstStyle/>
          <a:p>
            <a:pPr marL="357188" indent="-171450"/>
            <a:r>
              <a:rPr lang="ja-JP" altLang="en-US" sz="2000" dirty="0"/>
              <a:t>③ 介護機器を複数種類活用している。</a:t>
            </a:r>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1200" dirty="0" smtClean="0"/>
          </a:p>
          <a:p>
            <a:pPr marL="357188" indent="-171450"/>
            <a:endParaRPr lang="en-US" altLang="ja-JP" sz="600" dirty="0" smtClean="0"/>
          </a:p>
          <a:p>
            <a:pPr marL="357188" indent="-171450"/>
            <a:r>
              <a:rPr lang="ja-JP" altLang="en-US" sz="2000" dirty="0" smtClean="0"/>
              <a:t>④ </a:t>
            </a:r>
            <a:r>
              <a:rPr lang="ja-JP" altLang="en-US" sz="2000" dirty="0"/>
              <a:t>①の委員会において、職員の業務分担の明確化等による業務の効率化及びケアの質の確保並びに負担軽減について必要な検討を行い、当該検討を踏まえ、必要な取組を実施し</a:t>
            </a:r>
            <a:r>
              <a:rPr lang="ja-JP" altLang="en-US" sz="2000" dirty="0" smtClean="0"/>
              <a:t>、及び当該</a:t>
            </a:r>
            <a:r>
              <a:rPr lang="ja-JP" altLang="en-US" sz="2000" dirty="0"/>
              <a:t>取組の実施を定期的に確認すること</a:t>
            </a:r>
            <a:r>
              <a:rPr lang="ja-JP" altLang="en-US" sz="2000" dirty="0" smtClean="0"/>
              <a:t>。</a:t>
            </a:r>
            <a:endParaRPr lang="en-US" altLang="ja-JP" sz="2000" dirty="0" smtClean="0"/>
          </a:p>
          <a:p>
            <a:pPr marL="357188" indent="-171450"/>
            <a:r>
              <a:rPr lang="ja-JP" altLang="en-US" sz="2000" dirty="0" smtClean="0"/>
              <a:t>⑤ </a:t>
            </a:r>
            <a:r>
              <a:rPr lang="ja-JP" altLang="en-US" sz="2000" dirty="0"/>
              <a:t>事業年度ごとに①、③及び④の取組に関する実績を厚生労働省に報告すること。</a:t>
            </a:r>
            <a:endParaRPr lang="en-US" altLang="ja-JP" sz="2000" dirty="0"/>
          </a:p>
          <a:p>
            <a:pPr lvl="0"/>
            <a:endParaRPr lang="en-US" altLang="ja-JP" sz="12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生産性向上推進体制加算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10</a:t>
            </a:r>
            <a:r>
              <a:rPr lang="ja-JP" altLang="en-US" sz="2000" dirty="0">
                <a:solidFill>
                  <a:prstClr val="black"/>
                </a:solidFill>
              </a:rPr>
              <a:t>単位／月</a:t>
            </a:r>
            <a:endParaRPr lang="en-US" altLang="ja-JP" sz="2000" dirty="0">
              <a:solidFill>
                <a:prstClr val="black"/>
              </a:solidFill>
            </a:endParaRPr>
          </a:p>
          <a:p>
            <a:pPr marL="442913" lvl="0" indent="-257175"/>
            <a:r>
              <a:rPr lang="ja-JP" altLang="en-US" sz="2000" dirty="0">
                <a:solidFill>
                  <a:prstClr val="black"/>
                </a:solidFill>
              </a:rPr>
              <a:t>次のいずれにも適合すること。</a:t>
            </a:r>
            <a:endParaRPr lang="en-US" altLang="ja-JP" sz="2000" dirty="0">
              <a:solidFill>
                <a:prstClr val="black"/>
              </a:solidFill>
            </a:endParaRPr>
          </a:p>
          <a:p>
            <a:pPr marL="442913" lvl="0" indent="-257175"/>
            <a:r>
              <a:rPr lang="ja-JP" altLang="en-US" sz="2000" dirty="0">
                <a:solidFill>
                  <a:prstClr val="black"/>
                </a:solidFill>
              </a:rPr>
              <a:t>① 加算</a:t>
            </a:r>
            <a:r>
              <a:rPr lang="en-US" altLang="ja-JP" sz="2000" dirty="0">
                <a:solidFill>
                  <a:prstClr val="black"/>
                </a:solidFill>
              </a:rPr>
              <a:t>(Ⅰ)</a:t>
            </a:r>
            <a:r>
              <a:rPr lang="ja-JP" altLang="en-US" sz="2000" dirty="0">
                <a:solidFill>
                  <a:prstClr val="black"/>
                </a:solidFill>
              </a:rPr>
              <a:t>の①に適合している。</a:t>
            </a:r>
            <a:endParaRPr lang="en-US" altLang="ja-JP" sz="2000" dirty="0">
              <a:solidFill>
                <a:prstClr val="black"/>
              </a:solidFill>
            </a:endParaRPr>
          </a:p>
          <a:p>
            <a:pPr marL="442913" lvl="0" indent="-257175"/>
            <a:r>
              <a:rPr lang="ja-JP" altLang="en-US" sz="2000" dirty="0">
                <a:solidFill>
                  <a:prstClr val="black"/>
                </a:solidFill>
              </a:rPr>
              <a:t>② 介護機器を活用している</a:t>
            </a:r>
            <a:r>
              <a:rPr lang="ja-JP" altLang="en-US" sz="2000" dirty="0" smtClean="0">
                <a:solidFill>
                  <a:prstClr val="black"/>
                </a:solidFill>
              </a:rPr>
              <a:t>。</a:t>
            </a:r>
            <a:endParaRPr lang="en-US" altLang="ja-JP" sz="2000" dirty="0" smtClean="0">
              <a:solidFill>
                <a:prstClr val="black"/>
              </a:solidFill>
            </a:endParaRPr>
          </a:p>
          <a:p>
            <a:pPr marL="442913" lvl="0" indent="-257175"/>
            <a:endParaRPr lang="en-US" altLang="ja-JP" sz="2000" dirty="0">
              <a:solidFill>
                <a:prstClr val="black"/>
              </a:solidFill>
            </a:endParaRPr>
          </a:p>
          <a:p>
            <a:pPr marL="442913" lvl="0" indent="-257175"/>
            <a:endParaRPr lang="en-US" altLang="ja-JP" sz="2000" dirty="0" smtClean="0">
              <a:solidFill>
                <a:prstClr val="black"/>
              </a:solidFill>
            </a:endParaRPr>
          </a:p>
          <a:p>
            <a:pPr marL="442913" lvl="0" indent="-257175"/>
            <a:endParaRPr lang="en-US" altLang="ja-JP" sz="1400" dirty="0" smtClean="0">
              <a:solidFill>
                <a:prstClr val="black"/>
              </a:solidFill>
            </a:endParaRPr>
          </a:p>
          <a:p>
            <a:pPr marL="442913" lvl="0" indent="-257175"/>
            <a:r>
              <a:rPr lang="ja-JP" altLang="en-US" sz="2000" dirty="0" smtClean="0">
                <a:solidFill>
                  <a:prstClr val="black"/>
                </a:solidFill>
              </a:rPr>
              <a:t>③ </a:t>
            </a:r>
            <a:r>
              <a:rPr lang="ja-JP" altLang="en-US" sz="2000" dirty="0">
                <a:solidFill>
                  <a:prstClr val="black"/>
                </a:solidFill>
              </a:rPr>
              <a:t>事業年度ごとに②及び加算</a:t>
            </a:r>
            <a:r>
              <a:rPr lang="en-US" altLang="ja-JP" sz="2000" dirty="0">
                <a:solidFill>
                  <a:prstClr val="black"/>
                </a:solidFill>
              </a:rPr>
              <a:t>(Ⅰ)</a:t>
            </a:r>
            <a:r>
              <a:rPr lang="ja-JP" altLang="en-US" sz="2000" dirty="0">
                <a:solidFill>
                  <a:prstClr val="black"/>
                </a:solidFill>
              </a:rPr>
              <a:t>の①の取組に関する実績を厚生労働省に報告すること。</a:t>
            </a:r>
            <a:endParaRPr lang="en-US" altLang="ja-JP" sz="2000" dirty="0">
              <a:solidFill>
                <a:prstClr val="black"/>
              </a:solidFill>
            </a:endParaRPr>
          </a:p>
          <a:p>
            <a:pPr marL="357188" lvl="0" indent="-271463"/>
            <a:endParaRPr lang="en-US" altLang="ja-JP" sz="300" dirty="0">
              <a:solidFill>
                <a:prstClr val="black"/>
              </a:solidFill>
            </a:endParaRPr>
          </a:p>
          <a:p>
            <a:pPr marL="542925" lvl="0" indent="-271463"/>
            <a:endParaRPr lang="en-US" altLang="ja-JP" sz="1000" dirty="0">
              <a:solidFill>
                <a:prstClr val="black"/>
              </a:solidFill>
            </a:endParaRPr>
          </a:p>
        </p:txBody>
      </p:sp>
      <p:sp>
        <p:nvSpPr>
          <p:cNvPr id="7" name="正方形/長方形 6"/>
          <p:cNvSpPr/>
          <p:nvPr/>
        </p:nvSpPr>
        <p:spPr>
          <a:xfrm>
            <a:off x="351235" y="405378"/>
            <a:ext cx="11715749" cy="2263491"/>
          </a:xfrm>
          <a:prstGeom prst="rect">
            <a:avLst/>
          </a:prstGeom>
          <a:ln w="6350">
            <a:solidFill>
              <a:schemeClr val="tx1"/>
            </a:solidFill>
            <a:prstDash val="sysDot"/>
          </a:ln>
        </p:spPr>
        <p:txBody>
          <a:bodyPr wrap="square" tIns="72000" bIns="36000" anchor="ctr" anchorCtr="0">
            <a:spAutoFit/>
          </a:bodyPr>
          <a:lstStyle/>
          <a:p>
            <a:pPr marL="85725" indent="-85725"/>
            <a:r>
              <a:rPr lang="en-US" altLang="ja-JP" sz="2000" dirty="0" smtClean="0"/>
              <a:t>※</a:t>
            </a:r>
            <a:r>
              <a:rPr lang="ja-JP" altLang="en-US" sz="2000" dirty="0" smtClean="0"/>
              <a:t>以下の</a:t>
            </a:r>
            <a:r>
              <a:rPr lang="en-US" altLang="ja-JP" sz="2000" dirty="0" smtClean="0"/>
              <a:t>a</a:t>
            </a:r>
            <a:r>
              <a:rPr lang="ja-JP" altLang="en-US" sz="2000" dirty="0" smtClean="0"/>
              <a:t>から</a:t>
            </a:r>
            <a:r>
              <a:rPr lang="en-US" altLang="ja-JP" sz="2000" dirty="0" smtClean="0"/>
              <a:t>c</a:t>
            </a:r>
            <a:r>
              <a:rPr lang="ja-JP" altLang="en-US" sz="2000" dirty="0" smtClean="0"/>
              <a:t>の介護機器を全て使用すること。</a:t>
            </a:r>
            <a:endParaRPr lang="en-US" altLang="ja-JP" sz="2000" dirty="0" smtClean="0"/>
          </a:p>
          <a:p>
            <a:pPr marL="185738" indent="-85725"/>
            <a:r>
              <a:rPr lang="en-US" altLang="ja-JP" sz="2000" dirty="0" smtClean="0"/>
              <a:t>a.</a:t>
            </a:r>
            <a:r>
              <a:rPr lang="ja-JP" altLang="en-US" sz="2000" dirty="0" smtClean="0"/>
              <a:t> </a:t>
            </a:r>
            <a:r>
              <a:rPr lang="ja-JP" altLang="en-US" sz="2000" spc="-20" dirty="0"/>
              <a:t>見守り</a:t>
            </a:r>
            <a:r>
              <a:rPr lang="ja-JP" altLang="en-US" sz="2000" spc="-20" dirty="0" smtClean="0"/>
              <a:t>機器（利用者がベッドから離れようとしている状態又は離れたたことを感知できるセンサーであり、当該センサーから得られた情報を外部通信機能により職員に通報できる機器）（全ての利用者を個別に見守ることが可能な状態であること）（利用者又は家族等に説明し、同意を得ること）</a:t>
            </a:r>
            <a:endParaRPr lang="en-US" altLang="ja-JP" sz="2000" spc="-20" dirty="0" smtClean="0"/>
          </a:p>
          <a:p>
            <a:pPr marL="185738" indent="-85725"/>
            <a:r>
              <a:rPr lang="en-US" altLang="ja-JP" sz="2000" dirty="0" smtClean="0"/>
              <a:t>b.</a:t>
            </a:r>
            <a:r>
              <a:rPr lang="ja-JP" altLang="en-US" sz="2000" dirty="0" smtClean="0"/>
              <a:t> インカム（マイクロホンが取り付けられたイヤホン）等の職員間の連絡調整の迅速化に資する</a:t>
            </a:r>
            <a:r>
              <a:rPr lang="en-US" altLang="ja-JP" sz="2000" dirty="0" smtClean="0"/>
              <a:t>ICT</a:t>
            </a:r>
            <a:r>
              <a:rPr lang="ja-JP" altLang="en-US" sz="2000" dirty="0"/>
              <a:t>機器（同一の時間帯に勤務する全ての介護職員が使用すること）</a:t>
            </a:r>
            <a:endParaRPr lang="en-US" altLang="ja-JP" sz="2000" dirty="0"/>
          </a:p>
          <a:p>
            <a:pPr marL="185738" indent="-85725"/>
            <a:r>
              <a:rPr lang="en-US" altLang="ja-JP" sz="2000" dirty="0" smtClean="0"/>
              <a:t>c.</a:t>
            </a:r>
            <a:r>
              <a:rPr lang="ja-JP" altLang="en-US" sz="2000" dirty="0" smtClean="0"/>
              <a:t> 介護記録ソフトウェアやスマートフォン等の介護記録の作成の効率化に資する</a:t>
            </a:r>
            <a:r>
              <a:rPr lang="en-US" altLang="ja-JP" sz="2000" dirty="0" smtClean="0"/>
              <a:t>ICT</a:t>
            </a:r>
            <a:r>
              <a:rPr lang="ja-JP" altLang="en-US" sz="2000" dirty="0" smtClean="0"/>
              <a:t>機器</a:t>
            </a:r>
            <a:endParaRPr lang="en-US" altLang="ja-JP" sz="2000" dirty="0" smtClean="0"/>
          </a:p>
        </p:txBody>
      </p:sp>
      <p:sp>
        <p:nvSpPr>
          <p:cNvPr id="8" name="正方形/長方形 7"/>
          <p:cNvSpPr/>
          <p:nvPr/>
        </p:nvSpPr>
        <p:spPr>
          <a:xfrm>
            <a:off x="351234" y="5393872"/>
            <a:ext cx="11715750" cy="724608"/>
          </a:xfrm>
          <a:prstGeom prst="rect">
            <a:avLst/>
          </a:prstGeom>
          <a:ln w="6350">
            <a:solidFill>
              <a:schemeClr val="tx1"/>
            </a:solidFill>
            <a:prstDash val="sysDot"/>
          </a:ln>
        </p:spPr>
        <p:txBody>
          <a:bodyPr wrap="square" tIns="72000" bIns="36000" anchor="ctr" anchorCtr="0">
            <a:spAutoFit/>
          </a:bodyPr>
          <a:lstStyle/>
          <a:p>
            <a:pPr marL="85725" lvl="0" indent="-85725"/>
            <a:r>
              <a:rPr lang="en-US" altLang="ja-JP" sz="2000" dirty="0"/>
              <a:t>※ </a:t>
            </a:r>
            <a:r>
              <a:rPr lang="ja-JP" altLang="en-US" sz="2000" dirty="0" smtClean="0">
                <a:solidFill>
                  <a:prstClr val="black"/>
                </a:solidFill>
              </a:rPr>
              <a:t>前記 </a:t>
            </a:r>
            <a:r>
              <a:rPr lang="en-US" altLang="ja-JP" sz="2000" dirty="0" smtClean="0">
                <a:solidFill>
                  <a:prstClr val="black"/>
                </a:solidFill>
              </a:rPr>
              <a:t>a</a:t>
            </a:r>
            <a:r>
              <a:rPr lang="ja-JP" altLang="en-US" sz="2000" dirty="0">
                <a:solidFill>
                  <a:prstClr val="black"/>
                </a:solidFill>
              </a:rPr>
              <a:t>～</a:t>
            </a:r>
            <a:r>
              <a:rPr lang="en-US" altLang="ja-JP" sz="2000" dirty="0" smtClean="0">
                <a:solidFill>
                  <a:prstClr val="black"/>
                </a:solidFill>
              </a:rPr>
              <a:t>c </a:t>
            </a:r>
            <a:r>
              <a:rPr lang="ja-JP" altLang="en-US" sz="2000" dirty="0" smtClean="0">
                <a:solidFill>
                  <a:prstClr val="black"/>
                </a:solidFill>
              </a:rPr>
              <a:t>の</a:t>
            </a:r>
            <a:r>
              <a:rPr lang="ja-JP" altLang="en-US" sz="2000" dirty="0">
                <a:solidFill>
                  <a:prstClr val="black"/>
                </a:solidFill>
              </a:rPr>
              <a:t>介護機器のうち</a:t>
            </a:r>
            <a:r>
              <a:rPr lang="en-US" altLang="ja-JP" sz="2000" dirty="0">
                <a:solidFill>
                  <a:prstClr val="black"/>
                </a:solidFill>
              </a:rPr>
              <a:t>1</a:t>
            </a:r>
            <a:r>
              <a:rPr lang="ja-JP" altLang="en-US" sz="2000" dirty="0">
                <a:solidFill>
                  <a:prstClr val="black"/>
                </a:solidFill>
              </a:rPr>
              <a:t>つ以上を使用する</a:t>
            </a:r>
            <a:r>
              <a:rPr lang="ja-JP" altLang="en-US" sz="2000" dirty="0" smtClean="0">
                <a:solidFill>
                  <a:prstClr val="black"/>
                </a:solidFill>
              </a:rPr>
              <a:t>こと。</a:t>
            </a:r>
            <a:r>
              <a:rPr lang="ja-JP" altLang="en-US" sz="2000" dirty="0">
                <a:solidFill>
                  <a:prstClr val="black"/>
                </a:solidFill>
              </a:rPr>
              <a:t>なお</a:t>
            </a:r>
            <a:r>
              <a:rPr lang="ja-JP" altLang="en-US" sz="2000" dirty="0" smtClean="0">
                <a:solidFill>
                  <a:prstClr val="black"/>
                </a:solidFill>
              </a:rPr>
              <a:t>、</a:t>
            </a:r>
            <a:r>
              <a:rPr lang="ja-JP" altLang="en-US" sz="2000" dirty="0" err="1" smtClean="0">
                <a:solidFill>
                  <a:prstClr val="black"/>
                </a:solidFill>
              </a:rPr>
              <a:t>ｂ</a:t>
            </a:r>
            <a:r>
              <a:rPr lang="ja-JP" altLang="en-US" sz="2000" dirty="0" smtClean="0">
                <a:solidFill>
                  <a:prstClr val="black"/>
                </a:solidFill>
              </a:rPr>
              <a:t>の機器は同一時間帯に勤務する全ての介護職員が使用すること。</a:t>
            </a:r>
            <a:endParaRPr lang="en-US" altLang="ja-JP" sz="2000" dirty="0" smtClean="0">
              <a:solidFill>
                <a:prstClr val="black"/>
              </a:solidFill>
            </a:endParaRPr>
          </a:p>
        </p:txBody>
      </p:sp>
    </p:spTree>
    <p:extLst>
      <p:ext uri="{BB962C8B-B14F-4D97-AF65-F5344CB8AC3E}">
        <p14:creationId xmlns:p14="http://schemas.microsoft.com/office/powerpoint/2010/main" val="34053254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6453" y="6356350"/>
            <a:ext cx="2743200" cy="365125"/>
          </a:xfrm>
        </p:spPr>
        <p:txBody>
          <a:bodyPr/>
          <a:lstStyle/>
          <a:p>
            <a:fld id="{41D9830F-53EB-46B6-9EC0-C4C68F82A889}" type="slidenum">
              <a:rPr kumimoji="1" lang="ja-JP" altLang="en-US" smtClean="0"/>
              <a:t>142</a:t>
            </a:fld>
            <a:endParaRPr kumimoji="1" lang="ja-JP" altLang="en-US" dirty="0"/>
          </a:p>
        </p:txBody>
      </p:sp>
      <p:sp>
        <p:nvSpPr>
          <p:cNvPr id="3" name="正方形/長方形 2"/>
          <p:cNvSpPr/>
          <p:nvPr/>
        </p:nvSpPr>
        <p:spPr>
          <a:xfrm>
            <a:off x="0" y="0"/>
            <a:ext cx="12192000" cy="1015663"/>
          </a:xfrm>
          <a:prstGeom prst="rect">
            <a:avLst/>
          </a:prstGeom>
        </p:spPr>
        <p:txBody>
          <a:bodyPr wrap="square">
            <a:spAutoFit/>
          </a:bodyPr>
          <a:lstStyle/>
          <a:p>
            <a:pPr marL="271463" indent="-271463"/>
            <a:endParaRPr lang="en-US" altLang="ja-JP" sz="2000" dirty="0" smtClean="0"/>
          </a:p>
          <a:p>
            <a:pPr marL="271463" indent="-271463"/>
            <a:endParaRPr lang="en-US" altLang="ja-JP" sz="2000" dirty="0"/>
          </a:p>
          <a:p>
            <a:pPr marL="271463" indent="-271463"/>
            <a:endParaRPr lang="en-US" altLang="ja-JP" sz="2000" dirty="0"/>
          </a:p>
        </p:txBody>
      </p:sp>
      <p:sp>
        <p:nvSpPr>
          <p:cNvPr id="4" name="正方形/長方形 3"/>
          <p:cNvSpPr/>
          <p:nvPr/>
        </p:nvSpPr>
        <p:spPr>
          <a:xfrm>
            <a:off x="0" y="-7085"/>
            <a:ext cx="12192000" cy="7217360"/>
          </a:xfrm>
          <a:prstGeom prst="rect">
            <a:avLst/>
          </a:prstGeom>
        </p:spPr>
        <p:txBody>
          <a:bodyPr wrap="square">
            <a:spAutoFit/>
          </a:bodyPr>
          <a:lstStyle/>
          <a:p>
            <a:pPr marL="271463" indent="-271463"/>
            <a:r>
              <a:rPr lang="ja-JP" altLang="en-US" sz="2000" b="1" dirty="0" smtClean="0"/>
              <a:t>（３９）</a:t>
            </a:r>
            <a:r>
              <a:rPr lang="ja-JP" altLang="en-US" sz="2000" b="1" dirty="0"/>
              <a:t>サービス提供体制強化加算　</a:t>
            </a:r>
            <a:r>
              <a:rPr lang="en-US" altLang="ja-JP" sz="2000" dirty="0"/>
              <a:t>※</a:t>
            </a:r>
            <a:r>
              <a:rPr lang="ja-JP" altLang="en-US" sz="2000" dirty="0"/>
              <a:t>体制届が</a:t>
            </a:r>
            <a:r>
              <a:rPr lang="ja-JP" altLang="en-US" sz="2000" dirty="0" smtClean="0"/>
              <a:t>必要</a:t>
            </a:r>
            <a:endParaRPr lang="en-US" altLang="ja-JP" sz="2000" dirty="0" smtClean="0"/>
          </a:p>
          <a:p>
            <a:pPr marL="271463"/>
            <a:r>
              <a:rPr lang="en-US" altLang="ja-JP" sz="2000" dirty="0"/>
              <a:t>※</a:t>
            </a:r>
            <a:r>
              <a:rPr lang="ja-JP" altLang="en-US" sz="2000" dirty="0" smtClean="0"/>
              <a:t> 定員超過利用・人員基準欠如に該当していないこと。</a:t>
            </a:r>
            <a:endParaRPr lang="en-US" altLang="ja-JP" sz="2000" dirty="0" smtClean="0"/>
          </a:p>
          <a:p>
            <a:pPr marL="271463"/>
            <a:r>
              <a:rPr lang="en-US" altLang="ja-JP" sz="2000" dirty="0" smtClean="0"/>
              <a:t>※ </a:t>
            </a:r>
            <a:r>
              <a:rPr lang="ja-JP" altLang="en-US" sz="2000" dirty="0" smtClean="0"/>
              <a:t>日常生活継続支援加算を算定している場合は、算定しない。</a:t>
            </a:r>
            <a:endParaRPr lang="en-US" altLang="ja-JP" sz="2000" dirty="0" smtClean="0"/>
          </a:p>
          <a:p>
            <a:pPr marL="442913" indent="-171450"/>
            <a:r>
              <a:rPr lang="en-US" altLang="ja-JP" sz="2000" dirty="0" smtClean="0"/>
              <a:t>※ </a:t>
            </a:r>
            <a:r>
              <a:rPr lang="ja-JP" altLang="en-US" sz="2000" dirty="0" smtClean="0"/>
              <a:t>加算</a:t>
            </a:r>
            <a:r>
              <a:rPr lang="en-US" altLang="ja-JP" sz="2000" dirty="0" smtClean="0"/>
              <a:t>(Ⅰ)(Ⅱ)(Ⅲ)</a:t>
            </a:r>
            <a:r>
              <a:rPr lang="ja-JP" altLang="en-US" sz="2000" dirty="0" smtClean="0"/>
              <a:t>のいずれかを算定している場合は、その他の</a:t>
            </a:r>
            <a:r>
              <a:rPr lang="ja-JP" altLang="en-US" sz="2000" dirty="0"/>
              <a:t>サービス</a:t>
            </a:r>
            <a:r>
              <a:rPr lang="ja-JP" altLang="en-US" sz="2000" dirty="0" smtClean="0"/>
              <a:t>提供体制強化加算は算定できない。</a:t>
            </a:r>
            <a:endParaRPr lang="en-US" altLang="ja-JP" sz="2000" dirty="0"/>
          </a:p>
          <a:p>
            <a:pPr marL="542925" indent="-457200"/>
            <a:endParaRPr lang="en-US" altLang="ja-JP" sz="800" dirty="0" smtClean="0"/>
          </a:p>
          <a:p>
            <a:pPr marL="542925" indent="-542925"/>
            <a:r>
              <a:rPr lang="en-US" altLang="ja-JP" sz="2000" dirty="0" smtClean="0"/>
              <a:t>【</a:t>
            </a:r>
            <a:r>
              <a:rPr lang="ja-JP" altLang="en-US" sz="2000" dirty="0"/>
              <a:t>サービス提供体制強化加算</a:t>
            </a:r>
            <a:r>
              <a:rPr lang="en-US" altLang="ja-JP" sz="2000" dirty="0"/>
              <a:t>(Ⅰ)】</a:t>
            </a:r>
            <a:r>
              <a:rPr lang="ja-JP" altLang="en-US" sz="2000" dirty="0"/>
              <a:t>　</a:t>
            </a:r>
            <a:r>
              <a:rPr lang="en-US" altLang="ja-JP" sz="2000" dirty="0"/>
              <a:t>22</a:t>
            </a:r>
            <a:r>
              <a:rPr lang="ja-JP" altLang="en-US" sz="2000" dirty="0"/>
              <a:t>単位／日</a:t>
            </a:r>
            <a:endParaRPr lang="en-US" altLang="ja-JP" sz="2000" dirty="0"/>
          </a:p>
          <a:p>
            <a:pPr marL="185738"/>
            <a:r>
              <a:rPr lang="ja-JP" altLang="en-US" sz="2000" dirty="0" smtClean="0"/>
              <a:t>次のいずれにも適合すること。</a:t>
            </a:r>
            <a:endParaRPr lang="en-US" altLang="ja-JP" sz="2000" dirty="0"/>
          </a:p>
          <a:p>
            <a:pPr marL="273050"/>
            <a:r>
              <a:rPr lang="ja-JP" altLang="en-US" sz="2000" dirty="0" smtClean="0"/>
              <a:t>① 次のいずれかに適合すること。</a:t>
            </a:r>
            <a:endParaRPr lang="en-US" altLang="ja-JP" sz="2000" dirty="0" smtClean="0"/>
          </a:p>
          <a:p>
            <a:pPr marL="627063" indent="-176213"/>
            <a:r>
              <a:rPr lang="ja-JP" altLang="en-US" sz="2000" dirty="0" smtClean="0"/>
              <a:t>・施設の介護職員の総数のうち、介護福祉士の占める割合が</a:t>
            </a:r>
            <a:r>
              <a:rPr lang="en-US" altLang="ja-JP" sz="2000" dirty="0" smtClean="0"/>
              <a:t>100</a:t>
            </a:r>
            <a:r>
              <a:rPr lang="ja-JP" altLang="en-US" sz="2000" dirty="0" smtClean="0"/>
              <a:t>分の</a:t>
            </a:r>
            <a:r>
              <a:rPr lang="en-US" altLang="ja-JP" sz="2000" dirty="0" smtClean="0"/>
              <a:t>80</a:t>
            </a:r>
            <a:r>
              <a:rPr lang="ja-JP" altLang="en-US" sz="2000" dirty="0" smtClean="0"/>
              <a:t>以上である。</a:t>
            </a:r>
          </a:p>
          <a:p>
            <a:pPr marL="627063" indent="-176213"/>
            <a:r>
              <a:rPr lang="ja-JP" altLang="en-US" sz="2000" dirty="0" smtClean="0"/>
              <a:t>・施設の介護職員の総数のうち、勤続年数１０年以上の介護福祉士の占める割合が、</a:t>
            </a:r>
            <a:r>
              <a:rPr lang="en-US" altLang="ja-JP" sz="2000" dirty="0" smtClean="0"/>
              <a:t>100</a:t>
            </a:r>
            <a:r>
              <a:rPr lang="ja-JP" altLang="en-US" sz="2000" dirty="0" smtClean="0"/>
              <a:t>分の</a:t>
            </a:r>
            <a:r>
              <a:rPr lang="en-US" altLang="ja-JP" sz="2000" dirty="0" smtClean="0"/>
              <a:t>35</a:t>
            </a:r>
            <a:r>
              <a:rPr lang="ja-JP" altLang="en-US" sz="2000" dirty="0" smtClean="0"/>
              <a:t>以上である。</a:t>
            </a:r>
            <a:endParaRPr lang="en-US" altLang="ja-JP" sz="2000" dirty="0" smtClean="0"/>
          </a:p>
          <a:p>
            <a:pPr marL="273050"/>
            <a:r>
              <a:rPr lang="ja-JP" altLang="en-US" sz="2000" dirty="0" smtClean="0"/>
              <a:t>② 提供</a:t>
            </a:r>
            <a:r>
              <a:rPr lang="ja-JP" altLang="en-US" sz="2000" dirty="0"/>
              <a:t>する施設</a:t>
            </a:r>
            <a:r>
              <a:rPr lang="ja-JP" altLang="en-US" sz="2000" dirty="0" smtClean="0"/>
              <a:t>サービスの質の向上に資する取組を実施している。</a:t>
            </a:r>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2000" dirty="0" smtClean="0"/>
          </a:p>
          <a:p>
            <a:pPr marL="185738"/>
            <a:endParaRPr lang="en-US" altLang="ja-JP" sz="2000" dirty="0"/>
          </a:p>
          <a:p>
            <a:pPr marL="185738"/>
            <a:endParaRPr lang="en-US" altLang="ja-JP" sz="2000" dirty="0" smtClean="0"/>
          </a:p>
          <a:p>
            <a:pPr marL="542925" indent="-457200"/>
            <a:endParaRPr lang="en-US" altLang="ja-JP" sz="500" dirty="0" smtClean="0"/>
          </a:p>
          <a:p>
            <a:pPr marL="542925" indent="-542925"/>
            <a:endParaRPr lang="en-US" altLang="ja-JP" sz="2000" dirty="0" smtClean="0"/>
          </a:p>
          <a:p>
            <a:pPr marL="542925" indent="-542925"/>
            <a:endParaRPr lang="en-US" altLang="ja-JP" sz="500" dirty="0" smtClean="0"/>
          </a:p>
          <a:p>
            <a:pPr marL="542925" indent="-542925"/>
            <a:endParaRPr lang="en-US" altLang="ja-JP" sz="2000" dirty="0" smtClean="0"/>
          </a:p>
          <a:p>
            <a:pPr marL="542925" indent="-457200"/>
            <a:endParaRPr lang="en-US" altLang="ja-JP" sz="500" dirty="0" smtClean="0"/>
          </a:p>
        </p:txBody>
      </p:sp>
      <p:sp>
        <p:nvSpPr>
          <p:cNvPr id="6" name="正方形/長方形 5"/>
          <p:cNvSpPr/>
          <p:nvPr/>
        </p:nvSpPr>
        <p:spPr>
          <a:xfrm>
            <a:off x="501066" y="3842431"/>
            <a:ext cx="11558587" cy="2879044"/>
          </a:xfrm>
          <a:prstGeom prst="rect">
            <a:avLst/>
          </a:prstGeom>
          <a:ln w="6350">
            <a:solidFill>
              <a:schemeClr val="tx1"/>
            </a:solidFill>
          </a:ln>
        </p:spPr>
        <p:txBody>
          <a:bodyPr wrap="square" tIns="72000" bIns="36000">
            <a:spAutoFit/>
          </a:bodyPr>
          <a:lstStyle/>
          <a:p>
            <a:pPr marL="185738" indent="-185738"/>
            <a:r>
              <a:rPr lang="en-US" altLang="ja-JP" sz="2000" dirty="0" smtClean="0"/>
              <a:t>【</a:t>
            </a:r>
            <a:r>
              <a:rPr lang="ja-JP" altLang="en-US" sz="2000" dirty="0" smtClean="0"/>
              <a:t>提供する施設サービス</a:t>
            </a:r>
            <a:r>
              <a:rPr lang="ja-JP" altLang="en-US" sz="2000" dirty="0"/>
              <a:t>の質の向上に資する取組</a:t>
            </a:r>
            <a:r>
              <a:rPr lang="en-US" altLang="ja-JP" sz="2000" dirty="0" smtClean="0"/>
              <a:t>】</a:t>
            </a:r>
            <a:endParaRPr lang="en-US" altLang="ja-JP" sz="2000" dirty="0"/>
          </a:p>
          <a:p>
            <a:pPr marL="185738" indent="-185738"/>
            <a:r>
              <a:rPr lang="ja-JP" altLang="en-US" sz="2000" dirty="0" smtClean="0"/>
              <a:t>サービスの質の向上や利用者の尊厳の保持を目的として、事業所として継続的に行う取組を指す。</a:t>
            </a:r>
            <a:endParaRPr lang="en-US" altLang="ja-JP" sz="2000" dirty="0" smtClean="0"/>
          </a:p>
          <a:p>
            <a:pPr marL="185738" indent="-185738"/>
            <a:r>
              <a:rPr lang="ja-JP" altLang="en-US" sz="2000" dirty="0"/>
              <a:t>（</a:t>
            </a:r>
            <a:r>
              <a:rPr lang="ja-JP" altLang="en-US" sz="2000" dirty="0" smtClean="0"/>
              <a:t>例）・</a:t>
            </a:r>
            <a:r>
              <a:rPr lang="en-US" altLang="ja-JP" sz="2000" dirty="0" smtClean="0"/>
              <a:t>LIFE</a:t>
            </a:r>
            <a:r>
              <a:rPr lang="ja-JP" altLang="en-US" sz="2000" dirty="0" smtClean="0"/>
              <a:t>を活用した</a:t>
            </a:r>
            <a:r>
              <a:rPr lang="en-US" altLang="ja-JP" sz="2000" dirty="0" smtClean="0"/>
              <a:t>PDCA</a:t>
            </a:r>
            <a:r>
              <a:rPr lang="ja-JP" altLang="en-US" sz="2000" dirty="0" smtClean="0"/>
              <a:t>サイクルの構築</a:t>
            </a:r>
            <a:endParaRPr lang="en-US" altLang="ja-JP" sz="2000" dirty="0" smtClean="0"/>
          </a:p>
          <a:p>
            <a:pPr marL="185738" indent="585788"/>
            <a:r>
              <a:rPr lang="ja-JP" altLang="en-US" sz="2000" dirty="0" smtClean="0"/>
              <a:t>・</a:t>
            </a:r>
            <a:r>
              <a:rPr lang="en-US" altLang="ja-JP" sz="2000" dirty="0" smtClean="0"/>
              <a:t>ICT</a:t>
            </a:r>
            <a:r>
              <a:rPr lang="ja-JP" altLang="en-US" sz="2000" dirty="0" smtClean="0"/>
              <a:t>・テクノロジーの活用</a:t>
            </a:r>
            <a:endParaRPr lang="en-US" altLang="ja-JP" sz="2000" dirty="0" smtClean="0"/>
          </a:p>
          <a:p>
            <a:pPr marL="985838" indent="-214313"/>
            <a:r>
              <a:rPr lang="ja-JP" altLang="en-US" sz="2000" dirty="0" smtClean="0"/>
              <a:t>・高齢者の活躍（居室やフロア等の掃除、食事の配膳・下膳などのほか、経理や労務、広報なども含めた介護業務以外の業務の提供）等による役割分担の明確化</a:t>
            </a:r>
            <a:endParaRPr lang="en-US" altLang="ja-JP" sz="2000" dirty="0" smtClean="0"/>
          </a:p>
          <a:p>
            <a:pPr marL="442913" indent="-214313"/>
            <a:r>
              <a:rPr lang="en-US" altLang="ja-JP" sz="2000" dirty="0" smtClean="0"/>
              <a:t>※ </a:t>
            </a:r>
            <a:r>
              <a:rPr lang="ja-JP" altLang="en-US" sz="2000" dirty="0" smtClean="0"/>
              <a:t>実施に当たっては、当該取組の意義・目的を職員に周知するとと</a:t>
            </a:r>
            <a:r>
              <a:rPr lang="ja-JP" altLang="en-US" sz="2000" dirty="0"/>
              <a:t>もに</a:t>
            </a:r>
            <a:r>
              <a:rPr lang="ja-JP" altLang="en-US" sz="2000" dirty="0" smtClean="0"/>
              <a:t>、適時のフォローアップや職員間の意見交換等により、当該取組の意義・目的に則ったケア実現に向けて継続的に取り組むものでなければならない。</a:t>
            </a:r>
            <a:endParaRPr lang="en-US" altLang="ja-JP" sz="2000" dirty="0" smtClean="0"/>
          </a:p>
        </p:txBody>
      </p:sp>
    </p:spTree>
    <p:extLst>
      <p:ext uri="{BB962C8B-B14F-4D97-AF65-F5344CB8AC3E}">
        <p14:creationId xmlns:p14="http://schemas.microsoft.com/office/powerpoint/2010/main" val="396977610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24888" y="6284912"/>
            <a:ext cx="2743200" cy="365125"/>
          </a:xfrm>
        </p:spPr>
        <p:txBody>
          <a:bodyPr/>
          <a:lstStyle/>
          <a:p>
            <a:fld id="{41D9830F-53EB-46B6-9EC0-C4C68F82A889}" type="slidenum">
              <a:rPr kumimoji="1" lang="ja-JP" altLang="en-US" smtClean="0"/>
              <a:t>143</a:t>
            </a:fld>
            <a:endParaRPr kumimoji="1" lang="ja-JP" altLang="en-US"/>
          </a:p>
        </p:txBody>
      </p:sp>
      <p:sp>
        <p:nvSpPr>
          <p:cNvPr id="4" name="正方形/長方形 3"/>
          <p:cNvSpPr/>
          <p:nvPr/>
        </p:nvSpPr>
        <p:spPr>
          <a:xfrm>
            <a:off x="259559" y="3581642"/>
            <a:ext cx="11932441" cy="3068395"/>
          </a:xfrm>
          <a:prstGeom prst="rect">
            <a:avLst/>
          </a:prstGeom>
          <a:ln w="6350">
            <a:solidFill>
              <a:schemeClr val="tx1"/>
            </a:solidFill>
          </a:ln>
        </p:spPr>
        <p:txBody>
          <a:bodyPr wrap="square" tIns="72000">
            <a:spAutoFit/>
          </a:bodyPr>
          <a:lstStyle/>
          <a:p>
            <a:pPr marL="185738" indent="-185738">
              <a:lnSpc>
                <a:spcPts val="2300"/>
              </a:lnSpc>
            </a:pPr>
            <a:r>
              <a:rPr lang="en-US" altLang="ja-JP" sz="2000" dirty="0" smtClean="0"/>
              <a:t>※ </a:t>
            </a:r>
            <a:r>
              <a:rPr lang="ja-JP" altLang="en-US" sz="2000" dirty="0" smtClean="0"/>
              <a:t>職員</a:t>
            </a:r>
            <a:r>
              <a:rPr lang="ja-JP" altLang="en-US" sz="2000" dirty="0"/>
              <a:t>の割合の算出に当たっては、常勤換算方法により算出した前年度（ </a:t>
            </a:r>
            <a:r>
              <a:rPr lang="en-US" altLang="ja-JP" sz="2000" dirty="0" smtClean="0"/>
              <a:t>3</a:t>
            </a:r>
            <a:r>
              <a:rPr lang="ja-JP" altLang="en-US" sz="2000" dirty="0" smtClean="0"/>
              <a:t>月を除いた</a:t>
            </a:r>
            <a:r>
              <a:rPr lang="en-US" altLang="ja-JP" sz="2000" dirty="0" smtClean="0"/>
              <a:t>11</a:t>
            </a:r>
            <a:r>
              <a:rPr lang="ja-JP" altLang="en-US" sz="2000" dirty="0" smtClean="0"/>
              <a:t>月間</a:t>
            </a:r>
            <a:r>
              <a:rPr lang="ja-JP" altLang="en-US" sz="2000" dirty="0"/>
              <a:t>）の平均を</a:t>
            </a:r>
            <a:r>
              <a:rPr lang="ja-JP" altLang="en-US" sz="2000" dirty="0" smtClean="0"/>
              <a:t>用いる。</a:t>
            </a:r>
            <a:endParaRPr lang="en-US" altLang="ja-JP" sz="2000" dirty="0" smtClean="0"/>
          </a:p>
          <a:p>
            <a:pPr marL="185738" indent="171450">
              <a:lnSpc>
                <a:spcPts val="2300"/>
              </a:lnSpc>
            </a:pPr>
            <a:r>
              <a:rPr lang="ja-JP" altLang="en-US" sz="2000" dirty="0" smtClean="0"/>
              <a:t>従業者の常勤換算にあっては、利用者への介護業務（計画作成等介護を行うに当たって必要な業務は含まれるが、請求事務等介護にかかわらない業務を除く）に従事している時間を用いても差し支えない。</a:t>
            </a:r>
            <a:endParaRPr lang="ja-JP" altLang="en-US" sz="2000" dirty="0"/>
          </a:p>
          <a:p>
            <a:pPr marL="185738" indent="-185738">
              <a:lnSpc>
                <a:spcPts val="2300"/>
              </a:lnSpc>
            </a:pPr>
            <a:r>
              <a:rPr lang="en-US" altLang="ja-JP" sz="2000" dirty="0" smtClean="0"/>
              <a:t>※ </a:t>
            </a:r>
            <a:r>
              <a:rPr lang="ja-JP" altLang="en-US" sz="2000" dirty="0" smtClean="0"/>
              <a:t>介護福祉士については、各月の前月の末日時点で資格を取得している者とすること。</a:t>
            </a:r>
            <a:endParaRPr lang="ja-JP" altLang="en-US" sz="2000" dirty="0"/>
          </a:p>
          <a:p>
            <a:pPr marL="185738" indent="-185738">
              <a:lnSpc>
                <a:spcPts val="2300"/>
              </a:lnSpc>
            </a:pPr>
            <a:r>
              <a:rPr lang="en-US" altLang="ja-JP" sz="2000" dirty="0"/>
              <a:t>※ </a:t>
            </a:r>
            <a:r>
              <a:rPr lang="ja-JP" altLang="en-US" sz="2000" dirty="0" smtClean="0"/>
              <a:t>勤続年数とは、各月の前月の末日時点における勤続年数をいう。</a:t>
            </a:r>
            <a:endParaRPr lang="en-US" altLang="ja-JP" sz="2000" dirty="0" smtClean="0"/>
          </a:p>
          <a:p>
            <a:pPr marL="185738" indent="-185738">
              <a:lnSpc>
                <a:spcPts val="2300"/>
              </a:lnSpc>
            </a:pPr>
            <a:r>
              <a:rPr lang="en-US" altLang="ja-JP" sz="2000" dirty="0" smtClean="0"/>
              <a:t>※ </a:t>
            </a:r>
            <a:r>
              <a:rPr lang="ja-JP" altLang="en-US" sz="2000" dirty="0" smtClean="0"/>
              <a:t>勤続年数の</a:t>
            </a:r>
            <a:r>
              <a:rPr lang="ja-JP" altLang="en-US" sz="2000" dirty="0"/>
              <a:t>算定に当たっては、当該事業所における勤続年数に加え、同一</a:t>
            </a:r>
            <a:r>
              <a:rPr lang="ja-JP" altLang="en-US" sz="2000" dirty="0" smtClean="0"/>
              <a:t>法人等の</a:t>
            </a:r>
            <a:r>
              <a:rPr lang="ja-JP" altLang="en-US" sz="2000" dirty="0"/>
              <a:t>経営する他の</a:t>
            </a:r>
            <a:r>
              <a:rPr lang="ja-JP" altLang="en-US" sz="2000" dirty="0" smtClean="0"/>
              <a:t>介護</a:t>
            </a:r>
            <a:r>
              <a:rPr lang="ja-JP" altLang="en-US" sz="2000" dirty="0"/>
              <a:t>サービス事業所、病院、社会福祉施設等において</a:t>
            </a:r>
            <a:r>
              <a:rPr lang="ja-JP" altLang="en-US" sz="2000" dirty="0" smtClean="0"/>
              <a:t>サービスを</a:t>
            </a:r>
            <a:r>
              <a:rPr lang="ja-JP" altLang="en-US" sz="2000" dirty="0"/>
              <a:t>利用者に直接提供する職員として勤務した年数を含めることができる</a:t>
            </a:r>
            <a:r>
              <a:rPr lang="ja-JP" altLang="en-US" sz="2000" dirty="0" smtClean="0"/>
              <a:t>。</a:t>
            </a:r>
            <a:endParaRPr lang="en-US" altLang="ja-JP" sz="2000" dirty="0" smtClean="0"/>
          </a:p>
        </p:txBody>
      </p:sp>
      <p:sp>
        <p:nvSpPr>
          <p:cNvPr id="5" name="正方形/長方形 4"/>
          <p:cNvSpPr/>
          <p:nvPr/>
        </p:nvSpPr>
        <p:spPr>
          <a:xfrm>
            <a:off x="0" y="0"/>
            <a:ext cx="12192000" cy="2677656"/>
          </a:xfrm>
          <a:prstGeom prst="rect">
            <a:avLst/>
          </a:prstGeom>
        </p:spPr>
        <p:txBody>
          <a:bodyPr wrap="square">
            <a:spAutoFit/>
          </a:bodyPr>
          <a:lstStyle/>
          <a:p>
            <a:pPr marL="542925" indent="-542925"/>
            <a:r>
              <a:rPr lang="en-US" altLang="ja-JP" sz="2000" dirty="0"/>
              <a:t>【</a:t>
            </a:r>
            <a:r>
              <a:rPr lang="ja-JP" altLang="en-US" sz="2000" dirty="0"/>
              <a:t>サービス提供体制強化加算</a:t>
            </a:r>
            <a:r>
              <a:rPr lang="en-US" altLang="ja-JP" sz="2000" dirty="0"/>
              <a:t>(Ⅱ)】</a:t>
            </a:r>
            <a:r>
              <a:rPr lang="ja-JP" altLang="en-US" sz="2000" dirty="0"/>
              <a:t>　</a:t>
            </a:r>
            <a:r>
              <a:rPr lang="en-US" altLang="ja-JP" sz="2000" dirty="0"/>
              <a:t>18</a:t>
            </a:r>
            <a:r>
              <a:rPr lang="ja-JP" altLang="en-US" sz="2000" dirty="0"/>
              <a:t>単位／日</a:t>
            </a:r>
            <a:endParaRPr lang="en-US" altLang="ja-JP" sz="2000" dirty="0"/>
          </a:p>
          <a:p>
            <a:pPr marL="271463" indent="-85725"/>
            <a:r>
              <a:rPr lang="ja-JP" altLang="en-US" sz="2000" dirty="0"/>
              <a:t>・施設の介護職員の総数のうち、介護福祉士の占める割合が</a:t>
            </a:r>
            <a:r>
              <a:rPr lang="en-US" altLang="ja-JP" sz="2000" dirty="0"/>
              <a:t>100</a:t>
            </a:r>
            <a:r>
              <a:rPr lang="ja-JP" altLang="en-US" sz="2000" dirty="0"/>
              <a:t>分の</a:t>
            </a:r>
            <a:r>
              <a:rPr lang="en-US" altLang="ja-JP" sz="2000" dirty="0"/>
              <a:t>60</a:t>
            </a:r>
            <a:r>
              <a:rPr lang="ja-JP" altLang="en-US" sz="2000" dirty="0"/>
              <a:t>以上である。</a:t>
            </a:r>
            <a:endParaRPr lang="en-US" altLang="ja-JP" sz="2000" dirty="0"/>
          </a:p>
          <a:p>
            <a:pPr marL="542925" indent="-542925"/>
            <a:endParaRPr lang="en-US" altLang="ja-JP" sz="800" dirty="0" smtClean="0"/>
          </a:p>
          <a:p>
            <a:pPr marL="542925" indent="-542925"/>
            <a:r>
              <a:rPr lang="en-US" altLang="ja-JP" sz="2000" dirty="0" smtClean="0"/>
              <a:t>【</a:t>
            </a:r>
            <a:r>
              <a:rPr lang="ja-JP" altLang="en-US" sz="2000" dirty="0"/>
              <a:t>サービス提供体制強化加算</a:t>
            </a:r>
            <a:r>
              <a:rPr lang="en-US" altLang="ja-JP" sz="2000" dirty="0"/>
              <a:t>(Ⅲ)】</a:t>
            </a:r>
            <a:r>
              <a:rPr lang="ja-JP" altLang="en-US" sz="2000" dirty="0"/>
              <a:t>　</a:t>
            </a:r>
            <a:r>
              <a:rPr lang="en-US" altLang="ja-JP" sz="2000" dirty="0"/>
              <a:t>6</a:t>
            </a:r>
            <a:r>
              <a:rPr lang="ja-JP" altLang="en-US" sz="2000" dirty="0"/>
              <a:t>単位／日</a:t>
            </a:r>
            <a:endParaRPr lang="en-US" altLang="ja-JP" sz="2000" dirty="0"/>
          </a:p>
          <a:p>
            <a:pPr marL="542925" indent="-357188"/>
            <a:r>
              <a:rPr lang="ja-JP" altLang="en-US" sz="2000" dirty="0"/>
              <a:t>次の</a:t>
            </a:r>
            <a:r>
              <a:rPr lang="ja-JP" altLang="en-US" sz="2000" dirty="0" smtClean="0"/>
              <a:t>いずれかに適合</a:t>
            </a:r>
            <a:r>
              <a:rPr lang="ja-JP" altLang="en-US" sz="2000" dirty="0"/>
              <a:t>する。</a:t>
            </a:r>
            <a:endParaRPr lang="en-US" altLang="ja-JP" sz="2000" dirty="0"/>
          </a:p>
          <a:p>
            <a:pPr marL="442913" lvl="0" indent="-257175"/>
            <a:r>
              <a:rPr lang="ja-JP" altLang="en-US" sz="2000" dirty="0" smtClean="0">
                <a:solidFill>
                  <a:prstClr val="black"/>
                </a:solidFill>
              </a:rPr>
              <a:t>・ 施設</a:t>
            </a:r>
            <a:r>
              <a:rPr lang="ja-JP" altLang="en-US" sz="2000" dirty="0">
                <a:solidFill>
                  <a:prstClr val="black"/>
                </a:solidFill>
              </a:rPr>
              <a:t>の介護職員の総数のうち、介護福祉士の占める割合が</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50</a:t>
            </a:r>
            <a:r>
              <a:rPr lang="ja-JP" altLang="en-US" sz="2000" dirty="0" smtClean="0">
                <a:solidFill>
                  <a:prstClr val="black"/>
                </a:solidFill>
              </a:rPr>
              <a:t>以上である。</a:t>
            </a:r>
            <a:endParaRPr lang="en-US" altLang="ja-JP" sz="2000" dirty="0">
              <a:solidFill>
                <a:prstClr val="black"/>
              </a:solidFill>
            </a:endParaRPr>
          </a:p>
          <a:p>
            <a:pPr marL="442913" lvl="0" indent="-257175"/>
            <a:r>
              <a:rPr lang="ja-JP" altLang="en-US" sz="2000" dirty="0" smtClean="0">
                <a:solidFill>
                  <a:prstClr val="black"/>
                </a:solidFill>
              </a:rPr>
              <a:t>・ 施設</a:t>
            </a:r>
            <a:r>
              <a:rPr lang="ja-JP" altLang="en-US" sz="2000" dirty="0">
                <a:solidFill>
                  <a:prstClr val="black"/>
                </a:solidFill>
              </a:rPr>
              <a:t>の看護・介護職員の総数のうち、常勤職員の占める割合が、</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75</a:t>
            </a:r>
            <a:r>
              <a:rPr lang="ja-JP" altLang="en-US" sz="2000" dirty="0" smtClean="0">
                <a:solidFill>
                  <a:prstClr val="black"/>
                </a:solidFill>
              </a:rPr>
              <a:t>以上である。</a:t>
            </a:r>
            <a:endParaRPr lang="en-US" altLang="ja-JP" sz="2000" dirty="0">
              <a:solidFill>
                <a:prstClr val="black"/>
              </a:solidFill>
            </a:endParaRPr>
          </a:p>
          <a:p>
            <a:pPr marL="442913" lvl="0" indent="-257175"/>
            <a:r>
              <a:rPr lang="ja-JP" altLang="en-US" sz="2000" dirty="0" smtClean="0">
                <a:solidFill>
                  <a:prstClr val="black"/>
                </a:solidFill>
              </a:rPr>
              <a:t>・ 施設</a:t>
            </a:r>
            <a:r>
              <a:rPr lang="ja-JP" altLang="en-US" sz="2000" dirty="0">
                <a:solidFill>
                  <a:prstClr val="black"/>
                </a:solidFill>
              </a:rPr>
              <a:t>サービス</a:t>
            </a:r>
            <a:r>
              <a:rPr lang="ja-JP" altLang="en-US" sz="2000" dirty="0" smtClean="0">
                <a:solidFill>
                  <a:prstClr val="black"/>
                </a:solidFill>
              </a:rPr>
              <a:t>を入所者</a:t>
            </a:r>
            <a:r>
              <a:rPr lang="ja-JP" altLang="en-US" sz="2000" dirty="0">
                <a:solidFill>
                  <a:prstClr val="black"/>
                </a:solidFill>
              </a:rPr>
              <a:t>に直接提供する職員の総数のうち、勤続年数</a:t>
            </a:r>
            <a:r>
              <a:rPr lang="en-US" altLang="ja-JP" sz="2000" dirty="0">
                <a:solidFill>
                  <a:prstClr val="black"/>
                </a:solidFill>
              </a:rPr>
              <a:t>7</a:t>
            </a:r>
            <a:r>
              <a:rPr lang="ja-JP" altLang="en-US" sz="2000" dirty="0">
                <a:solidFill>
                  <a:prstClr val="black"/>
                </a:solidFill>
              </a:rPr>
              <a:t>年以上の者の占める割合が</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30</a:t>
            </a:r>
            <a:r>
              <a:rPr lang="ja-JP" altLang="en-US" sz="2000" dirty="0" smtClean="0">
                <a:solidFill>
                  <a:prstClr val="black"/>
                </a:solidFill>
              </a:rPr>
              <a:t>以上である。</a:t>
            </a:r>
            <a:endParaRPr lang="en-US" altLang="zh-TW" sz="2000" dirty="0">
              <a:solidFill>
                <a:prstClr val="black"/>
              </a:solidFill>
            </a:endParaRPr>
          </a:p>
        </p:txBody>
      </p:sp>
      <p:sp>
        <p:nvSpPr>
          <p:cNvPr id="6" name="正方形/長方形 5"/>
          <p:cNvSpPr/>
          <p:nvPr/>
        </p:nvSpPr>
        <p:spPr>
          <a:xfrm>
            <a:off x="316706" y="2674797"/>
            <a:ext cx="11558587" cy="682238"/>
          </a:xfrm>
          <a:prstGeom prst="rect">
            <a:avLst/>
          </a:prstGeom>
          <a:ln w="6350">
            <a:solidFill>
              <a:schemeClr val="tx1"/>
            </a:solidFill>
            <a:prstDash val="sysDot"/>
          </a:ln>
        </p:spPr>
        <p:txBody>
          <a:bodyPr wrap="square" anchor="ctr" anchorCtr="0">
            <a:spAutoFit/>
          </a:bodyPr>
          <a:lstStyle/>
          <a:p>
            <a:pPr marL="185738" lvl="0" indent="-185738">
              <a:lnSpc>
                <a:spcPts val="2300"/>
              </a:lnSpc>
            </a:pPr>
            <a:r>
              <a:rPr lang="en-US" altLang="ja-JP" sz="2000" dirty="0" smtClean="0">
                <a:solidFill>
                  <a:prstClr val="black"/>
                </a:solidFill>
              </a:rPr>
              <a:t>【</a:t>
            </a:r>
            <a:r>
              <a:rPr lang="ja-JP" altLang="en-US" sz="2000" dirty="0" smtClean="0">
                <a:solidFill>
                  <a:prstClr val="black"/>
                </a:solidFill>
              </a:rPr>
              <a:t>施設サービスを入所者に直接提供</a:t>
            </a:r>
            <a:r>
              <a:rPr lang="ja-JP" altLang="en-US" sz="2000" dirty="0">
                <a:solidFill>
                  <a:prstClr val="black"/>
                </a:solidFill>
              </a:rPr>
              <a:t>する</a:t>
            </a:r>
            <a:r>
              <a:rPr lang="ja-JP" altLang="en-US" sz="2000" dirty="0" smtClean="0">
                <a:solidFill>
                  <a:prstClr val="black"/>
                </a:solidFill>
              </a:rPr>
              <a:t>職員</a:t>
            </a:r>
            <a:r>
              <a:rPr lang="en-US" altLang="ja-JP" sz="2000" dirty="0" smtClean="0">
                <a:solidFill>
                  <a:prstClr val="black"/>
                </a:solidFill>
              </a:rPr>
              <a:t>】</a:t>
            </a:r>
          </a:p>
          <a:p>
            <a:pPr marL="185738" lvl="0" indent="-185738">
              <a:lnSpc>
                <a:spcPts val="2300"/>
              </a:lnSpc>
            </a:pPr>
            <a:r>
              <a:rPr lang="ja-JP" altLang="en-US" sz="2000" dirty="0" smtClean="0">
                <a:solidFill>
                  <a:prstClr val="black"/>
                </a:solidFill>
              </a:rPr>
              <a:t>生活相談員、介護職員、看護職員又は機能訓練指導員として勤務</a:t>
            </a:r>
            <a:r>
              <a:rPr lang="ja-JP" altLang="en-US" sz="2000" dirty="0">
                <a:solidFill>
                  <a:prstClr val="black"/>
                </a:solidFill>
              </a:rPr>
              <a:t>を行う職員を指す。</a:t>
            </a:r>
          </a:p>
        </p:txBody>
      </p:sp>
    </p:spTree>
    <p:extLst>
      <p:ext uri="{BB962C8B-B14F-4D97-AF65-F5344CB8AC3E}">
        <p14:creationId xmlns:p14="http://schemas.microsoft.com/office/powerpoint/2010/main" val="20942508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144</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r>
              <a:rPr lang="ja-JP" altLang="en-US" sz="2000" b="1" dirty="0" smtClean="0"/>
              <a:t>（４０）介護職員等処遇改善加算　</a:t>
            </a:r>
            <a:r>
              <a:rPr lang="en-US" altLang="ja-JP" sz="2000" dirty="0" smtClean="0"/>
              <a:t>※</a:t>
            </a:r>
            <a:r>
              <a:rPr lang="ja-JP" altLang="en-US" sz="2000" dirty="0" smtClean="0"/>
              <a:t>体制届が必要</a:t>
            </a:r>
            <a:endParaRPr lang="en-US" altLang="ja-JP" sz="2000"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1400" b="1" dirty="0"/>
          </a:p>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2108034574"/>
              </p:ext>
            </p:extLst>
          </p:nvPr>
        </p:nvGraphicFramePr>
        <p:xfrm>
          <a:off x="579436" y="437465"/>
          <a:ext cx="8883650" cy="1981200"/>
        </p:xfrm>
        <a:graphic>
          <a:graphicData uri="http://schemas.openxmlformats.org/drawingml/2006/table">
            <a:tbl>
              <a:tblPr firstRow="1" bandRow="1">
                <a:tableStyleId>{5C22544A-7EE6-4342-B048-85BDC9FD1C3A}</a:tableStyleId>
              </a:tblPr>
              <a:tblGrid>
                <a:gridCol w="3740150">
                  <a:extLst>
                    <a:ext uri="{9D8B030D-6E8A-4147-A177-3AD203B41FA5}">
                      <a16:colId xmlns:a16="http://schemas.microsoft.com/office/drawing/2014/main" val="715487939"/>
                    </a:ext>
                  </a:extLst>
                </a:gridCol>
                <a:gridCol w="3057525">
                  <a:extLst>
                    <a:ext uri="{9D8B030D-6E8A-4147-A177-3AD203B41FA5}">
                      <a16:colId xmlns:a16="http://schemas.microsoft.com/office/drawing/2014/main" val="1569460866"/>
                    </a:ext>
                  </a:extLst>
                </a:gridCol>
                <a:gridCol w="2085975">
                  <a:extLst>
                    <a:ext uri="{9D8B030D-6E8A-4147-A177-3AD203B41FA5}">
                      <a16:colId xmlns:a16="http://schemas.microsoft.com/office/drawing/2014/main" val="548120509"/>
                    </a:ext>
                  </a:extLst>
                </a:gridCol>
              </a:tblGrid>
              <a:tr h="370840">
                <a:tc>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加算率（％）</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70840">
                <a:tc>
                  <a:txBody>
                    <a:bodyPr/>
                    <a:lstStyle/>
                    <a:p>
                      <a:r>
                        <a:rPr kumimoji="1" lang="ja-JP" altLang="en-US" sz="2000" dirty="0" smtClean="0"/>
                        <a:t>介護職員等処遇改善加算</a:t>
                      </a:r>
                      <a:r>
                        <a:rPr kumimoji="1" lang="en-US" altLang="ja-JP" sz="2000" dirty="0" smtClean="0"/>
                        <a:t>(Ⅰ)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dirty="0" smtClean="0"/>
                        <a:t>基本サービス費に各種加算減算（処遇改善加算を除く）を加えた</a:t>
                      </a:r>
                      <a:r>
                        <a:rPr kumimoji="1" lang="en-US" altLang="ja-JP" sz="2000" dirty="0" smtClean="0"/>
                        <a:t>1</a:t>
                      </a:r>
                      <a:r>
                        <a:rPr kumimoji="1" lang="ja-JP" altLang="en-US" sz="2000" dirty="0" smtClean="0"/>
                        <a:t>月当たりの総単位数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t>
                      </a:r>
                      <a:r>
                        <a:rPr kumimoji="1" lang="ja-JP" altLang="en-US" sz="2000" baseline="0" dirty="0" smtClean="0"/>
                        <a:t> </a:t>
                      </a:r>
                      <a:r>
                        <a:rPr kumimoji="1" lang="en-US" altLang="ja-JP" sz="2000" dirty="0" smtClean="0"/>
                        <a:t>14.0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551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13.6</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11.3</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9.0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Tree>
    <p:extLst>
      <p:ext uri="{BB962C8B-B14F-4D97-AF65-F5344CB8AC3E}">
        <p14:creationId xmlns:p14="http://schemas.microsoft.com/office/powerpoint/2010/main" val="396094573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3993848"/>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146</a:t>
            </a:fld>
            <a:endParaRPr kumimoji="1" lang="ja-JP" altLang="en-US" dirty="0"/>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ext uri="{D42A27DB-BD31-4B8C-83A1-F6EECF244321}">
                <p14:modId xmlns:p14="http://schemas.microsoft.com/office/powerpoint/2010/main" val="2997665386"/>
              </p:ext>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476866161"/>
              </p:ext>
            </p:extLst>
          </p:nvPr>
        </p:nvGraphicFramePr>
        <p:xfrm>
          <a:off x="110612" y="2726302"/>
          <a:ext cx="11931446" cy="4067183"/>
        </p:xfrm>
        <a:graphic>
          <a:graphicData uri="http://schemas.openxmlformats.org/drawingml/2006/table">
            <a:tbl>
              <a:tblPr firstRow="1" firstCol="1" bandRow="1">
                <a:tableStyleId>{5C22544A-7EE6-4342-B048-85BDC9FD1C3A}</a:tableStyleId>
              </a:tblPr>
              <a:tblGrid>
                <a:gridCol w="5295577">
                  <a:extLst>
                    <a:ext uri="{9D8B030D-6E8A-4147-A177-3AD203B41FA5}">
                      <a16:colId xmlns:a16="http://schemas.microsoft.com/office/drawing/2014/main" val="642090892"/>
                    </a:ext>
                  </a:extLst>
                </a:gridCol>
                <a:gridCol w="6635869">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dirty="0">
                          <a:solidFill>
                            <a:schemeClr val="tx1"/>
                          </a:solidFill>
                          <a:effectLst/>
                        </a:rPr>
                        <a:t>「</a:t>
                      </a:r>
                      <a:r>
                        <a:rPr lang="ja-JP" sz="1800" kern="100" dirty="0" smtClean="0">
                          <a:solidFill>
                            <a:schemeClr val="tx1"/>
                          </a:solidFill>
                          <a:effectLst/>
                        </a:rPr>
                        <a:t>令和</a:t>
                      </a:r>
                      <a:r>
                        <a:rPr lang="en-US" sz="1800" kern="100" dirty="0" smtClean="0">
                          <a:solidFill>
                            <a:schemeClr val="tx1"/>
                          </a:solidFill>
                          <a:effectLst/>
                        </a:rPr>
                        <a:t>7</a:t>
                      </a:r>
                      <a:r>
                        <a:rPr lang="ja-JP" sz="1800" kern="100" smtClean="0">
                          <a:solidFill>
                            <a:schemeClr val="tx1"/>
                          </a:solidFill>
                          <a:effectLst/>
                        </a:rPr>
                        <a:t>年度</a:t>
                      </a:r>
                      <a:r>
                        <a:rPr lang="ja-JP" sz="1800" kern="100" dirty="0">
                          <a:solidFill>
                            <a:schemeClr val="tx1"/>
                          </a:solidFill>
                          <a:effectLst/>
                        </a:rPr>
                        <a:t>介護サービス事業者集団指導」について、</a:t>
                      </a:r>
                      <a:r>
                        <a:rPr lang="ja-JP" sz="1800" kern="100">
                          <a:solidFill>
                            <a:schemeClr val="tx1"/>
                          </a:solidFill>
                          <a:effectLst/>
                        </a:rPr>
                        <a:t>資料</a:t>
                      </a:r>
                      <a:r>
                        <a:rPr lang="ja-JP" sz="1800" kern="100" smtClean="0">
                          <a:solidFill>
                            <a:schemeClr val="tx1"/>
                          </a:solidFill>
                          <a:effectLst/>
                        </a:rPr>
                        <a:t>を</a:t>
                      </a:r>
                      <a:r>
                        <a:rPr lang="ja-JP" altLang="en-US" sz="1800" kern="100" smtClean="0">
                          <a:solidFill>
                            <a:schemeClr val="tx1"/>
                          </a:solidFill>
                          <a:effectLst/>
                        </a:rPr>
                        <a:t>全て</a:t>
                      </a:r>
                      <a:r>
                        <a:rPr lang="ja-JP" sz="1800" kern="10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2924478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7057714"/>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4343602"/>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0635236"/>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7263057"/>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0690430"/>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4120" y="-355282"/>
            <a:ext cx="10515600" cy="1325563"/>
          </a:xfrm>
        </p:spPr>
        <p:txBody>
          <a:bodyPr tIns="0" bIns="0">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369603" y="175869"/>
            <a:ext cx="11676924" cy="6430296"/>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介護職員等処遇改善加算について</a:t>
            </a:r>
            <a:endParaRPr lang="ja-JP" altLang="en-US" sz="2400" dirty="0"/>
          </a:p>
          <a:p>
            <a:pPr marL="0" indent="0">
              <a:lnSpc>
                <a:spcPct val="100000"/>
              </a:lnSpc>
              <a:spcBef>
                <a:spcPts val="0"/>
              </a:spcBef>
              <a:buNone/>
            </a:pPr>
            <a:r>
              <a:rPr lang="ja-JP" altLang="en-US" sz="2400" dirty="0" smtClean="0"/>
              <a:t>（</a:t>
            </a:r>
            <a:r>
              <a:rPr lang="ja-JP" altLang="en-US" sz="2400" dirty="0"/>
              <a:t>地域</a:t>
            </a:r>
            <a:r>
              <a:rPr lang="ja-JP" altLang="en-US" sz="2400" dirty="0" smtClean="0"/>
              <a:t>密着型介護老人福祉施設入所者生活介護）</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菊陽町地域密着型特別養護老人ホーム入所取扱指針について</a:t>
            </a:r>
            <a:endParaRPr lang="en-US" altLang="ja-JP" sz="2400" dirty="0"/>
          </a:p>
          <a:p>
            <a:pPr marL="442913" indent="0">
              <a:lnSpc>
                <a:spcPct val="100000"/>
              </a:lnSpc>
              <a:spcBef>
                <a:spcPts val="0"/>
              </a:spcBef>
              <a:buNone/>
            </a:pPr>
            <a:r>
              <a:rPr lang="ja-JP" altLang="en-US" sz="2400" dirty="0" smtClean="0"/>
              <a:t>１５</a:t>
            </a:r>
            <a:r>
              <a:rPr lang="ja-JP" altLang="en-US" sz="2400" dirty="0"/>
              <a:t>　地域密着型介護老人福祉</a:t>
            </a:r>
            <a:r>
              <a:rPr lang="ja-JP" altLang="en-US" sz="2400" dirty="0" smtClean="0"/>
              <a:t>施設（ユニット型）に</a:t>
            </a:r>
            <a:r>
              <a:rPr lang="ja-JP" altLang="en-US" sz="2400" dirty="0"/>
              <a:t>関する基準の概要</a:t>
            </a:r>
            <a:endParaRPr lang="en-US" altLang="ja-JP" sz="2400" dirty="0"/>
          </a:p>
          <a:p>
            <a:pPr marL="442913" indent="0">
              <a:lnSpc>
                <a:spcPct val="100000"/>
              </a:lnSpc>
              <a:spcBef>
                <a:spcPts val="0"/>
              </a:spcBef>
              <a:buNone/>
            </a:pPr>
            <a:r>
              <a:rPr lang="ja-JP" altLang="en-US" sz="2400" dirty="0" smtClean="0"/>
              <a:t>１６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1771679611"/>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569315"/>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0323485"/>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9225172"/>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9374870"/>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9922373"/>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9988644"/>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5107013"/>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5990874"/>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9225056"/>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8195543"/>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1557615593"/>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0214218"/>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6487914"/>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194148"/>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2306008"/>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94510" y="2092181"/>
            <a:ext cx="10238509" cy="2387600"/>
          </a:xfrm>
        </p:spPr>
        <p:txBody>
          <a:bodyPr>
            <a:normAutofit/>
          </a:bodyPr>
          <a:lstStyle/>
          <a:p>
            <a:r>
              <a:rPr kumimoji="1" lang="ja-JP" altLang="en-US" dirty="0" smtClean="0"/>
              <a:t>地域密着型介護老人福祉施設入所者生活介護</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1010898481"/>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35</a:t>
            </a:fld>
            <a:endParaRPr kumimoji="1" lang="ja-JP" altLang="en-US"/>
          </a:p>
        </p:txBody>
      </p:sp>
      <p:sp>
        <p:nvSpPr>
          <p:cNvPr id="6" name="正方形/長方形 5"/>
          <p:cNvSpPr/>
          <p:nvPr/>
        </p:nvSpPr>
        <p:spPr>
          <a:xfrm>
            <a:off x="-1" y="523537"/>
            <a:ext cx="12192000" cy="6247864"/>
          </a:xfrm>
          <a:prstGeom prst="rect">
            <a:avLst/>
          </a:prstGeom>
        </p:spPr>
        <p:txBody>
          <a:bodyPr wrap="square">
            <a:spAutoFit/>
          </a:bodyPr>
          <a:lstStyle/>
          <a:p>
            <a:pPr indent="176213"/>
            <a:r>
              <a:rPr lang="ja-JP" altLang="en-US" sz="2000" dirty="0" smtClean="0"/>
              <a:t>平成</a:t>
            </a:r>
            <a:r>
              <a:rPr lang="en-US" altLang="ja-JP" sz="2000" dirty="0" smtClean="0"/>
              <a:t>27</a:t>
            </a:r>
            <a:r>
              <a:rPr lang="ja-JP" altLang="en-US" sz="2000" dirty="0" smtClean="0"/>
              <a:t>年</a:t>
            </a:r>
            <a:r>
              <a:rPr lang="en-US" altLang="ja-JP" sz="2000" dirty="0" smtClean="0"/>
              <a:t>4</a:t>
            </a:r>
            <a:r>
              <a:rPr lang="ja-JP" altLang="en-US" sz="2000" dirty="0" smtClean="0"/>
              <a:t>月以降、特別養護老人ホーム及び地域密着型特別養護老人ホームは、居宅での生活が困難な中重度の要介護高齢者を支える施設としての機能に重点化を図ることとされ、原則要介護</a:t>
            </a:r>
            <a:r>
              <a:rPr lang="ja-JP" altLang="en-US" sz="2000" dirty="0"/>
              <a:t>３以上の</a:t>
            </a:r>
            <a:r>
              <a:rPr lang="ja-JP" altLang="en-US" sz="2000" dirty="0" smtClean="0"/>
              <a:t>方が入所対象となりました。また、要介護</a:t>
            </a:r>
            <a:r>
              <a:rPr lang="en-US" altLang="ja-JP" sz="2000" dirty="0" smtClean="0"/>
              <a:t>1</a:t>
            </a:r>
            <a:r>
              <a:rPr lang="ja-JP" altLang="en-US" sz="2000" dirty="0" smtClean="0"/>
              <a:t>又は</a:t>
            </a:r>
            <a:r>
              <a:rPr lang="en-US" altLang="ja-JP" sz="2000" dirty="0" smtClean="0"/>
              <a:t>2</a:t>
            </a:r>
            <a:r>
              <a:rPr lang="ja-JP" altLang="en-US" sz="2000" dirty="0" smtClean="0"/>
              <a:t>であっても、やむを得ない事情により居宅での生活が著しく困難であると認められる場合には、市町村の適切な関与の下、施設ごとに設置している入所検討委員会における検討を経て、特例的に施設への入所が</a:t>
            </a:r>
            <a:r>
              <a:rPr lang="ja-JP" altLang="en-US" sz="2000" dirty="0"/>
              <a:t>認められています</a:t>
            </a:r>
            <a:r>
              <a:rPr lang="ja-JP" altLang="en-US" sz="2000" dirty="0" smtClean="0"/>
              <a:t>。</a:t>
            </a:r>
            <a:endParaRPr lang="en-US" altLang="ja-JP" sz="2000" dirty="0" smtClean="0"/>
          </a:p>
          <a:p>
            <a:pPr indent="176213"/>
            <a:r>
              <a:rPr lang="ja-JP" altLang="en-US" sz="2000" dirty="0" smtClean="0"/>
              <a:t>こう</a:t>
            </a:r>
            <a:r>
              <a:rPr lang="ja-JP" altLang="en-US" sz="2000" dirty="0"/>
              <a:t>した観点から</a:t>
            </a:r>
            <a:r>
              <a:rPr lang="ja-JP" altLang="en-US" sz="2000" dirty="0" smtClean="0"/>
              <a:t>、菊陽町における地域密着型特別養護老人ホームの入所に係る取扱いを明確化し、各施設において供用化することにより、入所決定過程の公平性及び透明性を確保し、入所の必要性が高い人の円滑な入所を促進するよう「菊陽町地域密着型特別</a:t>
            </a:r>
            <a:r>
              <a:rPr lang="ja-JP" altLang="en-US" sz="2000" dirty="0"/>
              <a:t>養護老人ホーム入所取扱指針」</a:t>
            </a:r>
            <a:r>
              <a:rPr lang="ja-JP" altLang="en-US" sz="2000" dirty="0" smtClean="0"/>
              <a:t>を作成し</a:t>
            </a:r>
            <a:r>
              <a:rPr lang="ja-JP" altLang="en-US" sz="2000" dirty="0"/>
              <a:t>運用しているところです</a:t>
            </a:r>
            <a:r>
              <a:rPr lang="ja-JP" altLang="en-US" sz="2000" dirty="0" smtClean="0"/>
              <a:t>。各施設はこの指針を踏まえ入所手続及び入所判定等を進める</a:t>
            </a:r>
            <a:r>
              <a:rPr lang="ja-JP" altLang="en-US" sz="2000" dirty="0"/>
              <a:t>必要があります</a:t>
            </a:r>
            <a:r>
              <a:rPr lang="ja-JP" altLang="en-US" sz="2000" dirty="0" smtClean="0"/>
              <a:t>。</a:t>
            </a:r>
            <a:endParaRPr lang="en-US" altLang="ja-JP" sz="2000" dirty="0" smtClean="0"/>
          </a:p>
          <a:p>
            <a:pPr indent="176213"/>
            <a:r>
              <a:rPr lang="ja-JP" altLang="en-US" sz="2000" dirty="0" smtClean="0"/>
              <a:t>指針及び様式は</a:t>
            </a:r>
            <a:r>
              <a:rPr lang="ja-JP" altLang="en-US" sz="2000" dirty="0"/>
              <a:t>菊陽町ホームページ「菊陽町地域密着型特別養護老人ホーム入所取扱指針について」に掲載しています</a:t>
            </a:r>
            <a:r>
              <a:rPr lang="ja-JP" altLang="en-US" sz="2000" dirty="0" smtClean="0"/>
              <a:t>。</a:t>
            </a:r>
            <a:r>
              <a:rPr lang="en-US" altLang="ja-JP" sz="2000" dirty="0" smtClean="0">
                <a:hlinkClick r:id="rId2"/>
              </a:rPr>
              <a:t>https://www.town.kikuyo.lg.jp/kiji0031088/index.html</a:t>
            </a:r>
            <a:endParaRPr lang="en-US" altLang="ja-JP" sz="2000" dirty="0" smtClean="0"/>
          </a:p>
          <a:p>
            <a:pPr indent="176213"/>
            <a:endParaRPr lang="ja-JP" altLang="en-US" sz="2000" dirty="0" smtClean="0"/>
          </a:p>
          <a:p>
            <a:r>
              <a:rPr lang="en-US" altLang="ja-JP" sz="2000" dirty="0" smtClean="0"/>
              <a:t>【</a:t>
            </a:r>
            <a:r>
              <a:rPr lang="ja-JP" altLang="en-US" sz="2000" dirty="0" smtClean="0"/>
              <a:t>指針の概要</a:t>
            </a:r>
            <a:r>
              <a:rPr lang="en-US" altLang="ja-JP" sz="2000" dirty="0" smtClean="0"/>
              <a:t>】</a:t>
            </a:r>
            <a:endParaRPr lang="ja-JP" altLang="en-US" sz="2000" dirty="0" smtClean="0"/>
          </a:p>
          <a:p>
            <a:pPr marL="265113" indent="-176213"/>
            <a:r>
              <a:rPr lang="ja-JP" altLang="en-US" sz="2000" dirty="0" smtClean="0"/>
              <a:t>○ 入所対象者は、要介護</a:t>
            </a:r>
            <a:r>
              <a:rPr lang="en-US" altLang="ja-JP" sz="2000" dirty="0" smtClean="0"/>
              <a:t>3</a:t>
            </a:r>
            <a:r>
              <a:rPr lang="ja-JP" altLang="en-US" sz="2000" dirty="0" smtClean="0"/>
              <a:t>以上の者、やむを得ない事由がある要介護</a:t>
            </a:r>
            <a:r>
              <a:rPr lang="en-US" altLang="ja-JP" sz="2000" dirty="0" smtClean="0"/>
              <a:t>1</a:t>
            </a:r>
            <a:r>
              <a:rPr lang="ja-JP" altLang="en-US" sz="2000" dirty="0" smtClean="0"/>
              <a:t>又は</a:t>
            </a:r>
            <a:r>
              <a:rPr lang="en-US" altLang="ja-JP" sz="2000" dirty="0" smtClean="0"/>
              <a:t>2</a:t>
            </a:r>
            <a:r>
              <a:rPr lang="ja-JP" altLang="en-US" sz="2000" dirty="0" smtClean="0"/>
              <a:t>の者</a:t>
            </a:r>
            <a:r>
              <a:rPr lang="en-US" altLang="ja-JP" sz="2000" dirty="0" smtClean="0"/>
              <a:t>(</a:t>
            </a:r>
            <a:r>
              <a:rPr lang="ja-JP" altLang="en-US" sz="2000" dirty="0" smtClean="0"/>
              <a:t>特例入所</a:t>
            </a:r>
            <a:r>
              <a:rPr lang="en-US" altLang="ja-JP" sz="2000" dirty="0" smtClean="0"/>
              <a:t>)</a:t>
            </a:r>
            <a:r>
              <a:rPr lang="ja-JP" altLang="en-US" sz="2000" dirty="0" smtClean="0"/>
              <a:t>及び老人福祉法第</a:t>
            </a:r>
            <a:r>
              <a:rPr lang="en-US" altLang="ja-JP" sz="2000" dirty="0" smtClean="0"/>
              <a:t>11</a:t>
            </a:r>
            <a:r>
              <a:rPr lang="ja-JP" altLang="en-US" sz="2000" dirty="0" smtClean="0"/>
              <a:t>条第</a:t>
            </a:r>
            <a:r>
              <a:rPr lang="en-US" altLang="ja-JP" sz="2000" dirty="0" smtClean="0"/>
              <a:t>1</a:t>
            </a:r>
            <a:r>
              <a:rPr lang="ja-JP" altLang="en-US" sz="2000" dirty="0" smtClean="0"/>
              <a:t>項第</a:t>
            </a:r>
            <a:r>
              <a:rPr lang="en-US" altLang="ja-JP" sz="2000" dirty="0" smtClean="0"/>
              <a:t>2</a:t>
            </a:r>
            <a:r>
              <a:rPr lang="ja-JP" altLang="en-US" sz="2000" dirty="0" smtClean="0"/>
              <a:t>号の措置に係る者。</a:t>
            </a:r>
          </a:p>
          <a:p>
            <a:pPr marL="265113" indent="-176213"/>
            <a:r>
              <a:rPr lang="ja-JP" altLang="en-US" sz="2000" dirty="0" smtClean="0"/>
              <a:t>○ </a:t>
            </a:r>
            <a:r>
              <a:rPr lang="ja-JP" altLang="en-US" sz="2000" dirty="0"/>
              <a:t>特例入所希望者からの入所申込を受理した場合は</a:t>
            </a:r>
            <a:r>
              <a:rPr lang="ja-JP" altLang="en-US" sz="2000" dirty="0" smtClean="0"/>
              <a:t>、菊陽町に</a:t>
            </a:r>
            <a:r>
              <a:rPr lang="ja-JP" altLang="en-US" sz="2000" dirty="0"/>
              <a:t>報告すること。</a:t>
            </a:r>
          </a:p>
          <a:p>
            <a:pPr marL="265113" indent="-176213"/>
            <a:r>
              <a:rPr lang="ja-JP" altLang="en-US" sz="2000" dirty="0" smtClean="0"/>
              <a:t>○ 入所</a:t>
            </a:r>
            <a:r>
              <a:rPr lang="ja-JP" altLang="en-US" sz="2000" dirty="0"/>
              <a:t>希望者及び特例入所</a:t>
            </a:r>
            <a:r>
              <a:rPr lang="ja-JP" altLang="en-US" sz="2000" dirty="0" smtClean="0"/>
              <a:t>希望者について、入所</a:t>
            </a:r>
            <a:r>
              <a:rPr lang="ja-JP" altLang="en-US" sz="2000" dirty="0"/>
              <a:t>の必要性に係る評価を</a:t>
            </a:r>
            <a:r>
              <a:rPr lang="ja-JP" altLang="en-US" sz="2000" dirty="0" smtClean="0"/>
              <a:t>行い、入所検討委員会において入所順位を決定し、</a:t>
            </a:r>
            <a:r>
              <a:rPr lang="ja-JP" altLang="en-US" sz="2000" dirty="0"/>
              <a:t>入所</a:t>
            </a:r>
            <a:r>
              <a:rPr lang="ja-JP" altLang="en-US" sz="2000" dirty="0" smtClean="0"/>
              <a:t>判定対象者名簿の作成及び更新を行うこと。</a:t>
            </a:r>
            <a:endParaRPr lang="en-US" altLang="ja-JP" sz="2000" dirty="0" smtClean="0"/>
          </a:p>
          <a:p>
            <a:pPr marL="265113" indent="-176213"/>
            <a:r>
              <a:rPr lang="ja-JP" altLang="en-US" sz="2000" dirty="0" smtClean="0"/>
              <a:t>○ 名簿に</a:t>
            </a:r>
            <a:r>
              <a:rPr lang="ja-JP" altLang="en-US" sz="2000" dirty="0"/>
              <a:t>登載されている者に係る入所判定に必要な情報は</a:t>
            </a:r>
            <a:r>
              <a:rPr lang="ja-JP" altLang="en-US" sz="2000" dirty="0" smtClean="0"/>
              <a:t>、概ね</a:t>
            </a:r>
            <a:r>
              <a:rPr lang="en-US" altLang="ja-JP" sz="2000" dirty="0" smtClean="0"/>
              <a:t>6</a:t>
            </a:r>
            <a:r>
              <a:rPr lang="ja-JP" altLang="en-US" sz="2000" dirty="0" smtClean="0"/>
              <a:t>カ月を基本に更新</a:t>
            </a:r>
            <a:r>
              <a:rPr lang="ja-JP" altLang="en-US" sz="2000" dirty="0"/>
              <a:t>すること。</a:t>
            </a:r>
          </a:p>
          <a:p>
            <a:pPr marL="265113" indent="-176213"/>
            <a:r>
              <a:rPr lang="ja-JP" altLang="en-US" sz="2000" dirty="0"/>
              <a:t>○ 毎年７月１日時点の入所判定名簿等の</a:t>
            </a:r>
            <a:r>
              <a:rPr lang="ja-JP" altLang="en-US" sz="2000" dirty="0" smtClean="0"/>
              <a:t>状況を、菊陽町に</a:t>
            </a:r>
            <a:r>
              <a:rPr lang="ja-JP" altLang="en-US" sz="2000" dirty="0"/>
              <a:t>報告すること。</a:t>
            </a:r>
          </a:p>
        </p:txBody>
      </p:sp>
      <p:sp>
        <p:nvSpPr>
          <p:cNvPr id="7" name="タイトル 1"/>
          <p:cNvSpPr txBox="1">
            <a:spLocks/>
          </p:cNvSpPr>
          <p:nvPr/>
        </p:nvSpPr>
        <p:spPr>
          <a:xfrm>
            <a:off x="0" y="0"/>
            <a:ext cx="12191999"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菊陽町地域密着型特別養護老人ホーム入所取扱指針について</a:t>
            </a:r>
            <a:endParaRPr lang="ja-JP" altLang="en-US" sz="2400" b="1" dirty="0"/>
          </a:p>
        </p:txBody>
      </p:sp>
    </p:spTree>
    <p:extLst>
      <p:ext uri="{BB962C8B-B14F-4D97-AF65-F5344CB8AC3E}">
        <p14:creationId xmlns:p14="http://schemas.microsoft.com/office/powerpoint/2010/main" val="934861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11929" y="6422117"/>
            <a:ext cx="2743200" cy="365125"/>
          </a:xfrm>
        </p:spPr>
        <p:txBody>
          <a:bodyPr/>
          <a:lstStyle/>
          <a:p>
            <a:fld id="{41D9830F-53EB-46B6-9EC0-C4C68F82A889}" type="slidenum">
              <a:rPr kumimoji="1" lang="ja-JP" altLang="en-US" smtClean="0"/>
              <a:t>36</a:t>
            </a:fld>
            <a:endParaRPr kumimoji="1" lang="ja-JP" altLang="en-US" dirty="0"/>
          </a:p>
        </p:txBody>
      </p:sp>
      <p:sp>
        <p:nvSpPr>
          <p:cNvPr id="5" name="正方形/長方形 4"/>
          <p:cNvSpPr/>
          <p:nvPr/>
        </p:nvSpPr>
        <p:spPr>
          <a:xfrm>
            <a:off x="22122" y="587216"/>
            <a:ext cx="12191999" cy="400110"/>
          </a:xfrm>
          <a:prstGeom prst="rect">
            <a:avLst/>
          </a:prstGeom>
        </p:spPr>
        <p:txBody>
          <a:bodyPr wrap="square">
            <a:spAutoFit/>
          </a:bodyPr>
          <a:lstStyle/>
          <a:p>
            <a:r>
              <a:rPr lang="ja-JP" altLang="en-US" sz="2000" dirty="0" smtClean="0"/>
              <a:t>■</a:t>
            </a:r>
            <a:r>
              <a:rPr lang="ja-JP" altLang="en-US" sz="2000" b="1" dirty="0"/>
              <a:t>人員</a:t>
            </a:r>
            <a:r>
              <a:rPr lang="ja-JP" altLang="en-US" sz="2000" b="1" dirty="0" smtClean="0"/>
              <a:t>基準</a:t>
            </a:r>
            <a:r>
              <a:rPr lang="en-US" altLang="ja-JP" sz="2000" b="1" dirty="0" smtClean="0"/>
              <a:t>【</a:t>
            </a:r>
            <a:r>
              <a:rPr lang="ja-JP" altLang="en-US" sz="2000" b="1" dirty="0" smtClean="0"/>
              <a:t>第</a:t>
            </a:r>
            <a:r>
              <a:rPr lang="en-US" altLang="ja-JP" sz="2000" b="1" dirty="0" smtClean="0"/>
              <a:t>131</a:t>
            </a:r>
            <a:r>
              <a:rPr lang="ja-JP" altLang="en-US" sz="2000" b="1" dirty="0" smtClean="0"/>
              <a:t>条、第</a:t>
            </a:r>
            <a:r>
              <a:rPr lang="en-US" altLang="ja-JP" sz="2000" b="1" dirty="0" smtClean="0"/>
              <a:t>167</a:t>
            </a:r>
            <a:r>
              <a:rPr lang="ja-JP" altLang="en-US" sz="2000" b="1" dirty="0" smtClean="0"/>
              <a:t>条</a:t>
            </a:r>
            <a:r>
              <a:rPr lang="en-US" altLang="ja-JP" sz="2000" b="1" dirty="0" smtClean="0"/>
              <a:t>】</a:t>
            </a:r>
          </a:p>
        </p:txBody>
      </p:sp>
      <p:graphicFrame>
        <p:nvGraphicFramePr>
          <p:cNvPr id="6" name="表 5"/>
          <p:cNvGraphicFramePr>
            <a:graphicFrameLocks noGrp="1"/>
          </p:cNvGraphicFramePr>
          <p:nvPr>
            <p:extLst>
              <p:ext uri="{D42A27DB-BD31-4B8C-83A1-F6EECF244321}">
                <p14:modId xmlns:p14="http://schemas.microsoft.com/office/powerpoint/2010/main" val="1810398532"/>
              </p:ext>
            </p:extLst>
          </p:nvPr>
        </p:nvGraphicFramePr>
        <p:xfrm>
          <a:off x="81115" y="1105717"/>
          <a:ext cx="12074014" cy="5498962"/>
        </p:xfrm>
        <a:graphic>
          <a:graphicData uri="http://schemas.openxmlformats.org/drawingml/2006/table">
            <a:tbl>
              <a:tblPr firstRow="1" bandRow="1">
                <a:tableStyleId>{5C22544A-7EE6-4342-B048-85BDC9FD1C3A}</a:tableStyleId>
              </a:tblPr>
              <a:tblGrid>
                <a:gridCol w="832523">
                  <a:extLst>
                    <a:ext uri="{9D8B030D-6E8A-4147-A177-3AD203B41FA5}">
                      <a16:colId xmlns:a16="http://schemas.microsoft.com/office/drawing/2014/main" val="1954725472"/>
                    </a:ext>
                  </a:extLst>
                </a:gridCol>
                <a:gridCol w="2559159">
                  <a:extLst>
                    <a:ext uri="{9D8B030D-6E8A-4147-A177-3AD203B41FA5}">
                      <a16:colId xmlns:a16="http://schemas.microsoft.com/office/drawing/2014/main" val="1784275241"/>
                    </a:ext>
                  </a:extLst>
                </a:gridCol>
                <a:gridCol w="8682332">
                  <a:extLst>
                    <a:ext uri="{9D8B030D-6E8A-4147-A177-3AD203B41FA5}">
                      <a16:colId xmlns:a16="http://schemas.microsoft.com/office/drawing/2014/main" val="1856996698"/>
                    </a:ext>
                  </a:extLst>
                </a:gridCol>
              </a:tblGrid>
              <a:tr h="387171">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資格要件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配置要件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5102722">
                <a:tc>
                  <a:txBody>
                    <a:bodyPr/>
                    <a:lstStyle/>
                    <a:p>
                      <a:r>
                        <a:rPr kumimoji="1" lang="ja-JP" altLang="en-US" sz="2000" b="0" dirty="0" smtClean="0">
                          <a:solidFill>
                            <a:schemeClr val="tx1"/>
                          </a:solidFill>
                        </a:rPr>
                        <a:t>管理者</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6213" indent="-176213"/>
                      <a:r>
                        <a:rPr kumimoji="1" lang="en-US" altLang="ja-JP" sz="1800" b="0" i="0" u="none" strike="noStrike" kern="1200" baseline="0" dirty="0" smtClean="0">
                          <a:solidFill>
                            <a:schemeClr val="dk1"/>
                          </a:solidFill>
                          <a:latin typeface="+mn-lt"/>
                          <a:ea typeface="+mn-ea"/>
                          <a:cs typeface="+mn-cs"/>
                        </a:rPr>
                        <a:t>※ </a:t>
                      </a:r>
                      <a:r>
                        <a:rPr kumimoji="1" lang="ja-JP" altLang="en-US" sz="1800" b="0" i="0" u="none" strike="noStrike" kern="1200" baseline="0" dirty="0" smtClean="0">
                          <a:solidFill>
                            <a:schemeClr val="dk1"/>
                          </a:solidFill>
                          <a:latin typeface="+mn-lt"/>
                          <a:ea typeface="+mn-ea"/>
                          <a:cs typeface="+mn-cs"/>
                        </a:rPr>
                        <a:t>特別養護老人ホーム施設長の資格要件</a:t>
                      </a:r>
                      <a:r>
                        <a:rPr kumimoji="1" lang="en-US" altLang="ja-JP" sz="1800" b="0" i="0" u="none" strike="noStrike" kern="1200" baseline="0" dirty="0" smtClean="0">
                          <a:solidFill>
                            <a:schemeClr val="dk1"/>
                          </a:solidFill>
                          <a:latin typeface="+mn-lt"/>
                          <a:ea typeface="+mn-ea"/>
                          <a:cs typeface="+mn-cs"/>
                        </a:rPr>
                        <a:t> </a:t>
                      </a:r>
                    </a:p>
                    <a:p>
                      <a:pPr>
                        <a:lnSpc>
                          <a:spcPts val="2200"/>
                        </a:lnSpc>
                      </a:pPr>
                      <a:r>
                        <a:rPr kumimoji="1" lang="ja-JP" altLang="en-US" sz="1800" b="0" dirty="0" smtClean="0">
                          <a:solidFill>
                            <a:schemeClr val="tx1"/>
                          </a:solidFill>
                        </a:rPr>
                        <a:t>・社会福祉主事</a:t>
                      </a:r>
                      <a:endParaRPr kumimoji="1" lang="en-US" altLang="ja-JP" sz="1800" b="0" dirty="0" smtClean="0">
                        <a:solidFill>
                          <a:schemeClr val="tx1"/>
                        </a:solidFill>
                      </a:endParaRPr>
                    </a:p>
                    <a:p>
                      <a:pPr>
                        <a:lnSpc>
                          <a:spcPts val="2200"/>
                        </a:lnSpc>
                      </a:pPr>
                      <a:r>
                        <a:rPr kumimoji="1" lang="ja-JP" altLang="en-US" sz="1800" b="0" dirty="0" smtClean="0">
                          <a:solidFill>
                            <a:schemeClr val="tx1"/>
                          </a:solidFill>
                        </a:rPr>
                        <a:t>（任用資格可）</a:t>
                      </a:r>
                      <a:endParaRPr kumimoji="1" lang="en-US" altLang="ja-JP" sz="1800" b="0" dirty="0" smtClean="0">
                        <a:solidFill>
                          <a:schemeClr val="tx1"/>
                        </a:solidFill>
                      </a:endParaRPr>
                    </a:p>
                    <a:p>
                      <a:pPr>
                        <a:lnSpc>
                          <a:spcPts val="2200"/>
                        </a:lnSpc>
                      </a:pPr>
                      <a:r>
                        <a:rPr kumimoji="1" lang="ja-JP" altLang="en-US" sz="1800" b="0" dirty="0" smtClean="0">
                          <a:solidFill>
                            <a:schemeClr val="tx1"/>
                          </a:solidFill>
                        </a:rPr>
                        <a:t>・社会福祉士</a:t>
                      </a:r>
                      <a:endParaRPr kumimoji="1" lang="en-US" altLang="ja-JP" sz="1800" b="0" dirty="0" smtClean="0">
                        <a:solidFill>
                          <a:schemeClr val="tx1"/>
                        </a:solidFill>
                      </a:endParaRPr>
                    </a:p>
                    <a:p>
                      <a:pPr>
                        <a:lnSpc>
                          <a:spcPts val="2200"/>
                        </a:lnSpc>
                      </a:pPr>
                      <a:r>
                        <a:rPr kumimoji="1" lang="ja-JP" altLang="en-US" sz="1800" b="0" dirty="0" smtClean="0">
                          <a:solidFill>
                            <a:schemeClr val="tx1"/>
                          </a:solidFill>
                        </a:rPr>
                        <a:t>・</a:t>
                      </a:r>
                      <a:r>
                        <a:rPr kumimoji="1" lang="ja-JP" altLang="en-US" sz="1800" b="0" spc="-100" baseline="0" dirty="0" smtClean="0">
                          <a:solidFill>
                            <a:schemeClr val="tx1"/>
                          </a:solidFill>
                        </a:rPr>
                        <a:t>精神保健福祉士</a:t>
                      </a:r>
                      <a:endParaRPr kumimoji="1" lang="en-US" altLang="ja-JP" sz="1800" b="0" spc="-100" baseline="0" dirty="0" smtClean="0">
                        <a:solidFill>
                          <a:schemeClr val="tx1"/>
                        </a:solidFill>
                      </a:endParaRPr>
                    </a:p>
                    <a:p>
                      <a:pPr marL="176213" indent="-176213"/>
                      <a:r>
                        <a:rPr kumimoji="1" lang="ja-JP" altLang="en-US" sz="1800" b="0" i="0" u="none" strike="noStrike" kern="1200" baseline="0" dirty="0" smtClean="0">
                          <a:solidFill>
                            <a:schemeClr val="dk1"/>
                          </a:solidFill>
                          <a:latin typeface="+mn-lt"/>
                          <a:ea typeface="+mn-ea"/>
                          <a:cs typeface="+mn-cs"/>
                        </a:rPr>
                        <a:t>・社会福祉事業に</a:t>
                      </a:r>
                      <a:r>
                        <a:rPr kumimoji="1" lang="en-US" altLang="ja-JP" sz="1800" b="0" i="0" u="none" strike="noStrike" kern="1200" baseline="0" dirty="0" smtClean="0">
                          <a:solidFill>
                            <a:schemeClr val="dk1"/>
                          </a:solidFill>
                          <a:latin typeface="+mn-lt"/>
                          <a:ea typeface="+mn-ea"/>
                          <a:cs typeface="+mn-cs"/>
                        </a:rPr>
                        <a:t>2</a:t>
                      </a:r>
                      <a:r>
                        <a:rPr kumimoji="1" lang="ja-JP" altLang="en-US" sz="1800" b="0" i="0" u="none" strike="noStrike" kern="1200" baseline="0" dirty="0" smtClean="0">
                          <a:solidFill>
                            <a:schemeClr val="dk1"/>
                          </a:solidFill>
                          <a:latin typeface="+mn-lt"/>
                          <a:ea typeface="+mn-ea"/>
                          <a:cs typeface="+mn-cs"/>
                        </a:rPr>
                        <a:t>年以上従事した者又はこれと同等以上の能力を有すると認められる者</a:t>
                      </a:r>
                      <a:endParaRPr kumimoji="1" lang="en-US" altLang="ja-JP" sz="1800" b="0" i="0" u="none" strike="noStrike" kern="1200" baseline="0" dirty="0" smtClean="0">
                        <a:solidFill>
                          <a:schemeClr val="dk1"/>
                        </a:solidFill>
                        <a:latin typeface="+mn-lt"/>
                        <a:ea typeface="+mn-ea"/>
                        <a:cs typeface="+mn-cs"/>
                      </a:endParaRPr>
                    </a:p>
                    <a:p>
                      <a:pPr marL="176213" indent="-176213"/>
                      <a:endParaRPr kumimoji="1" lang="en-US" altLang="ja-JP" sz="1800" b="0" i="0" u="none" strike="noStrike" kern="1200" baseline="0" dirty="0" smtClean="0">
                        <a:solidFill>
                          <a:schemeClr val="dk1"/>
                        </a:solidFill>
                        <a:latin typeface="+mn-lt"/>
                        <a:ea typeface="+mn-ea"/>
                        <a:cs typeface="+mn-cs"/>
                      </a:endParaRPr>
                    </a:p>
                    <a:p>
                      <a:pPr marL="176213" marR="0" lvl="0" indent="-176213"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smtClean="0">
                          <a:solidFill>
                            <a:schemeClr val="dk1"/>
                          </a:solidFill>
                          <a:latin typeface="+mn-lt"/>
                          <a:ea typeface="+mn-ea"/>
                          <a:cs typeface="+mn-cs"/>
                        </a:rPr>
                        <a:t> </a:t>
                      </a:r>
                      <a:r>
                        <a:rPr lang="en-US" altLang="ja-JP" sz="1800" dirty="0" smtClean="0"/>
                        <a:t>※</a:t>
                      </a:r>
                      <a:r>
                        <a:rPr lang="ja-JP" altLang="en-US" sz="1800" dirty="0" smtClean="0"/>
                        <a:t> 管理者は、ユニット型施設の管理等に係る研修を受講するよう努めなければならない。</a:t>
                      </a:r>
                      <a:endParaRPr kumimoji="1" lang="ja-JP" altLang="en-US" sz="1800" b="0" dirty="0" smtClean="0">
                        <a:solidFill>
                          <a:schemeClr val="tx1"/>
                        </a:solidFill>
                      </a:endParaRPr>
                    </a:p>
                    <a:p>
                      <a:pPr marL="176213" indent="-176213"/>
                      <a:endParaRPr kumimoji="1" lang="ja-JP" altLang="en-US" sz="1800" b="0" i="0" u="none" strike="noStrike" kern="1200" baseline="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常勤専従であること。</a:t>
                      </a:r>
                      <a:endParaRPr kumimoji="1" lang="en-US" altLang="ja-JP" sz="2000" b="0" dirty="0" smtClean="0">
                        <a:solidFill>
                          <a:schemeClr val="tx1"/>
                        </a:solidFill>
                      </a:endParaRPr>
                    </a:p>
                    <a:p>
                      <a:pPr>
                        <a:lnSpc>
                          <a:spcPts val="2200"/>
                        </a:lnSpc>
                      </a:pPr>
                      <a:r>
                        <a:rPr kumimoji="1" lang="en-US" altLang="ja-JP" sz="2000" b="0" dirty="0" smtClean="0">
                          <a:solidFill>
                            <a:schemeClr val="tx1"/>
                          </a:solidFill>
                        </a:rPr>
                        <a:t>※ </a:t>
                      </a:r>
                      <a:r>
                        <a:rPr kumimoji="1" lang="ja-JP" altLang="en-US" sz="2000" b="0" dirty="0" smtClean="0">
                          <a:solidFill>
                            <a:schemeClr val="tx1"/>
                          </a:solidFill>
                        </a:rPr>
                        <a:t>次の場合は、支障のない範囲で兼務可。</a:t>
                      </a:r>
                      <a:endParaRPr kumimoji="1" lang="en-US" altLang="ja-JP" sz="2000" b="0" dirty="0" smtClean="0">
                        <a:solidFill>
                          <a:schemeClr val="tx1"/>
                        </a:solidFill>
                      </a:endParaRPr>
                    </a:p>
                    <a:p>
                      <a:pPr marL="265113" indent="-177800"/>
                      <a:r>
                        <a:rPr lang="ja-JP" altLang="en-US" sz="2000" dirty="0" smtClean="0"/>
                        <a:t>① 当該施設の従業者としての職務に従事する場合</a:t>
                      </a:r>
                      <a:endParaRPr lang="en-US" altLang="ja-JP" sz="2000" dirty="0" smtClean="0"/>
                    </a:p>
                    <a:p>
                      <a:pPr marL="265113" indent="-177800"/>
                      <a:r>
                        <a:rPr lang="ja-JP" altLang="en-US" sz="2000" dirty="0" smtClean="0"/>
                        <a:t>② 同一の事業者によって設置された他の事業所、施設等の管理者（本体施設が病院又は診療所の場合は、管理者としての職務を除く。）又は従業者としての職務に従事する場合であって、当該他の事業所、施設等の管理者又は従業者としての職務に従事する時間帯も、当該指定地域密着型介護老人福祉施設の入所者へのサービス提供の場面等で生じる事象を適時かつ適切に把握でき、職員及び業務の一元的な管理・指揮命令に支障が生じないときに、当該他の事業所、施設等の管理者又は従業者としての職務に従事する場合</a:t>
                      </a:r>
                      <a:endParaRPr lang="en-US" altLang="ja-JP" sz="2000" dirty="0" smtClean="0"/>
                    </a:p>
                    <a:p>
                      <a:pPr marL="442913" indent="-177800"/>
                      <a:r>
                        <a:rPr lang="en-US" altLang="ja-JP" sz="2000" dirty="0" smtClean="0"/>
                        <a:t>※</a:t>
                      </a:r>
                      <a:r>
                        <a:rPr lang="ja-JP" altLang="en-US" sz="2000" dirty="0" smtClean="0"/>
                        <a:t> この場合の他の事業所、施設等の事業の内容は問わないが、例えば、管理すべき事業所数が過剰であると個別に判断される場合や、事故発生時等の緊急時において管理者自身が速やかに当該指定地域密着型介護老人福祉施設に駆け付けることができない体制となっている場合などは、一般的には管理業務に支障があると考えられる。</a:t>
                      </a:r>
                      <a:endParaRPr lang="en-US" altLang="ja-JP"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bl>
          </a:graphicData>
        </a:graphic>
      </p:graphicFrame>
      <p:sp>
        <p:nvSpPr>
          <p:cNvPr id="8" name="タイトル 1"/>
          <p:cNvSpPr txBox="1">
            <a:spLocks/>
          </p:cNvSpPr>
          <p:nvPr/>
        </p:nvSpPr>
        <p:spPr>
          <a:xfrm>
            <a:off x="0" y="0"/>
            <a:ext cx="12191999"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１５　地域密着型介護老人福祉施設（ユニット型）に</a:t>
            </a:r>
            <a:r>
              <a:rPr lang="ja-JP" altLang="en-US" sz="2400" b="1" dirty="0"/>
              <a:t>関する基準の概要</a:t>
            </a:r>
          </a:p>
        </p:txBody>
      </p:sp>
    </p:spTree>
    <p:extLst>
      <p:ext uri="{BB962C8B-B14F-4D97-AF65-F5344CB8AC3E}">
        <p14:creationId xmlns:p14="http://schemas.microsoft.com/office/powerpoint/2010/main" val="3841670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37</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3123712538"/>
              </p:ext>
            </p:extLst>
          </p:nvPr>
        </p:nvGraphicFramePr>
        <p:xfrm>
          <a:off x="58993" y="51393"/>
          <a:ext cx="12074015" cy="6772432"/>
        </p:xfrm>
        <a:graphic>
          <a:graphicData uri="http://schemas.openxmlformats.org/drawingml/2006/table">
            <a:tbl>
              <a:tblPr firstRow="1" bandRow="1">
                <a:tableStyleId>{5C22544A-7EE6-4342-B048-85BDC9FD1C3A}</a:tableStyleId>
              </a:tblPr>
              <a:tblGrid>
                <a:gridCol w="764059">
                  <a:extLst>
                    <a:ext uri="{9D8B030D-6E8A-4147-A177-3AD203B41FA5}">
                      <a16:colId xmlns:a16="http://schemas.microsoft.com/office/drawing/2014/main" val="1954725472"/>
                    </a:ext>
                  </a:extLst>
                </a:gridCol>
                <a:gridCol w="2266512">
                  <a:extLst>
                    <a:ext uri="{9D8B030D-6E8A-4147-A177-3AD203B41FA5}">
                      <a16:colId xmlns:a16="http://schemas.microsoft.com/office/drawing/2014/main" val="1784275241"/>
                    </a:ext>
                  </a:extLst>
                </a:gridCol>
                <a:gridCol w="9043444">
                  <a:extLst>
                    <a:ext uri="{9D8B030D-6E8A-4147-A177-3AD203B41FA5}">
                      <a16:colId xmlns:a16="http://schemas.microsoft.com/office/drawing/2014/main" val="1856996698"/>
                    </a:ext>
                  </a:extLst>
                </a:gridCol>
              </a:tblGrid>
              <a:tr h="388305">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資格要件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配置要件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1214912">
                <a:tc>
                  <a:txBody>
                    <a:bodyPr/>
                    <a:lstStyle/>
                    <a:p>
                      <a:r>
                        <a:rPr kumimoji="1" lang="ja-JP" altLang="en-US" sz="2000" b="0" dirty="0" smtClean="0">
                          <a:solidFill>
                            <a:schemeClr val="tx1"/>
                          </a:solidFill>
                        </a:rPr>
                        <a:t>医師</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lang="ja-JP" altLang="en-US" sz="2000" dirty="0" smtClean="0"/>
                        <a:t>入居者に対し健康管理及び療養上の指導を行うために必要な数</a:t>
                      </a:r>
                      <a:endParaRPr kumimoji="1" lang="en-US" altLang="ja-JP" sz="2000" b="0" dirty="0" smtClean="0">
                        <a:solidFill>
                          <a:schemeClr val="tx1"/>
                        </a:solidFill>
                      </a:endParaRP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en-US" altLang="ja-JP" sz="2000" b="0" dirty="0" smtClean="0">
                          <a:solidFill>
                            <a:schemeClr val="tx1"/>
                          </a:solidFill>
                        </a:rPr>
                        <a:t>※ </a:t>
                      </a:r>
                      <a:r>
                        <a:rPr kumimoji="1" lang="ja-JP" altLang="en-US" sz="2000" b="0" dirty="0" smtClean="0">
                          <a:solidFill>
                            <a:schemeClr val="tx1"/>
                          </a:solidFill>
                        </a:rPr>
                        <a:t>サテライト型居住施設（以下「サテライト型」）の医師については、本体施設の医師により当該サテライト型の入居者の健康管理が適切に行われると認められるときは、これを置かないことができる。</a:t>
                      </a:r>
                      <a:endParaRPr lang="ja-JP" altLang="en-US"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584776"/>
                  </a:ext>
                </a:extLst>
              </a:tr>
              <a:tr h="2549237">
                <a:tc>
                  <a:txBody>
                    <a:bodyPr/>
                    <a:lstStyle/>
                    <a:p>
                      <a:r>
                        <a:rPr kumimoji="1" lang="ja-JP" altLang="en-US" sz="2000" b="0" dirty="0" smtClean="0">
                          <a:solidFill>
                            <a:schemeClr val="tx1"/>
                          </a:solidFill>
                        </a:rPr>
                        <a:t>生活相談員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kumimoji="1" lang="ja-JP" altLang="en-US" sz="2000" b="0" dirty="0" smtClean="0">
                          <a:solidFill>
                            <a:schemeClr val="tx1"/>
                          </a:solidFill>
                        </a:rPr>
                        <a:t>・社会福祉主事</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（任用資格可）</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・社会福祉士</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a:t>
                      </a:r>
                      <a:r>
                        <a:rPr kumimoji="1" lang="ja-JP" altLang="en-US" sz="2000" b="0" spc="-100" baseline="0" dirty="0" smtClean="0">
                          <a:solidFill>
                            <a:schemeClr val="tx1"/>
                          </a:solidFill>
                        </a:rPr>
                        <a:t>精神保健福祉士</a:t>
                      </a:r>
                      <a:endParaRPr kumimoji="1" lang="en-US" altLang="ja-JP" sz="2000" b="0" spc="-100" baseline="0" dirty="0" smtClean="0">
                        <a:solidFill>
                          <a:schemeClr val="tx1"/>
                        </a:solidFill>
                      </a:endParaRP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ja-JP" altLang="en-US" sz="2000" b="0" dirty="0" smtClean="0">
                          <a:solidFill>
                            <a:schemeClr val="tx1"/>
                          </a:solidFill>
                        </a:rPr>
                        <a:t>・上記と同等以上の能力を有すると認められる者</a:t>
                      </a:r>
                      <a:endParaRPr kumimoji="1" lang="en-US" altLang="ja-JP" sz="2000" b="0" spc="-10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常勤の者が１以上。</a:t>
                      </a: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１人を超えて配置されている生活相談員が、時間帯を明確に区分したうえで同法人内の他の職務に従事する場合にあっては、この限りではない。</a:t>
                      </a:r>
                      <a:endParaRPr kumimoji="1" lang="en-US" altLang="ja-JP" sz="2000" b="0" dirty="0" smtClean="0">
                        <a:solidFill>
                          <a:schemeClr val="tx1"/>
                        </a:solidFill>
                      </a:endParaRP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en-US" altLang="ja-JP" sz="2000" b="0" dirty="0" smtClean="0">
                          <a:solidFill>
                            <a:schemeClr val="tx1"/>
                          </a:solidFill>
                        </a:rPr>
                        <a:t>※ </a:t>
                      </a:r>
                      <a:r>
                        <a:rPr kumimoji="1" lang="ja-JP" altLang="en-US" sz="2000" b="0" dirty="0" smtClean="0">
                          <a:solidFill>
                            <a:schemeClr val="tx1"/>
                          </a:solidFill>
                        </a:rPr>
                        <a:t>サテライト型（本体施設が（地域密着型）介護老人福祉施設又は介護老人保健施設の場合に限る。）の場合</a:t>
                      </a:r>
                      <a:endParaRPr kumimoji="1" lang="en-US" altLang="ja-JP" sz="2000" b="0" dirty="0" smtClean="0">
                        <a:solidFill>
                          <a:schemeClr val="tx1"/>
                        </a:solidFill>
                      </a:endParaRPr>
                    </a:p>
                    <a:p>
                      <a:pPr marL="442913" marR="0" lvl="0" indent="-263525" algn="l" defTabSz="914400" rtl="0" eaLnBrk="1" fontAlgn="auto" latinLnBrk="0" hangingPunct="1">
                        <a:lnSpc>
                          <a:spcPts val="2100"/>
                        </a:lnSpc>
                        <a:spcBef>
                          <a:spcPts val="0"/>
                        </a:spcBef>
                        <a:spcAft>
                          <a:spcPts val="0"/>
                        </a:spcAft>
                        <a:buClrTx/>
                        <a:buSzTx/>
                        <a:buFontTx/>
                        <a:buNone/>
                        <a:tabLst/>
                        <a:defRPr/>
                      </a:pPr>
                      <a:r>
                        <a:rPr kumimoji="1" lang="ja-JP" altLang="en-US" sz="2000" b="0" dirty="0" smtClean="0">
                          <a:solidFill>
                            <a:schemeClr val="tx1"/>
                          </a:solidFill>
                        </a:rPr>
                        <a:t>・常勤換算で１以上。</a:t>
                      </a:r>
                      <a:endParaRPr kumimoji="1" lang="en-US" altLang="ja-JP" sz="2000" b="0" dirty="0" smtClean="0">
                        <a:solidFill>
                          <a:schemeClr val="tx1"/>
                        </a:solidFill>
                      </a:endParaRPr>
                    </a:p>
                    <a:p>
                      <a:pPr marL="442913" marR="0" lvl="0" indent="-263525" algn="l" defTabSz="914400" rtl="0" eaLnBrk="1" fontAlgn="auto" latinLnBrk="0" hangingPunct="1">
                        <a:lnSpc>
                          <a:spcPts val="2100"/>
                        </a:lnSpc>
                        <a:spcBef>
                          <a:spcPts val="0"/>
                        </a:spcBef>
                        <a:spcAft>
                          <a:spcPts val="0"/>
                        </a:spcAft>
                        <a:buClrTx/>
                        <a:buSzTx/>
                        <a:buFontTx/>
                        <a:buNone/>
                        <a:tabLst/>
                        <a:defRPr/>
                      </a:pPr>
                      <a:r>
                        <a:rPr kumimoji="1" lang="ja-JP" altLang="en-US" sz="2000" b="0" dirty="0" smtClean="0">
                          <a:solidFill>
                            <a:schemeClr val="tx1"/>
                          </a:solidFill>
                        </a:rPr>
                        <a:t>・本体施設の生活相談員又は支援相談員によるサービス提供が、本体施設及びサテライト型の入居者に適切に行われると認められるときは、サテライト型の生活相談員を置かないことができる。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r h="1820997">
                <a:tc>
                  <a:txBody>
                    <a:bodyPr/>
                    <a:lstStyle/>
                    <a:p>
                      <a:r>
                        <a:rPr kumimoji="1" lang="ja-JP" altLang="en-US" sz="2000" b="0" dirty="0" smtClean="0">
                          <a:solidFill>
                            <a:schemeClr val="tx1"/>
                          </a:solidFill>
                        </a:rPr>
                        <a:t>栄養士又は管理栄養士</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栄養士又は管理栄養士</a:t>
                      </a:r>
                    </a:p>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9388" marR="0" lvl="0" indent="-179388" algn="l" defTabSz="914400" rtl="0" eaLnBrk="1" fontAlgn="auto" latinLnBrk="0" hangingPunct="1">
                        <a:lnSpc>
                          <a:spcPts val="22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１以上</a:t>
                      </a:r>
                      <a:endParaRPr kumimoji="1" lang="en-US" altLang="ja-JP" sz="2000" b="0" i="0" u="none" strike="noStrike" kern="1200" cap="none" spc="0" normalizeH="0" baseline="0" noProof="0" dirty="0" smtClean="0">
                        <a:ln>
                          <a:noFill/>
                        </a:ln>
                        <a:solidFill>
                          <a:prstClr val="black"/>
                        </a:solidFill>
                        <a:effectLst/>
                        <a:uLnTx/>
                        <a:uFillTx/>
                        <a:latin typeface="+mn-lt"/>
                        <a:ea typeface="+mn-ea"/>
                        <a:cs typeface="+mn-cs"/>
                      </a:endParaRP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 </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隣接の他の社会福祉施設や病院等の栄養士、管理栄養士との兼務や地域の栄養指導員との連携を図ることにより、適切な栄養管理が行われている場合は置かないことができる。</a:t>
                      </a:r>
                      <a:endParaRPr kumimoji="1" lang="en-US" altLang="ja-JP" sz="2000" b="0" i="0" u="none" strike="noStrike" kern="1200" cap="none" spc="0" normalizeH="0" baseline="0" noProof="0" dirty="0" smtClean="0">
                        <a:ln>
                          <a:noFill/>
                        </a:ln>
                        <a:solidFill>
                          <a:prstClr val="black"/>
                        </a:solidFill>
                        <a:effectLst/>
                        <a:uLnTx/>
                        <a:uFillTx/>
                        <a:latin typeface="+mn-lt"/>
                        <a:ea typeface="+mn-ea"/>
                        <a:cs typeface="+mn-cs"/>
                      </a:endParaRP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en-US" altLang="ja-JP" sz="2000" b="0" dirty="0" smtClean="0">
                          <a:solidFill>
                            <a:schemeClr val="tx1"/>
                          </a:solidFill>
                        </a:rPr>
                        <a:t>※ </a:t>
                      </a:r>
                      <a:r>
                        <a:rPr kumimoji="1" lang="ja-JP" altLang="en-US" sz="2000" b="0" dirty="0" smtClean="0">
                          <a:solidFill>
                            <a:schemeClr val="tx1"/>
                          </a:solidFill>
                        </a:rPr>
                        <a:t>サテライト型（本体施設が（地域密着型）介護老人福祉施設、介護老人保健施設、</a:t>
                      </a:r>
                      <a:r>
                        <a:rPr kumimoji="1" lang="en-US" altLang="ja-JP" sz="2000" b="0" dirty="0" smtClean="0">
                          <a:solidFill>
                            <a:schemeClr val="tx1"/>
                          </a:solidFill>
                        </a:rPr>
                        <a:t>100</a:t>
                      </a:r>
                      <a:r>
                        <a:rPr kumimoji="1" lang="ja-JP" altLang="en-US" sz="2000" b="0" dirty="0" smtClean="0">
                          <a:solidFill>
                            <a:schemeClr val="tx1"/>
                          </a:solidFill>
                        </a:rPr>
                        <a:t>床以上の病院、介護医療院の場合に限る。）の場合、本体施設の栄養士又は管理栄養士によるサービス提供が、本体施設の入所者又は入院患者及びサテライト型の入居者に適切に行われると認められるときは、これを置かないことができる。</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5388411"/>
                  </a:ext>
                </a:extLst>
              </a:tr>
            </a:tbl>
          </a:graphicData>
        </a:graphic>
      </p:graphicFrame>
    </p:spTree>
    <p:extLst>
      <p:ext uri="{BB962C8B-B14F-4D97-AF65-F5344CB8AC3E}">
        <p14:creationId xmlns:p14="http://schemas.microsoft.com/office/powerpoint/2010/main" val="245241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38</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2422931037"/>
              </p:ext>
            </p:extLst>
          </p:nvPr>
        </p:nvGraphicFramePr>
        <p:xfrm>
          <a:off x="44245" y="85419"/>
          <a:ext cx="12074015" cy="6725519"/>
        </p:xfrm>
        <a:graphic>
          <a:graphicData uri="http://schemas.openxmlformats.org/drawingml/2006/table">
            <a:tbl>
              <a:tblPr firstRow="1" bandRow="1">
                <a:tableStyleId>{5C22544A-7EE6-4342-B048-85BDC9FD1C3A}</a:tableStyleId>
              </a:tblPr>
              <a:tblGrid>
                <a:gridCol w="764059">
                  <a:extLst>
                    <a:ext uri="{9D8B030D-6E8A-4147-A177-3AD203B41FA5}">
                      <a16:colId xmlns:a16="http://schemas.microsoft.com/office/drawing/2014/main" val="1954725472"/>
                    </a:ext>
                  </a:extLst>
                </a:gridCol>
                <a:gridCol w="1713223">
                  <a:extLst>
                    <a:ext uri="{9D8B030D-6E8A-4147-A177-3AD203B41FA5}">
                      <a16:colId xmlns:a16="http://schemas.microsoft.com/office/drawing/2014/main" val="1784275241"/>
                    </a:ext>
                  </a:extLst>
                </a:gridCol>
                <a:gridCol w="9596733">
                  <a:extLst>
                    <a:ext uri="{9D8B030D-6E8A-4147-A177-3AD203B41FA5}">
                      <a16:colId xmlns:a16="http://schemas.microsoft.com/office/drawing/2014/main" val="1856996698"/>
                    </a:ext>
                  </a:extLst>
                </a:gridCol>
              </a:tblGrid>
              <a:tr h="388305">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資格要件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配置要件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4047479">
                <a:tc>
                  <a:txBody>
                    <a:bodyPr/>
                    <a:lstStyle/>
                    <a:p>
                      <a:r>
                        <a:rPr kumimoji="1" lang="ja-JP" altLang="en-US" sz="2000" b="0" dirty="0" smtClean="0">
                          <a:solidFill>
                            <a:schemeClr val="tx1"/>
                          </a:solidFill>
                        </a:rPr>
                        <a:t>介護職員又は看護職員</a:t>
                      </a:r>
                      <a:endParaRPr kumimoji="1" lang="en-US" altLang="ja-JP" sz="2000" b="0" dirty="0" smtClean="0">
                        <a:solidFill>
                          <a:schemeClr val="tx1"/>
                        </a:solidFill>
                      </a:endParaRPr>
                    </a:p>
                    <a:p>
                      <a:endParaRPr kumimoji="1" lang="en-US" altLang="ja-JP" sz="2000" b="0" dirty="0" smtClean="0">
                        <a:solidFill>
                          <a:schemeClr val="tx1"/>
                        </a:solidFill>
                      </a:endParaRPr>
                    </a:p>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5738" indent="-185738"/>
                      <a:r>
                        <a:rPr kumimoji="1" lang="en-US" altLang="ja-JP" sz="2000" b="0" dirty="0" smtClean="0">
                          <a:solidFill>
                            <a:schemeClr val="tx1"/>
                          </a:solidFill>
                        </a:rPr>
                        <a:t>※</a:t>
                      </a:r>
                      <a:r>
                        <a:rPr kumimoji="1" lang="ja-JP" altLang="en-US" sz="2000" b="0" baseline="0" dirty="0" smtClean="0">
                          <a:solidFill>
                            <a:schemeClr val="tx1"/>
                          </a:solidFill>
                        </a:rPr>
                        <a:t> 医療・福祉関係の資格を有しない者については、認知症介護基礎研修を受講させること。</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6213" indent="-176213"/>
                      <a:r>
                        <a:rPr lang="ja-JP" altLang="en-US" sz="2000" dirty="0" smtClean="0"/>
                        <a:t>・介護職員及び看護職員の総数は、常勤換算方法で、入居者の数が３又はその端数を増すごとに１以上。</a:t>
                      </a:r>
                      <a:endParaRPr lang="en-US" altLang="ja-JP" sz="2000" dirty="0" smtClean="0"/>
                    </a:p>
                    <a:p>
                      <a:pPr marL="176213" indent="9525"/>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 </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入居者数＝当該年度の前年度（</a:t>
                      </a:r>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4/1~3/31</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）の平均、小数点第</a:t>
                      </a:r>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2</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位以下切り上げ</a:t>
                      </a:r>
                      <a:endParaRPr lang="en-US" altLang="ja-JP" sz="2000" dirty="0" smtClean="0"/>
                    </a:p>
                    <a:p>
                      <a:pPr marL="176213" indent="-176213"/>
                      <a:r>
                        <a:rPr lang="ja-JP" altLang="en-US" sz="2000" dirty="0" smtClean="0"/>
                        <a:t>・看護職員の数は、１以上</a:t>
                      </a:r>
                    </a:p>
                    <a:p>
                      <a:pPr marL="176213" marR="0" lvl="0" indent="-176213" algn="l" defTabSz="914400" rtl="0" eaLnBrk="1" fontAlgn="auto" latinLnBrk="0" hangingPunct="1">
                        <a:lnSpc>
                          <a:spcPct val="100000"/>
                        </a:lnSpc>
                        <a:spcBef>
                          <a:spcPts val="0"/>
                        </a:spcBef>
                        <a:spcAft>
                          <a:spcPts val="0"/>
                        </a:spcAft>
                        <a:buClrTx/>
                        <a:buSzTx/>
                        <a:buFontTx/>
                        <a:buNone/>
                        <a:tabLst/>
                        <a:defRPr/>
                      </a:pPr>
                      <a:r>
                        <a:rPr lang="ja-JP" altLang="en-US" sz="2000" dirty="0" smtClean="0"/>
                        <a:t>・介護職員のうち１人以上は常勤の者</a:t>
                      </a:r>
                    </a:p>
                    <a:p>
                      <a:pPr marL="176213" marR="0" lvl="0" indent="-176213" algn="l" defTabSz="914400" rtl="0" eaLnBrk="1" fontAlgn="auto" latinLnBrk="0" hangingPunct="1">
                        <a:lnSpc>
                          <a:spcPct val="100000"/>
                        </a:lnSpc>
                        <a:spcBef>
                          <a:spcPts val="0"/>
                        </a:spcBef>
                        <a:spcAft>
                          <a:spcPts val="0"/>
                        </a:spcAft>
                        <a:buClrTx/>
                        <a:buSzTx/>
                        <a:buFontTx/>
                        <a:buNone/>
                        <a:tabLst/>
                        <a:defRPr/>
                      </a:pPr>
                      <a:r>
                        <a:rPr lang="ja-JP" altLang="en-US" sz="2000" dirty="0" smtClean="0"/>
                        <a:t>・看護職員のうち１人以上は常勤の者（</a:t>
                      </a:r>
                      <a:r>
                        <a:rPr lang="en-US" altLang="ja-JP" sz="2000" dirty="0" smtClean="0"/>
                        <a:t>※ </a:t>
                      </a:r>
                      <a:r>
                        <a:rPr lang="ja-JP" altLang="en-US" sz="2000" dirty="0" smtClean="0"/>
                        <a:t>サテライト型は常勤換算で１以上）</a:t>
                      </a:r>
                      <a:endParaRPr lang="en-US" altLang="ja-JP"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584776"/>
                  </a:ext>
                </a:extLst>
              </a:tr>
              <a:tr h="677774">
                <a:tc>
                  <a:txBody>
                    <a:bodyPr/>
                    <a:lstStyle/>
                    <a:p>
                      <a:r>
                        <a:rPr kumimoji="1" lang="ja-JP" altLang="en-US" sz="2000" b="0" dirty="0" smtClean="0">
                          <a:solidFill>
                            <a:schemeClr val="tx1"/>
                          </a:solidFill>
                        </a:rPr>
                        <a:t>機能訓練指導員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lang="ja-JP" altLang="en-US" sz="2000" dirty="0" smtClean="0"/>
                        <a:t>・理学療法士</a:t>
                      </a:r>
                      <a:endParaRPr lang="en-US" altLang="ja-JP" sz="2000" dirty="0" smtClean="0"/>
                    </a:p>
                    <a:p>
                      <a:pPr>
                        <a:lnSpc>
                          <a:spcPts val="2200"/>
                        </a:lnSpc>
                      </a:pPr>
                      <a:r>
                        <a:rPr lang="ja-JP" altLang="en-US" sz="2000" dirty="0" smtClean="0"/>
                        <a:t>・作業療法士</a:t>
                      </a:r>
                      <a:endParaRPr lang="en-US" altLang="ja-JP" sz="2000" dirty="0" smtClean="0"/>
                    </a:p>
                    <a:p>
                      <a:pPr>
                        <a:lnSpc>
                          <a:spcPts val="2200"/>
                        </a:lnSpc>
                      </a:pPr>
                      <a:r>
                        <a:rPr lang="ja-JP" altLang="en-US" sz="2000" dirty="0" smtClean="0"/>
                        <a:t>・言語聴覚士</a:t>
                      </a:r>
                      <a:endParaRPr lang="en-US" altLang="ja-JP" sz="2000" dirty="0" smtClean="0"/>
                    </a:p>
                    <a:p>
                      <a:pPr>
                        <a:lnSpc>
                          <a:spcPts val="2200"/>
                        </a:lnSpc>
                      </a:pPr>
                      <a:r>
                        <a:rPr lang="ja-JP" altLang="en-US" sz="2000" dirty="0" smtClean="0"/>
                        <a:t>・看護職員</a:t>
                      </a:r>
                      <a:endParaRPr lang="en-US" altLang="ja-JP" sz="2000" dirty="0" smtClean="0"/>
                    </a:p>
                    <a:p>
                      <a:pPr>
                        <a:lnSpc>
                          <a:spcPts val="2200"/>
                        </a:lnSpc>
                      </a:pPr>
                      <a:r>
                        <a:rPr lang="ja-JP" altLang="en-US" sz="2000" dirty="0" smtClean="0"/>
                        <a:t>・柔道整復師</a:t>
                      </a:r>
                      <a:endParaRPr lang="en-US" altLang="ja-JP" sz="2000" dirty="0" smtClean="0"/>
                    </a:p>
                    <a:p>
                      <a:pPr marL="179388" indent="-179388">
                        <a:lnSpc>
                          <a:spcPts val="2200"/>
                        </a:lnSpc>
                      </a:pPr>
                      <a:r>
                        <a:rPr lang="ja-JP" altLang="en-US" sz="2000" dirty="0" smtClean="0"/>
                        <a:t>・</a:t>
                      </a:r>
                      <a:r>
                        <a:rPr lang="ja-JP" altLang="en-US" sz="2000" spc="-250" baseline="0" dirty="0" smtClean="0"/>
                        <a:t>あん摩マッサージ指圧師</a:t>
                      </a:r>
                      <a:endParaRPr kumimoji="1" lang="en-US" altLang="ja-JP" sz="2000" b="0" spc="-25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9388" indent="-179388"/>
                      <a:r>
                        <a:rPr lang="ja-JP" altLang="en-US" sz="2000" dirty="0" smtClean="0"/>
                        <a:t>・１以上</a:t>
                      </a:r>
                    </a:p>
                    <a:p>
                      <a:pPr marL="179388" indent="-179388"/>
                      <a:r>
                        <a:rPr lang="ja-JP" altLang="en-US" sz="2000" dirty="0" smtClean="0"/>
                        <a:t>・当該施設の他の職務に従事することができる。</a:t>
                      </a:r>
                    </a:p>
                    <a:p>
                      <a:pPr marL="179388" indent="-179388">
                        <a:lnSpc>
                          <a:spcPts val="2100"/>
                        </a:lnSpc>
                      </a:pPr>
                      <a:r>
                        <a:rPr lang="en-US" altLang="ja-JP" sz="2000" dirty="0" smtClean="0"/>
                        <a:t>※</a:t>
                      </a:r>
                      <a:r>
                        <a:rPr lang="ja-JP" altLang="en-US" sz="2000" dirty="0" smtClean="0"/>
                        <a:t> 入所者の日常生活やレクリエーション、行事等を通じて行う機能訓練指導については当該施設の生活相談員又は介護職員が兼務して行っても差し支えない。	</a:t>
                      </a:r>
                      <a:endParaRPr lang="en-US" altLang="ja-JP" sz="2000" dirty="0" smtClean="0"/>
                    </a:p>
                    <a:p>
                      <a:pPr marL="179388" indent="-179388">
                        <a:lnSpc>
                          <a:spcPts val="2100"/>
                        </a:lnSpc>
                      </a:pPr>
                      <a:r>
                        <a:rPr kumimoji="1" lang="en-US" altLang="ja-JP" sz="2000" b="0" dirty="0" smtClean="0">
                          <a:solidFill>
                            <a:schemeClr val="tx1"/>
                          </a:solidFill>
                        </a:rPr>
                        <a:t>※ </a:t>
                      </a:r>
                      <a:r>
                        <a:rPr kumimoji="1" lang="ja-JP" altLang="en-US" sz="2000" b="0" dirty="0" smtClean="0">
                          <a:solidFill>
                            <a:schemeClr val="tx1"/>
                          </a:solidFill>
                        </a:rPr>
                        <a:t>サテライト型の場合、本体施設（（地域密着型）介護老人福祉施設又は介護老人保健施設の場合に限る。）の機能訓練指導員又は理学療法士若しくは作業療法士によるサービス提供が、本体施設及びサテライト型の入所者に適切に行われると認められるときは、これを置かないことができる。</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3622122116"/>
              </p:ext>
            </p:extLst>
          </p:nvPr>
        </p:nvGraphicFramePr>
        <p:xfrm>
          <a:off x="2582629" y="2402190"/>
          <a:ext cx="9449906" cy="2053112"/>
        </p:xfrm>
        <a:graphic>
          <a:graphicData uri="http://schemas.openxmlformats.org/drawingml/2006/table">
            <a:tbl>
              <a:tblPr firstRow="1" bandRow="1">
                <a:tableStyleId>{5C22544A-7EE6-4342-B048-85BDC9FD1C3A}</a:tableStyleId>
              </a:tblPr>
              <a:tblGrid>
                <a:gridCol w="424572">
                  <a:extLst>
                    <a:ext uri="{9D8B030D-6E8A-4147-A177-3AD203B41FA5}">
                      <a16:colId xmlns:a16="http://schemas.microsoft.com/office/drawing/2014/main" val="1175202830"/>
                    </a:ext>
                  </a:extLst>
                </a:gridCol>
                <a:gridCol w="1293337">
                  <a:extLst>
                    <a:ext uri="{9D8B030D-6E8A-4147-A177-3AD203B41FA5}">
                      <a16:colId xmlns:a16="http://schemas.microsoft.com/office/drawing/2014/main" val="1612546722"/>
                    </a:ext>
                  </a:extLst>
                </a:gridCol>
                <a:gridCol w="7731997">
                  <a:extLst>
                    <a:ext uri="{9D8B030D-6E8A-4147-A177-3AD203B41FA5}">
                      <a16:colId xmlns:a16="http://schemas.microsoft.com/office/drawing/2014/main" val="395932123"/>
                    </a:ext>
                  </a:extLst>
                </a:gridCol>
              </a:tblGrid>
              <a:tr h="427412">
                <a:tc rowSpan="3">
                  <a:txBody>
                    <a:bodyPr/>
                    <a:lstStyle/>
                    <a:p>
                      <a:r>
                        <a:rPr kumimoji="1" lang="ja-JP" altLang="en-US" sz="2000" b="0" dirty="0" smtClean="0">
                          <a:solidFill>
                            <a:schemeClr val="tx1"/>
                          </a:solidFill>
                        </a:rPr>
                        <a:t>勤務体制</a:t>
                      </a:r>
                      <a:endParaRPr kumimoji="1" lang="ja-JP" altLang="en-US" sz="2000" b="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rPr>
                        <a:t>昼間</a:t>
                      </a:r>
                      <a:endParaRPr kumimoji="1" lang="ja-JP" altLang="en-US" sz="2000" b="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ja-JP" altLang="en-US" sz="2000" b="0" dirty="0" smtClean="0">
                          <a:solidFill>
                            <a:schemeClr val="tx1"/>
                          </a:solidFill>
                        </a:rPr>
                        <a:t>ユニットごとに常時１人以上の介護職員又は看護職員を配置</a:t>
                      </a:r>
                      <a:endParaRPr lang="ja-JP" altLang="en-US" sz="2000" b="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8404427"/>
                  </a:ext>
                </a:extLst>
              </a:tr>
              <a:tr h="739832">
                <a:tc vMerge="1">
                  <a:txBody>
                    <a:bodyPr/>
                    <a:lstStyle/>
                    <a:p>
                      <a:endParaRPr kumimoji="1" lang="ja-JP" altLang="en-US" sz="20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t>夜間、深夜</a:t>
                      </a:r>
                      <a:endParaRPr kumimoji="1" lang="ja-JP" altLang="en-US" sz="200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ts val="2100"/>
                        </a:lnSpc>
                      </a:pPr>
                      <a:r>
                        <a:rPr lang="ja-JP" altLang="en-US" sz="2000" dirty="0" smtClean="0"/>
                        <a:t>２ユニットごとに１人以上の介護職員又は看護職員を配置</a:t>
                      </a:r>
                      <a:endParaRPr lang="en-US" altLang="ja-JP" sz="2000" dirty="0" smtClean="0"/>
                    </a:p>
                    <a:p>
                      <a:pPr marL="185738" marR="0" lvl="0" indent="-185738" algn="l" defTabSz="914400" rtl="0" eaLnBrk="1" fontAlgn="auto" latinLnBrk="0" hangingPunct="1">
                        <a:lnSpc>
                          <a:spcPts val="2100"/>
                        </a:lnSpc>
                        <a:spcBef>
                          <a:spcPts val="0"/>
                        </a:spcBef>
                        <a:spcAft>
                          <a:spcPts val="0"/>
                        </a:spcAft>
                        <a:buClrTx/>
                        <a:buSzTx/>
                        <a:buFontTx/>
                        <a:buNone/>
                        <a:tabLst/>
                        <a:defRPr/>
                      </a:pPr>
                      <a:r>
                        <a:rPr lang="en-US" altLang="ja-JP" sz="2000" spc="0" dirty="0" smtClean="0">
                          <a:solidFill>
                            <a:schemeClr val="dk1"/>
                          </a:solidFill>
                        </a:rPr>
                        <a:t>※ </a:t>
                      </a:r>
                      <a:r>
                        <a:rPr lang="ja-JP" altLang="en-US" sz="2000" spc="-50" dirty="0" smtClean="0">
                          <a:solidFill>
                            <a:schemeClr val="dk1"/>
                          </a:solidFill>
                        </a:rPr>
                        <a:t>ユニット型短期入所生活介護事業所を併設する場合は、ユニットの数の合計数で算出する</a:t>
                      </a:r>
                      <a:endParaRPr kumimoji="1" lang="ja-JP" altLang="en-US" sz="2000" b="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0958357"/>
                  </a:ext>
                </a:extLst>
              </a:tr>
              <a:tr h="372427">
                <a:tc vMerge="1">
                  <a:txBody>
                    <a:bodyPr/>
                    <a:lstStyle/>
                    <a:p>
                      <a:endParaRPr kumimoji="1" lang="ja-JP" altLang="en-US" sz="20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t>ユニット</a:t>
                      </a:r>
                      <a:endParaRPr lang="en-US" altLang="ja-JP" sz="2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t>ごと</a:t>
                      </a:r>
                      <a:endParaRPr kumimoji="1" lang="ja-JP" altLang="en-US" sz="200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ts val="2100"/>
                        </a:lnSpc>
                      </a:pPr>
                      <a:r>
                        <a:rPr lang="ja-JP" altLang="en-US" sz="2000" dirty="0" smtClean="0"/>
                        <a:t>常勤のユニットリーダーを配置</a:t>
                      </a:r>
                      <a:endParaRPr lang="en-US" altLang="ja-JP" sz="2000" dirty="0" smtClean="0"/>
                    </a:p>
                    <a:p>
                      <a:pPr marL="185738" indent="-185738">
                        <a:lnSpc>
                          <a:spcPts val="2100"/>
                        </a:lnSpc>
                      </a:pPr>
                      <a:r>
                        <a:rPr kumimoji="1" lang="en-US" altLang="ja-JP" sz="2000" b="0" dirty="0" smtClean="0">
                          <a:solidFill>
                            <a:schemeClr val="tx1"/>
                          </a:solidFill>
                        </a:rPr>
                        <a:t>※ </a:t>
                      </a:r>
                      <a:r>
                        <a:rPr kumimoji="1" lang="ja-JP" altLang="en-US" sz="2000" b="0" dirty="0" smtClean="0">
                          <a:solidFill>
                            <a:schemeClr val="tx1"/>
                          </a:solidFill>
                        </a:rPr>
                        <a:t>当面は、各施設にユニットリーダー研修受講者を</a:t>
                      </a:r>
                      <a:r>
                        <a:rPr kumimoji="1" lang="en-US" altLang="ja-JP" sz="2000" b="0" dirty="0" smtClean="0">
                          <a:solidFill>
                            <a:schemeClr val="tx1"/>
                          </a:solidFill>
                        </a:rPr>
                        <a:t>2</a:t>
                      </a:r>
                      <a:r>
                        <a:rPr kumimoji="1" lang="ja-JP" altLang="en-US" sz="2000" b="0" dirty="0" smtClean="0">
                          <a:solidFill>
                            <a:schemeClr val="tx1"/>
                          </a:solidFill>
                        </a:rPr>
                        <a:t>名以上配置</a:t>
                      </a:r>
                      <a:endParaRPr kumimoji="1" lang="ja-JP" altLang="en-US" sz="2000" b="0" dirty="0">
                        <a:solidFill>
                          <a:schemeClr val="tx1"/>
                        </a:solidFill>
                      </a:endParaRPr>
                    </a:p>
                  </a:txBody>
                  <a:tcPr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696813"/>
                  </a:ext>
                </a:extLst>
              </a:tr>
            </a:tbl>
          </a:graphicData>
        </a:graphic>
      </p:graphicFrame>
    </p:spTree>
    <p:extLst>
      <p:ext uri="{BB962C8B-B14F-4D97-AF65-F5344CB8AC3E}">
        <p14:creationId xmlns:p14="http://schemas.microsoft.com/office/powerpoint/2010/main" val="2980943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39</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4277369966"/>
              </p:ext>
            </p:extLst>
          </p:nvPr>
        </p:nvGraphicFramePr>
        <p:xfrm>
          <a:off x="71954" y="70359"/>
          <a:ext cx="12074014" cy="3744404"/>
        </p:xfrm>
        <a:graphic>
          <a:graphicData uri="http://schemas.openxmlformats.org/drawingml/2006/table">
            <a:tbl>
              <a:tblPr firstRow="1" bandRow="1">
                <a:tableStyleId>{5C22544A-7EE6-4342-B048-85BDC9FD1C3A}</a:tableStyleId>
              </a:tblPr>
              <a:tblGrid>
                <a:gridCol w="832523">
                  <a:extLst>
                    <a:ext uri="{9D8B030D-6E8A-4147-A177-3AD203B41FA5}">
                      <a16:colId xmlns:a16="http://schemas.microsoft.com/office/drawing/2014/main" val="1954725472"/>
                    </a:ext>
                  </a:extLst>
                </a:gridCol>
                <a:gridCol w="1201414">
                  <a:extLst>
                    <a:ext uri="{9D8B030D-6E8A-4147-A177-3AD203B41FA5}">
                      <a16:colId xmlns:a16="http://schemas.microsoft.com/office/drawing/2014/main" val="1784275241"/>
                    </a:ext>
                  </a:extLst>
                </a:gridCol>
                <a:gridCol w="10040077">
                  <a:extLst>
                    <a:ext uri="{9D8B030D-6E8A-4147-A177-3AD203B41FA5}">
                      <a16:colId xmlns:a16="http://schemas.microsoft.com/office/drawing/2014/main" val="1856996698"/>
                    </a:ext>
                  </a:extLst>
                </a:gridCol>
              </a:tblGrid>
              <a:tr h="387171">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資格要件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配置要件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3348164">
                <a:tc>
                  <a:txBody>
                    <a:bodyPr/>
                    <a:lstStyle/>
                    <a:p>
                      <a:r>
                        <a:rPr kumimoji="1" lang="ja-JP" altLang="en-US" sz="2000" b="0" dirty="0" smtClean="0">
                          <a:solidFill>
                            <a:schemeClr val="tx1"/>
                          </a:solidFill>
                        </a:rPr>
                        <a:t>介護支援専門員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solidFill>
                            <a:schemeClr val="tx1"/>
                          </a:solidFill>
                        </a:rPr>
                        <a:t>介護支援専門員</a:t>
                      </a:r>
                    </a:p>
                    <a:p>
                      <a:pPr marL="176213" indent="-176213"/>
                      <a:endParaRPr kumimoji="1" lang="ja-JP" altLang="en-US" sz="1800" b="0" i="0" u="none" strike="noStrike" kern="1200" baseline="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常勤専従で１以上。</a:t>
                      </a: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 </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入居者の処遇に支障がない場合は、当該施設の他の職務に従事することができる。この場合、兼務を行う当該介護支援専門員の配置より、介護支援専門員の配置基準を満たすこととなると同時に、兼務を行う他の職務に係る常勤換算上も、当該介護支援専門員の勤務時間の全体を当該職務にかかる勤務時間として算入することができる。</a:t>
                      </a: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mn-lt"/>
                          <a:ea typeface="+mn-ea"/>
                          <a:cs typeface="+mn-cs"/>
                        </a:rPr>
                        <a:t>※</a:t>
                      </a: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 居宅介護支援事業者の介護支援専門員との兼務は不可。</a:t>
                      </a:r>
                    </a:p>
                    <a:p>
                      <a:pPr marL="185738" marR="0" lvl="0" indent="-18573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n-lt"/>
                          <a:ea typeface="+mn-ea"/>
                          <a:cs typeface="+mn-cs"/>
                        </a:rPr>
                        <a:t>　ただし、増員に係る非常勤の介護支援専門員については、この限りでない。</a:t>
                      </a:r>
                      <a:endParaRPr kumimoji="1" lang="en-US" altLang="ja-JP" sz="2000" b="0" i="0" u="none" strike="noStrike" kern="1200" cap="none" spc="0" normalizeH="0" baseline="0" noProof="0" dirty="0" smtClean="0">
                        <a:ln>
                          <a:noFill/>
                        </a:ln>
                        <a:solidFill>
                          <a:prstClr val="black"/>
                        </a:solidFill>
                        <a:effectLst/>
                        <a:uLnTx/>
                        <a:uFillTx/>
                        <a:latin typeface="+mn-lt"/>
                        <a:ea typeface="+mn-ea"/>
                        <a:cs typeface="+mn-cs"/>
                      </a:endParaRPr>
                    </a:p>
                    <a:p>
                      <a:pPr marL="176213" marR="0" lvl="0" indent="-176213" algn="l" defTabSz="914400" rtl="0" eaLnBrk="1" fontAlgn="auto" latinLnBrk="0" hangingPunct="1">
                        <a:lnSpc>
                          <a:spcPts val="2200"/>
                        </a:lnSpc>
                        <a:spcBef>
                          <a:spcPts val="0"/>
                        </a:spcBef>
                        <a:spcAft>
                          <a:spcPts val="0"/>
                        </a:spcAft>
                        <a:buClrTx/>
                        <a:buSzTx/>
                        <a:buFontTx/>
                        <a:buNone/>
                        <a:tabLst/>
                        <a:defRPr/>
                      </a:pPr>
                      <a:r>
                        <a:rPr kumimoji="1" lang="en-US" altLang="ja-JP" sz="2000" b="0" dirty="0" smtClean="0">
                          <a:solidFill>
                            <a:schemeClr val="tx1"/>
                          </a:solidFill>
                        </a:rPr>
                        <a:t>※ </a:t>
                      </a:r>
                      <a:r>
                        <a:rPr kumimoji="1" lang="ja-JP" altLang="en-US" sz="2000" b="0" dirty="0" smtClean="0">
                          <a:solidFill>
                            <a:schemeClr val="tx1"/>
                          </a:solidFill>
                        </a:rPr>
                        <a:t>サテライト型（本体施設が（地域密着型）介護老人福祉施設、介護老人保健施設の場合又は介護医療院に限る。）の場合は、本体施設の介護支援専門員によるサービス提供が、本体施設の入所者又は入院患者及びサテライト型の入居者に適切に行われると認められるときは、これを置かないことができ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bl>
          </a:graphicData>
        </a:graphic>
      </p:graphicFrame>
      <p:sp>
        <p:nvSpPr>
          <p:cNvPr id="4" name="正方形/長方形 3"/>
          <p:cNvSpPr/>
          <p:nvPr/>
        </p:nvSpPr>
        <p:spPr>
          <a:xfrm>
            <a:off x="-46032" y="4059207"/>
            <a:ext cx="12192000" cy="2862322"/>
          </a:xfrm>
          <a:prstGeom prst="rect">
            <a:avLst/>
          </a:prstGeom>
        </p:spPr>
        <p:txBody>
          <a:bodyPr wrap="square">
            <a:spAutoFit/>
          </a:bodyPr>
          <a:lstStyle/>
          <a:p>
            <a:pPr lvl="0"/>
            <a:r>
              <a:rPr lang="ja-JP" altLang="en-US" sz="2000" b="1" dirty="0">
                <a:solidFill>
                  <a:prstClr val="black"/>
                </a:solidFill>
              </a:rPr>
              <a:t>＜用語 の定義</a:t>
            </a:r>
            <a:r>
              <a:rPr lang="ja-JP" altLang="en-US" sz="2000" b="1" dirty="0" smtClean="0">
                <a:solidFill>
                  <a:prstClr val="black"/>
                </a:solidFill>
              </a:rPr>
              <a:t>＞</a:t>
            </a:r>
            <a:endParaRPr lang="en-US" altLang="ja-JP" sz="2000" b="1" dirty="0" smtClean="0">
              <a:solidFill>
                <a:prstClr val="black"/>
              </a:solidFill>
            </a:endParaRPr>
          </a:p>
          <a:p>
            <a:pPr lvl="0"/>
            <a:r>
              <a:rPr lang="ja-JP" altLang="en-US" sz="2000" b="1" dirty="0">
                <a:solidFill>
                  <a:prstClr val="black"/>
                </a:solidFill>
              </a:rPr>
              <a:t>「常勤換算方法</a:t>
            </a:r>
            <a:r>
              <a:rPr lang="ja-JP" altLang="en-US" sz="2000" dirty="0">
                <a:solidFill>
                  <a:prstClr val="black"/>
                </a:solidFill>
              </a:rPr>
              <a:t>」</a:t>
            </a:r>
          </a:p>
          <a:p>
            <a:pPr lvl="0" indent="171450"/>
            <a:r>
              <a:rPr lang="ja-JP" altLang="en-US" sz="2000" dirty="0">
                <a:solidFill>
                  <a:prstClr val="black"/>
                </a:solidFill>
              </a:rPr>
              <a:t>当該事業所の従業者の勤務延時間数を当該事業所において常勤の従業者が勤務すべき時間数（</a:t>
            </a:r>
            <a:r>
              <a:rPr lang="en-US" altLang="ja-JP" sz="2000" dirty="0">
                <a:solidFill>
                  <a:prstClr val="black"/>
                </a:solidFill>
              </a:rPr>
              <a:t>32</a:t>
            </a:r>
            <a:r>
              <a:rPr lang="ja-JP" altLang="en-US" sz="2000" dirty="0">
                <a:solidFill>
                  <a:prstClr val="black"/>
                </a:solidFill>
              </a:rPr>
              <a:t>時間を下回る場合は</a:t>
            </a:r>
            <a:r>
              <a:rPr lang="en-US" altLang="ja-JP" sz="2000" dirty="0">
                <a:solidFill>
                  <a:prstClr val="black"/>
                </a:solidFill>
              </a:rPr>
              <a:t>32</a:t>
            </a:r>
            <a:r>
              <a:rPr lang="ja-JP" altLang="en-US" sz="2000" dirty="0">
                <a:solidFill>
                  <a:prstClr val="black"/>
                </a:solidFill>
              </a:rPr>
              <a:t>時間を基本とする。）で除することにより、当該事業所の従業者の員数を常勤の従業者の員数に換算する方法。</a:t>
            </a:r>
            <a:endParaRPr lang="en-US" altLang="ja-JP" sz="2000" dirty="0">
              <a:solidFill>
                <a:prstClr val="black"/>
              </a:solidFill>
            </a:endParaRPr>
          </a:p>
          <a:p>
            <a:pPr lvl="0" indent="171450"/>
            <a:r>
              <a:rPr lang="ja-JP" altLang="en-US" sz="2000" dirty="0">
                <a:solidFill>
                  <a:prstClr val="black"/>
                </a:solidFill>
              </a:rPr>
              <a:t>ただし、雇用の分野における男女の均等な機会及び待遇の確保等に関する</a:t>
            </a:r>
            <a:r>
              <a:rPr lang="ja-JP" altLang="en-US" sz="2000" dirty="0" smtClean="0">
                <a:solidFill>
                  <a:prstClr val="black"/>
                </a:solidFill>
              </a:rPr>
              <a:t>法律第</a:t>
            </a:r>
            <a:r>
              <a:rPr lang="en-US" altLang="ja-JP" sz="2000" dirty="0" smtClean="0">
                <a:solidFill>
                  <a:prstClr val="black"/>
                </a:solidFill>
              </a:rPr>
              <a:t>13</a:t>
            </a:r>
            <a:r>
              <a:rPr lang="ja-JP" altLang="en-US" sz="2000" dirty="0">
                <a:solidFill>
                  <a:prstClr val="black"/>
                </a:solidFill>
              </a:rPr>
              <a:t>条第１項に規定する</a:t>
            </a:r>
            <a:r>
              <a:rPr lang="ja-JP" altLang="en-US" sz="2000" dirty="0" smtClean="0">
                <a:solidFill>
                  <a:prstClr val="black"/>
                </a:solidFill>
              </a:rPr>
              <a:t>措置又</a:t>
            </a:r>
            <a:r>
              <a:rPr lang="ja-JP" altLang="en-US" sz="2000" dirty="0">
                <a:solidFill>
                  <a:prstClr val="black"/>
                </a:solidFill>
              </a:rPr>
              <a:t>は育児休業、介護休業等育児又は家族介護を行う労働者の福祉に関する</a:t>
            </a:r>
            <a:r>
              <a:rPr lang="ja-JP" altLang="en-US" sz="2000" dirty="0" smtClean="0">
                <a:solidFill>
                  <a:prstClr val="black"/>
                </a:solidFill>
              </a:rPr>
              <a:t>法律第</a:t>
            </a:r>
            <a:r>
              <a:rPr lang="en-US" altLang="ja-JP" sz="2000" dirty="0" smtClean="0">
                <a:solidFill>
                  <a:prstClr val="black"/>
                </a:solidFill>
              </a:rPr>
              <a:t>23</a:t>
            </a:r>
            <a:r>
              <a:rPr lang="ja-JP" altLang="en-US" sz="2000" dirty="0">
                <a:solidFill>
                  <a:prstClr val="black"/>
                </a:solidFill>
              </a:rPr>
              <a:t>条第１項、同条第３項又は同法第</a:t>
            </a:r>
            <a:r>
              <a:rPr lang="en-US" altLang="ja-JP" sz="2000" dirty="0">
                <a:solidFill>
                  <a:prstClr val="black"/>
                </a:solidFill>
              </a:rPr>
              <a:t>24</a:t>
            </a:r>
            <a:r>
              <a:rPr lang="ja-JP" altLang="en-US" sz="2000" dirty="0">
                <a:solidFill>
                  <a:prstClr val="black"/>
                </a:solidFill>
              </a:rPr>
              <a:t>条に規定する所定労働時間の短縮等の措置若しくは厚生労働省「事業場における治療と仕事の両立支援のためのガイドライン」に沿って事業者が自主的に設ける所定労働時間の短縮</a:t>
            </a:r>
            <a:r>
              <a:rPr lang="ja-JP" altLang="en-US" sz="2000" dirty="0" smtClean="0">
                <a:solidFill>
                  <a:prstClr val="black"/>
                </a:solidFill>
              </a:rPr>
              <a:t>措置が</a:t>
            </a:r>
            <a:endParaRPr lang="ja-JP" altLang="en-US" sz="2000" b="1" dirty="0">
              <a:solidFill>
                <a:prstClr val="black"/>
              </a:solidFill>
            </a:endParaRPr>
          </a:p>
        </p:txBody>
      </p:sp>
    </p:spTree>
    <p:extLst>
      <p:ext uri="{BB962C8B-B14F-4D97-AF65-F5344CB8AC3E}">
        <p14:creationId xmlns:p14="http://schemas.microsoft.com/office/powerpoint/2010/main" val="995627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5687993"/>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40</a:t>
            </a:fld>
            <a:endParaRPr kumimoji="1" lang="ja-JP" altLang="en-US" dirty="0"/>
          </a:p>
        </p:txBody>
      </p:sp>
      <p:sp>
        <p:nvSpPr>
          <p:cNvPr id="4" name="正方形/長方形 3"/>
          <p:cNvSpPr/>
          <p:nvPr/>
        </p:nvSpPr>
        <p:spPr>
          <a:xfrm>
            <a:off x="0" y="0"/>
            <a:ext cx="12192000" cy="6863417"/>
          </a:xfrm>
          <a:prstGeom prst="rect">
            <a:avLst/>
          </a:prstGeom>
        </p:spPr>
        <p:txBody>
          <a:bodyPr wrap="square">
            <a:spAutoFit/>
          </a:bodyPr>
          <a:lstStyle/>
          <a:p>
            <a:r>
              <a:rPr lang="ja-JP" altLang="en-US" sz="2000" dirty="0">
                <a:solidFill>
                  <a:prstClr val="black"/>
                </a:solidFill>
              </a:rPr>
              <a:t>講じられている場合、</a:t>
            </a:r>
            <a:r>
              <a:rPr lang="en-US" altLang="ja-JP" sz="2000" dirty="0">
                <a:solidFill>
                  <a:prstClr val="black"/>
                </a:solidFill>
              </a:rPr>
              <a:t>30</a:t>
            </a:r>
            <a:r>
              <a:rPr lang="ja-JP" altLang="en-US" sz="2000" dirty="0">
                <a:solidFill>
                  <a:prstClr val="black"/>
                </a:solidFill>
              </a:rPr>
              <a:t>時間以上の勤務で、常勤換算方法での計算に当たり、常勤の従業者が勤務すべき時間数を満たしたものとし、１として取り扱うことを可能とする</a:t>
            </a:r>
            <a:r>
              <a:rPr lang="ja-JP" altLang="en-US" sz="2000" dirty="0" smtClean="0">
                <a:solidFill>
                  <a:prstClr val="black"/>
                </a:solidFill>
              </a:rPr>
              <a:t>。</a:t>
            </a:r>
            <a:endParaRPr lang="en-US" altLang="ja-JP" sz="2000" dirty="0" smtClean="0">
              <a:solidFill>
                <a:prstClr val="black"/>
              </a:solidFill>
            </a:endParaRPr>
          </a:p>
          <a:p>
            <a:endParaRPr lang="ja-JP" altLang="en-US" sz="1000" b="1" dirty="0">
              <a:solidFill>
                <a:prstClr val="black"/>
              </a:solidFill>
            </a:endParaRPr>
          </a:p>
          <a:p>
            <a:pPr lvl="0"/>
            <a:r>
              <a:rPr lang="ja-JP" altLang="en-US" sz="2000" b="1" dirty="0" smtClean="0">
                <a:solidFill>
                  <a:prstClr val="black"/>
                </a:solidFill>
              </a:rPr>
              <a:t>「</a:t>
            </a:r>
            <a:r>
              <a:rPr lang="ja-JP" altLang="en-US" sz="2000" b="1" dirty="0">
                <a:solidFill>
                  <a:prstClr val="black"/>
                </a:solidFill>
              </a:rPr>
              <a:t>常勤」</a:t>
            </a:r>
          </a:p>
          <a:p>
            <a:pPr lvl="0" indent="185738"/>
            <a:r>
              <a:rPr lang="ja-JP" altLang="en-US" sz="2000" dirty="0">
                <a:solidFill>
                  <a:prstClr val="black"/>
                </a:solidFill>
              </a:rPr>
              <a:t>当該事業所における勤務時間が、当該事業所において定められている常勤の従業者が勤務すべき時間</a:t>
            </a:r>
            <a:r>
              <a:rPr lang="en-US" altLang="ja-JP" sz="2000" dirty="0">
                <a:solidFill>
                  <a:prstClr val="black"/>
                </a:solidFill>
              </a:rPr>
              <a:t>(32</a:t>
            </a:r>
            <a:r>
              <a:rPr lang="ja-JP" altLang="en-US" sz="2000" dirty="0">
                <a:solidFill>
                  <a:prstClr val="black"/>
                </a:solidFill>
              </a:rPr>
              <a:t>時間を下回る場合は</a:t>
            </a:r>
            <a:r>
              <a:rPr lang="en-US" altLang="ja-JP" sz="2000" dirty="0">
                <a:solidFill>
                  <a:prstClr val="black"/>
                </a:solidFill>
              </a:rPr>
              <a:t>32</a:t>
            </a:r>
            <a:r>
              <a:rPr lang="ja-JP" altLang="en-US" sz="2000" dirty="0">
                <a:solidFill>
                  <a:prstClr val="black"/>
                </a:solidFill>
              </a:rPr>
              <a:t>時間を基本とする。</a:t>
            </a:r>
            <a:r>
              <a:rPr lang="en-US" altLang="ja-JP" sz="2000" dirty="0">
                <a:solidFill>
                  <a:prstClr val="black"/>
                </a:solidFill>
              </a:rPr>
              <a:t>)</a:t>
            </a:r>
            <a:r>
              <a:rPr lang="ja-JP" altLang="en-US" sz="2000" dirty="0">
                <a:solidFill>
                  <a:prstClr val="black"/>
                </a:solidFill>
              </a:rPr>
              <a:t>に達していることをいうものである。</a:t>
            </a:r>
            <a:endParaRPr lang="en-US" altLang="ja-JP" sz="2000" dirty="0">
              <a:solidFill>
                <a:prstClr val="black"/>
              </a:solidFill>
            </a:endParaRPr>
          </a:p>
          <a:p>
            <a:pPr lvl="0" indent="185738"/>
            <a:r>
              <a:rPr lang="ja-JP" altLang="en-US" sz="2000" dirty="0">
                <a:solidFill>
                  <a:prstClr val="black"/>
                </a:solidFill>
              </a:rPr>
              <a:t>ただし、母性健康管理措置又は育児及び介護のための所定労働時間の短縮等が講じられている者については、利用者の処遇に支障がない体制が事業所として整っている場合は、例外的に常勤の従業者が勤務すべき時間数を</a:t>
            </a:r>
            <a:r>
              <a:rPr lang="en-US" altLang="ja-JP" sz="2000" dirty="0">
                <a:solidFill>
                  <a:prstClr val="black"/>
                </a:solidFill>
              </a:rPr>
              <a:t>30</a:t>
            </a:r>
            <a:r>
              <a:rPr lang="ja-JP" altLang="en-US" sz="2000" dirty="0">
                <a:solidFill>
                  <a:prstClr val="black"/>
                </a:solidFill>
              </a:rPr>
              <a:t>時間として取り扱うことを可能とする。</a:t>
            </a:r>
            <a:endParaRPr lang="en-US" altLang="ja-JP" sz="2000" dirty="0">
              <a:solidFill>
                <a:prstClr val="black"/>
              </a:solidFill>
            </a:endParaRPr>
          </a:p>
          <a:p>
            <a:pPr lvl="0" indent="185738"/>
            <a:r>
              <a:rPr lang="ja-JP" altLang="en-US" sz="2000" dirty="0">
                <a:solidFill>
                  <a:prstClr val="black"/>
                </a:solidFill>
              </a:rPr>
              <a:t>同一の事業者によって当該事業所に併設される事業所の職務であって、当該事業所の職務と同時並行的に行われることが差し支えないと考えられるものについては、それぞれに係る勤務時間の合計が常勤の従業者が勤務すべき時間に達していれば、常勤の要件を満たすものであることとする。</a:t>
            </a:r>
            <a:endParaRPr lang="en-US" altLang="ja-JP" sz="2000" dirty="0">
              <a:solidFill>
                <a:prstClr val="black"/>
              </a:solidFill>
            </a:endParaRPr>
          </a:p>
          <a:p>
            <a:pPr lvl="0" indent="185738"/>
            <a:r>
              <a:rPr lang="ja-JP" altLang="en-US" sz="2000" dirty="0">
                <a:solidFill>
                  <a:prstClr val="black"/>
                </a:solidFill>
              </a:rPr>
              <a:t>また、人員基準において常勤要件が設けられている場合、従事者が労働</a:t>
            </a:r>
            <a:r>
              <a:rPr lang="ja-JP" altLang="en-US" sz="2000" dirty="0" smtClean="0">
                <a:solidFill>
                  <a:prstClr val="black"/>
                </a:solidFill>
              </a:rPr>
              <a:t>基準法第</a:t>
            </a:r>
            <a:r>
              <a:rPr lang="en-US" altLang="ja-JP" sz="2000" dirty="0" smtClean="0">
                <a:solidFill>
                  <a:prstClr val="black"/>
                </a:solidFill>
              </a:rPr>
              <a:t>65</a:t>
            </a:r>
            <a:r>
              <a:rPr lang="ja-JP" altLang="en-US" sz="2000" dirty="0">
                <a:solidFill>
                  <a:prstClr val="black"/>
                </a:solidFill>
              </a:rPr>
              <a:t>条に規定する産前産後休業、母性健康管理措置、育児・介護休業法第２条第１号に規定する育児休業、同条第２号に規定する介護休業、同法第</a:t>
            </a:r>
            <a:r>
              <a:rPr lang="en-US" altLang="ja-JP" sz="2000" dirty="0">
                <a:solidFill>
                  <a:prstClr val="black"/>
                </a:solidFill>
              </a:rPr>
              <a:t>23</a:t>
            </a:r>
            <a:r>
              <a:rPr lang="ja-JP" altLang="en-US" sz="2000" dirty="0">
                <a:solidFill>
                  <a:prstClr val="black"/>
                </a:solidFill>
              </a:rPr>
              <a:t>条第２項の育児休業に関する制度に準ずる措置又は同法第</a:t>
            </a:r>
            <a:r>
              <a:rPr lang="en-US" altLang="ja-JP" sz="2000" dirty="0">
                <a:solidFill>
                  <a:prstClr val="black"/>
                </a:solidFill>
              </a:rPr>
              <a:t>24</a:t>
            </a:r>
            <a:r>
              <a:rPr lang="ja-JP" altLang="en-US" sz="2000" dirty="0">
                <a:solidFill>
                  <a:prstClr val="black"/>
                </a:solidFill>
              </a:rPr>
              <a:t>条第１項（第２号に係る部分に限る。）の規定により同項第２号に規定する育児休業に関する制度に準じて講ずる措置による休業を取得中の期間において、当該人員基準において求められる資質を有する複数の非常勤の従事者を常勤の従業者の員数に換算することにより、人員基準を満たすことが可能であることとする。</a:t>
            </a:r>
            <a:endParaRPr lang="en-US" altLang="ja-JP" sz="2000" dirty="0">
              <a:solidFill>
                <a:prstClr val="black"/>
              </a:solidFill>
            </a:endParaRPr>
          </a:p>
          <a:p>
            <a:endParaRPr lang="en-US" altLang="ja-JP" sz="1000" b="1" dirty="0"/>
          </a:p>
          <a:p>
            <a:r>
              <a:rPr lang="ja-JP" altLang="en-US" sz="2000" b="1" dirty="0" smtClean="0"/>
              <a:t>「</a:t>
            </a:r>
            <a:r>
              <a:rPr lang="ja-JP" altLang="en-US" sz="2000" b="1" dirty="0"/>
              <a:t>専ら従事する」「専ら提供に当たる」</a:t>
            </a:r>
          </a:p>
          <a:p>
            <a:r>
              <a:rPr lang="ja-JP" altLang="en-US" sz="2000" dirty="0"/>
              <a:t>　</a:t>
            </a:r>
            <a:r>
              <a:rPr lang="ja-JP" altLang="en-US" sz="2000" dirty="0" smtClean="0"/>
              <a:t>原則</a:t>
            </a:r>
            <a:r>
              <a:rPr lang="ja-JP" altLang="en-US" sz="2000" dirty="0"/>
              <a:t>として、サービス提供時間帯を通じて当該サービス以外の職務に従事しないことをいうものである。　</a:t>
            </a:r>
            <a:endParaRPr lang="en-US" altLang="ja-JP" sz="2000" dirty="0"/>
          </a:p>
          <a:p>
            <a:r>
              <a:rPr lang="ja-JP" altLang="en-US" sz="2000" dirty="0"/>
              <a:t>　この場合のサービス提供時間帯とは、当該従事者の当該事業所における勤務時間をいうものであり、当該</a:t>
            </a:r>
            <a:r>
              <a:rPr lang="ja-JP" altLang="en-US" sz="2000" dirty="0" smtClean="0"/>
              <a:t>従</a:t>
            </a:r>
            <a:r>
              <a:rPr lang="ja-JP" altLang="en-US" sz="2000" dirty="0"/>
              <a:t>　業者の常勤・非常勤の別を問わない</a:t>
            </a:r>
            <a:r>
              <a:rPr lang="ja-JP" altLang="en-US" sz="2000" dirty="0" smtClean="0"/>
              <a:t>。</a:t>
            </a:r>
            <a:endParaRPr lang="ja-JP" altLang="en-US" sz="2000" dirty="0">
              <a:solidFill>
                <a:srgbClr val="000000"/>
              </a:solidFill>
              <a:ea typeface="ＭＳ 明朝" panose="02020609040205080304" pitchFamily="17" charset="-128"/>
            </a:endParaRPr>
          </a:p>
        </p:txBody>
      </p:sp>
    </p:spTree>
    <p:extLst>
      <p:ext uri="{BB962C8B-B14F-4D97-AF65-F5344CB8AC3E}">
        <p14:creationId xmlns:p14="http://schemas.microsoft.com/office/powerpoint/2010/main" val="2599049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56350"/>
            <a:ext cx="2743200" cy="365125"/>
          </a:xfrm>
        </p:spPr>
        <p:txBody>
          <a:bodyPr/>
          <a:lstStyle/>
          <a:p>
            <a:fld id="{41D9830F-53EB-46B6-9EC0-C4C68F82A889}" type="slidenum">
              <a:rPr kumimoji="1" lang="ja-JP" altLang="en-US" smtClean="0"/>
              <a:t>41</a:t>
            </a:fld>
            <a:endParaRPr kumimoji="1" lang="ja-JP" altLang="en-US" dirty="0"/>
          </a:p>
        </p:txBody>
      </p:sp>
      <p:sp>
        <p:nvSpPr>
          <p:cNvPr id="3" name="正方形/長方形 2"/>
          <p:cNvSpPr/>
          <p:nvPr/>
        </p:nvSpPr>
        <p:spPr>
          <a:xfrm>
            <a:off x="0" y="0"/>
            <a:ext cx="12292013" cy="7171194"/>
          </a:xfrm>
          <a:prstGeom prst="rect">
            <a:avLst/>
          </a:prstGeom>
        </p:spPr>
        <p:txBody>
          <a:bodyPr wrap="square">
            <a:spAutoFit/>
          </a:bodyPr>
          <a:lstStyle/>
          <a:p>
            <a:r>
              <a:rPr lang="ja-JP" altLang="en-US" sz="2000" b="1" dirty="0" smtClean="0"/>
              <a:t>■設備</a:t>
            </a:r>
            <a:r>
              <a:rPr lang="ja-JP" altLang="en-US" sz="2000" b="1" dirty="0"/>
              <a:t>に関する</a:t>
            </a:r>
            <a:r>
              <a:rPr lang="ja-JP" altLang="en-US" sz="2000" b="1" dirty="0" smtClean="0"/>
              <a:t>基準</a:t>
            </a:r>
            <a:r>
              <a:rPr lang="en-US" altLang="ja-JP" sz="2000" b="1" dirty="0" smtClean="0"/>
              <a:t>【</a:t>
            </a:r>
            <a:r>
              <a:rPr lang="ja-JP" altLang="en-US" sz="2000" b="1" dirty="0" smtClean="0"/>
              <a:t>第</a:t>
            </a:r>
            <a:r>
              <a:rPr lang="en-US" altLang="ja-JP" sz="2000" b="1" dirty="0" smtClean="0"/>
              <a:t>160</a:t>
            </a:r>
            <a:r>
              <a:rPr lang="ja-JP" altLang="en-US" sz="2000" b="1" dirty="0"/>
              <a:t>条</a:t>
            </a:r>
            <a:r>
              <a:rPr lang="en-US" altLang="ja-JP" sz="2000" b="1" dirty="0" smtClean="0"/>
              <a:t>】</a:t>
            </a:r>
          </a:p>
          <a:p>
            <a:r>
              <a:rPr lang="ja-JP" altLang="en-US" sz="2000" b="1" dirty="0" smtClean="0"/>
              <a:t>１ ユニット</a:t>
            </a:r>
            <a:endParaRPr lang="en-US" altLang="ja-JP" sz="2000" b="1" dirty="0" smtClean="0"/>
          </a:p>
          <a:p>
            <a:pPr>
              <a:lnSpc>
                <a:spcPts val="2300"/>
              </a:lnSpc>
            </a:pPr>
            <a:r>
              <a:rPr lang="ja-JP" altLang="en-US" sz="2000" b="1" dirty="0" smtClean="0"/>
              <a:t>（</a:t>
            </a:r>
            <a:r>
              <a:rPr lang="ja-JP" altLang="en-US" sz="2000" b="1" dirty="0"/>
              <a:t>１）</a:t>
            </a:r>
            <a:r>
              <a:rPr lang="ja-JP" altLang="en-US" sz="2000" b="1" dirty="0" smtClean="0"/>
              <a:t>居室</a:t>
            </a:r>
            <a:endParaRPr lang="en-US" altLang="ja-JP" sz="2000" b="1" dirty="0" smtClean="0"/>
          </a:p>
          <a:p>
            <a:pPr marL="185738">
              <a:lnSpc>
                <a:spcPts val="2300"/>
              </a:lnSpc>
            </a:pPr>
            <a:r>
              <a:rPr lang="ja-JP" altLang="en-US" sz="2000" dirty="0"/>
              <a:t>・</a:t>
            </a:r>
            <a:r>
              <a:rPr lang="ja-JP" altLang="en-US" sz="2000" dirty="0" smtClean="0"/>
              <a:t>１居室</a:t>
            </a:r>
            <a:r>
              <a:rPr lang="ja-JP" altLang="en-US" sz="2000" dirty="0"/>
              <a:t>の</a:t>
            </a:r>
            <a:r>
              <a:rPr lang="ja-JP" altLang="en-US" sz="2000" dirty="0" smtClean="0"/>
              <a:t>定員　</a:t>
            </a:r>
            <a:r>
              <a:rPr lang="en-US" altLang="ja-JP" sz="2000" dirty="0" smtClean="0"/>
              <a:t>…</a:t>
            </a:r>
            <a:r>
              <a:rPr lang="ja-JP" altLang="en-US" sz="2000" dirty="0" smtClean="0"/>
              <a:t>　１人（サービスの提供上必要と認められる場合は</a:t>
            </a:r>
            <a:r>
              <a:rPr lang="en-US" altLang="ja-JP" sz="2000" dirty="0" smtClean="0"/>
              <a:t>2</a:t>
            </a:r>
            <a:r>
              <a:rPr lang="ja-JP" altLang="en-US" sz="2000" dirty="0" smtClean="0"/>
              <a:t>人とすることができる。）</a:t>
            </a:r>
            <a:endParaRPr lang="en-US" altLang="ja-JP" sz="2000" dirty="0" smtClean="0"/>
          </a:p>
          <a:p>
            <a:pPr marL="357188" indent="-171450">
              <a:lnSpc>
                <a:spcPts val="2300"/>
              </a:lnSpc>
            </a:pPr>
            <a:r>
              <a:rPr lang="ja-JP" altLang="en-US" sz="2000" dirty="0"/>
              <a:t>・居室はいずれかのユニットに属し、当該ユニットの共同生活室に近接して一体的に</a:t>
            </a:r>
            <a:r>
              <a:rPr lang="ja-JP" altLang="en-US" sz="2000" dirty="0" smtClean="0"/>
              <a:t>設けること。</a:t>
            </a:r>
            <a:endParaRPr lang="en-US" altLang="ja-JP" sz="2000" dirty="0"/>
          </a:p>
          <a:p>
            <a:pPr marL="542925" indent="-100013">
              <a:lnSpc>
                <a:spcPts val="2300"/>
              </a:lnSpc>
            </a:pPr>
            <a:r>
              <a:rPr lang="en-US" altLang="ja-JP" sz="2000" dirty="0"/>
              <a:t>※ </a:t>
            </a:r>
            <a:r>
              <a:rPr lang="ja-JP" altLang="en-US" sz="2000" dirty="0"/>
              <a:t>１のユニットの入所定員は原則としておおむね</a:t>
            </a:r>
            <a:r>
              <a:rPr lang="en-US" altLang="ja-JP" sz="2000" dirty="0"/>
              <a:t>10</a:t>
            </a:r>
            <a:r>
              <a:rPr lang="ja-JP" altLang="en-US" sz="2000" dirty="0"/>
              <a:t>人以下とする。</a:t>
            </a:r>
            <a:endParaRPr lang="en-US" altLang="ja-JP" sz="2000" dirty="0"/>
          </a:p>
          <a:p>
            <a:pPr marL="542925" indent="-100013">
              <a:lnSpc>
                <a:spcPts val="2300"/>
              </a:lnSpc>
            </a:pPr>
            <a:r>
              <a:rPr lang="en-US" altLang="ja-JP" sz="2000" dirty="0"/>
              <a:t>※ </a:t>
            </a:r>
            <a:r>
              <a:rPr lang="ja-JP" altLang="en-US" sz="2000" dirty="0"/>
              <a:t>各ユニットにおいて入居者が相互に社会的関係を築き、自律的な日常生活を営むことを支援するのに支障がないと認められる場合には、入居定員が</a:t>
            </a:r>
            <a:r>
              <a:rPr lang="en-US" altLang="ja-JP" sz="2000" dirty="0"/>
              <a:t>15</a:t>
            </a:r>
            <a:r>
              <a:rPr lang="ja-JP" altLang="en-US" sz="2000" dirty="0"/>
              <a:t>人までのユニットも認める。</a:t>
            </a:r>
          </a:p>
          <a:p>
            <a:pPr marL="185738">
              <a:lnSpc>
                <a:spcPts val="2300"/>
              </a:lnSpc>
            </a:pPr>
            <a:r>
              <a:rPr lang="ja-JP" altLang="en-US" sz="2000" dirty="0" smtClean="0"/>
              <a:t>・</a:t>
            </a:r>
            <a:r>
              <a:rPr lang="ja-JP" altLang="en-US" sz="2000" dirty="0"/>
              <a:t>１</a:t>
            </a:r>
            <a:r>
              <a:rPr lang="ja-JP" altLang="en-US" sz="2000" dirty="0" smtClean="0"/>
              <a:t>居室</a:t>
            </a:r>
            <a:r>
              <a:rPr lang="ja-JP" altLang="en-US" sz="2000" dirty="0"/>
              <a:t>の</a:t>
            </a:r>
            <a:r>
              <a:rPr lang="ja-JP" altLang="en-US" sz="2000" dirty="0" smtClean="0"/>
              <a:t>床面積　</a:t>
            </a:r>
            <a:r>
              <a:rPr lang="en-US" altLang="ja-JP" sz="2000" dirty="0" smtClean="0"/>
              <a:t>…</a:t>
            </a:r>
            <a:r>
              <a:rPr lang="ja-JP" altLang="en-US" sz="2000" dirty="0" smtClean="0"/>
              <a:t>　</a:t>
            </a:r>
            <a:r>
              <a:rPr lang="en-US" altLang="ja-JP" sz="2000" dirty="0" smtClean="0"/>
              <a:t>10.65</a:t>
            </a:r>
            <a:r>
              <a:rPr lang="en-US" altLang="ja-JP" sz="2000" dirty="0"/>
              <a:t>㎡</a:t>
            </a:r>
            <a:r>
              <a:rPr lang="ja-JP" altLang="en-US" sz="2000" dirty="0"/>
              <a:t>以上（定員</a:t>
            </a:r>
            <a:r>
              <a:rPr lang="en-US" altLang="ja-JP" sz="2000" dirty="0"/>
              <a:t>2</a:t>
            </a:r>
            <a:r>
              <a:rPr lang="ja-JP" altLang="en-US" sz="2000" dirty="0" smtClean="0"/>
              <a:t>人の場合は</a:t>
            </a:r>
            <a:r>
              <a:rPr lang="en-US" altLang="ja-JP" sz="2000" dirty="0" smtClean="0"/>
              <a:t>21.3</a:t>
            </a:r>
            <a:r>
              <a:rPr lang="en-US" altLang="ja-JP" sz="2000" dirty="0"/>
              <a:t>㎡</a:t>
            </a:r>
            <a:r>
              <a:rPr lang="ja-JP" altLang="en-US" sz="2000" dirty="0"/>
              <a:t>以上</a:t>
            </a:r>
            <a:r>
              <a:rPr lang="ja-JP" altLang="en-US" sz="2000" dirty="0" smtClean="0"/>
              <a:t>）</a:t>
            </a:r>
            <a:endParaRPr lang="en-US" altLang="ja-JP" sz="2000" dirty="0" smtClean="0"/>
          </a:p>
          <a:p>
            <a:pPr marL="542925" indent="-100013">
              <a:lnSpc>
                <a:spcPts val="2300"/>
              </a:lnSpc>
            </a:pPr>
            <a:r>
              <a:rPr lang="en-US" altLang="ja-JP" sz="2000" dirty="0" smtClean="0"/>
              <a:t>※</a:t>
            </a:r>
            <a:r>
              <a:rPr lang="ja-JP" altLang="en-US" sz="2000" dirty="0" smtClean="0"/>
              <a:t> 居室</a:t>
            </a:r>
            <a:r>
              <a:rPr lang="ja-JP" altLang="en-US" sz="2000" dirty="0"/>
              <a:t>の床面積には、居室内に洗面設備が設けられているときはその面積を含み、居室内に便所が設けられているときは、その面積を除く</a:t>
            </a:r>
            <a:r>
              <a:rPr lang="ja-JP" altLang="en-US" sz="2000" dirty="0" smtClean="0"/>
              <a:t>。</a:t>
            </a:r>
            <a:endParaRPr lang="ja-JP" altLang="en-US" sz="2000" dirty="0"/>
          </a:p>
          <a:p>
            <a:pPr marL="185738">
              <a:lnSpc>
                <a:spcPts val="2300"/>
              </a:lnSpc>
            </a:pPr>
            <a:r>
              <a:rPr lang="ja-JP" altLang="en-US" sz="2000" dirty="0" smtClean="0"/>
              <a:t>・</a:t>
            </a:r>
            <a:r>
              <a:rPr lang="ja-JP" altLang="en-US" sz="2000" dirty="0"/>
              <a:t>ブザー又はこれに代わる設備を設置すること。</a:t>
            </a:r>
          </a:p>
          <a:p>
            <a:pPr>
              <a:lnSpc>
                <a:spcPts val="2300"/>
              </a:lnSpc>
            </a:pPr>
            <a:r>
              <a:rPr lang="ja-JP" altLang="en-US" sz="2000" b="1" dirty="0" smtClean="0"/>
              <a:t>（</a:t>
            </a:r>
            <a:r>
              <a:rPr lang="ja-JP" altLang="en-US" sz="2000" b="1" dirty="0"/>
              <a:t>２</a:t>
            </a:r>
            <a:r>
              <a:rPr lang="ja-JP" altLang="en-US" sz="2000" b="1" dirty="0" smtClean="0"/>
              <a:t>）</a:t>
            </a:r>
            <a:r>
              <a:rPr lang="ja-JP" altLang="en-US" sz="2000" b="1" dirty="0"/>
              <a:t>共同生活室</a:t>
            </a:r>
            <a:r>
              <a:rPr lang="ja-JP" altLang="en-US" sz="2000" dirty="0"/>
              <a:t>	</a:t>
            </a:r>
          </a:p>
          <a:p>
            <a:pPr marL="357188" indent="-171450">
              <a:lnSpc>
                <a:spcPts val="2300"/>
              </a:lnSpc>
            </a:pPr>
            <a:r>
              <a:rPr lang="ja-JP" altLang="en-US" sz="2000" dirty="0"/>
              <a:t>・いずれかのユニットに属し、当該ユニットの入居者が交流</a:t>
            </a:r>
            <a:r>
              <a:rPr lang="ja-JP" altLang="en-US" sz="2000" dirty="0" smtClean="0"/>
              <a:t>し、共同</a:t>
            </a:r>
            <a:r>
              <a:rPr lang="ja-JP" altLang="en-US" sz="2000" dirty="0"/>
              <a:t>で日常生活を営むための場所としてふさわしい</a:t>
            </a:r>
            <a:r>
              <a:rPr lang="ja-JP" altLang="en-US" sz="2000" dirty="0" smtClean="0"/>
              <a:t>形状とすること。</a:t>
            </a:r>
            <a:endParaRPr lang="ja-JP" altLang="en-US" sz="2000" dirty="0"/>
          </a:p>
          <a:p>
            <a:pPr marL="185738">
              <a:lnSpc>
                <a:spcPts val="2300"/>
              </a:lnSpc>
            </a:pPr>
            <a:r>
              <a:rPr lang="ja-JP" altLang="en-US" sz="2000" dirty="0"/>
              <a:t>・床面積：「</a:t>
            </a:r>
            <a:r>
              <a:rPr lang="en-US" altLang="ja-JP" sz="2000" dirty="0"/>
              <a:t>2㎡×</a:t>
            </a:r>
            <a:r>
              <a:rPr lang="ja-JP" altLang="en-US" sz="2000" dirty="0"/>
              <a:t>入居定員」以上を</a:t>
            </a:r>
            <a:r>
              <a:rPr lang="ja-JP" altLang="en-US" sz="2000" dirty="0" smtClean="0"/>
              <a:t>標準とする。</a:t>
            </a:r>
            <a:endParaRPr lang="ja-JP" altLang="en-US" sz="2000" dirty="0"/>
          </a:p>
          <a:p>
            <a:pPr marL="357188" indent="-171450">
              <a:lnSpc>
                <a:spcPts val="2300"/>
              </a:lnSpc>
            </a:pPr>
            <a:r>
              <a:rPr lang="ja-JP" altLang="en-US" sz="2000" dirty="0"/>
              <a:t>・必要な設備、備品（テーブル・椅子など）を</a:t>
            </a:r>
            <a:r>
              <a:rPr lang="ja-JP" altLang="en-US" sz="2000" dirty="0" smtClean="0"/>
              <a:t>備えること。（</a:t>
            </a:r>
            <a:r>
              <a:rPr lang="ja-JP" altLang="en-US" sz="2000" dirty="0"/>
              <a:t>簡易な流し、調理設備を設けることが望ましい）	</a:t>
            </a:r>
          </a:p>
          <a:p>
            <a:pPr>
              <a:lnSpc>
                <a:spcPts val="2300"/>
              </a:lnSpc>
            </a:pPr>
            <a:r>
              <a:rPr lang="ja-JP" altLang="en-US" sz="2000" b="1" dirty="0" smtClean="0"/>
              <a:t>（３）洗面設備	</a:t>
            </a:r>
            <a:endParaRPr lang="en-US" altLang="ja-JP" sz="2000" b="1" dirty="0" smtClean="0"/>
          </a:p>
          <a:p>
            <a:pPr marL="185738">
              <a:lnSpc>
                <a:spcPts val="2300"/>
              </a:lnSpc>
            </a:pPr>
            <a:r>
              <a:rPr lang="ja-JP" altLang="en-US" sz="2000" dirty="0" smtClean="0"/>
              <a:t>・</a:t>
            </a:r>
            <a:r>
              <a:rPr lang="ja-JP" altLang="en-US" sz="2000" dirty="0"/>
              <a:t>居室ごとに設けるか、共同生活室ごとに適当</a:t>
            </a:r>
            <a:r>
              <a:rPr lang="ja-JP" altLang="en-US" sz="2000" dirty="0" smtClean="0"/>
              <a:t>数設け、要介護者が使用するのに適したものとすること。</a:t>
            </a:r>
            <a:endParaRPr lang="ja-JP" altLang="en-US" sz="2000" dirty="0"/>
          </a:p>
          <a:p>
            <a:pPr>
              <a:lnSpc>
                <a:spcPts val="2300"/>
              </a:lnSpc>
            </a:pPr>
            <a:r>
              <a:rPr lang="ja-JP" altLang="en-US" sz="2000" b="1" dirty="0" smtClean="0"/>
              <a:t>（</a:t>
            </a:r>
            <a:r>
              <a:rPr lang="ja-JP" altLang="en-US" sz="2000" b="1" dirty="0"/>
              <a:t>４</a:t>
            </a:r>
            <a:r>
              <a:rPr lang="ja-JP" altLang="en-US" sz="2000" b="1" dirty="0" smtClean="0"/>
              <a:t>）便所</a:t>
            </a:r>
            <a:endParaRPr lang="en-US" altLang="ja-JP" sz="2000" b="1" dirty="0" smtClean="0"/>
          </a:p>
          <a:p>
            <a:pPr marL="185738">
              <a:lnSpc>
                <a:spcPts val="2300"/>
              </a:lnSpc>
            </a:pPr>
            <a:r>
              <a:rPr lang="ja-JP" altLang="en-US" sz="2000" dirty="0"/>
              <a:t>・居室ごとに設けるか、共同生活室ごとに適当</a:t>
            </a:r>
            <a:r>
              <a:rPr lang="ja-JP" altLang="en-US" sz="2000" dirty="0" smtClean="0"/>
              <a:t>数設けること。</a:t>
            </a:r>
            <a:endParaRPr lang="en-US" altLang="ja-JP" sz="2000" dirty="0" smtClean="0"/>
          </a:p>
          <a:p>
            <a:pPr marL="185738">
              <a:lnSpc>
                <a:spcPts val="2300"/>
              </a:lnSpc>
            </a:pPr>
            <a:r>
              <a:rPr lang="ja-JP" altLang="en-US" sz="2000" dirty="0" smtClean="0"/>
              <a:t>・</a:t>
            </a:r>
            <a:r>
              <a:rPr lang="ja-JP" altLang="en-US" sz="2000" dirty="0"/>
              <a:t>ブザー又はこれに代わる設備を設けるとともに、要介護者が使用するのに適したものとすること</a:t>
            </a:r>
            <a:r>
              <a:rPr lang="ja-JP" altLang="en-US" sz="2000" dirty="0" smtClean="0"/>
              <a:t>。</a:t>
            </a:r>
            <a:endParaRPr lang="ja-JP" altLang="en-US" dirty="0"/>
          </a:p>
        </p:txBody>
      </p:sp>
    </p:spTree>
    <p:extLst>
      <p:ext uri="{BB962C8B-B14F-4D97-AF65-F5344CB8AC3E}">
        <p14:creationId xmlns:p14="http://schemas.microsoft.com/office/powerpoint/2010/main" val="3547336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42</a:t>
            </a:fld>
            <a:endParaRPr kumimoji="1" lang="ja-JP" altLang="en-US" dirty="0"/>
          </a:p>
        </p:txBody>
      </p:sp>
      <p:sp>
        <p:nvSpPr>
          <p:cNvPr id="3" name="正方形/長方形 2"/>
          <p:cNvSpPr/>
          <p:nvPr/>
        </p:nvSpPr>
        <p:spPr>
          <a:xfrm>
            <a:off x="0" y="0"/>
            <a:ext cx="12192000" cy="5016758"/>
          </a:xfrm>
          <a:prstGeom prst="rect">
            <a:avLst/>
          </a:prstGeom>
        </p:spPr>
        <p:txBody>
          <a:bodyPr wrap="square">
            <a:spAutoFit/>
          </a:bodyPr>
          <a:lstStyle/>
          <a:p>
            <a:r>
              <a:rPr lang="ja-JP" altLang="en-US" sz="2000" b="1" dirty="0" smtClean="0"/>
              <a:t>２ 浴室</a:t>
            </a:r>
            <a:endParaRPr lang="en-US" altLang="ja-JP" sz="2000" b="1" dirty="0"/>
          </a:p>
          <a:p>
            <a:pPr marL="271463"/>
            <a:r>
              <a:rPr lang="ja-JP" altLang="en-US" sz="2000" dirty="0"/>
              <a:t>要介護者が入浴するのに適した</a:t>
            </a:r>
            <a:r>
              <a:rPr lang="ja-JP" altLang="en-US" sz="2000" dirty="0" smtClean="0"/>
              <a:t>ものとすること。</a:t>
            </a:r>
            <a:r>
              <a:rPr lang="ja-JP" altLang="en-US" sz="2000" dirty="0"/>
              <a:t>	</a:t>
            </a:r>
          </a:p>
          <a:p>
            <a:r>
              <a:rPr lang="ja-JP" altLang="en-US" sz="2000" b="1" dirty="0" smtClean="0"/>
              <a:t>３ 医務室</a:t>
            </a:r>
            <a:endParaRPr lang="en-US" altLang="ja-JP" sz="2000" b="1" dirty="0"/>
          </a:p>
          <a:p>
            <a:pPr marL="185738"/>
            <a:r>
              <a:rPr lang="ja-JP" altLang="en-US" sz="2000" dirty="0"/>
              <a:t>・医療法第</a:t>
            </a:r>
            <a:r>
              <a:rPr lang="en-US" altLang="ja-JP" sz="2000" dirty="0"/>
              <a:t>1</a:t>
            </a:r>
            <a:r>
              <a:rPr lang="ja-JP" altLang="en-US" sz="2000" dirty="0"/>
              <a:t>条の</a:t>
            </a:r>
            <a:r>
              <a:rPr lang="en-US" altLang="ja-JP" sz="2000" dirty="0"/>
              <a:t>5</a:t>
            </a:r>
            <a:r>
              <a:rPr lang="ja-JP" altLang="en-US" sz="2000" dirty="0"/>
              <a:t>第</a:t>
            </a:r>
            <a:r>
              <a:rPr lang="en-US" altLang="ja-JP" sz="2000" dirty="0"/>
              <a:t>2</a:t>
            </a:r>
            <a:r>
              <a:rPr lang="ja-JP" altLang="en-US" sz="2000" dirty="0"/>
              <a:t>項に規定する</a:t>
            </a:r>
            <a:r>
              <a:rPr lang="ja-JP" altLang="en-US" sz="2000" dirty="0" smtClean="0"/>
              <a:t>診療所とすること。</a:t>
            </a:r>
            <a:endParaRPr lang="ja-JP" altLang="en-US" sz="2000" dirty="0"/>
          </a:p>
          <a:p>
            <a:pPr marL="185738"/>
            <a:r>
              <a:rPr lang="ja-JP" altLang="en-US" sz="2000" dirty="0"/>
              <a:t>・入所者の診療に必要な医療品・医薬機器を備え、必要に応じ臨床検査設備を</a:t>
            </a:r>
            <a:r>
              <a:rPr lang="ja-JP" altLang="en-US" sz="2000" dirty="0" smtClean="0"/>
              <a:t>設けること。</a:t>
            </a:r>
            <a:endParaRPr lang="ja-JP" altLang="en-US" sz="2000" dirty="0"/>
          </a:p>
          <a:p>
            <a:pPr marL="542925" indent="-185738"/>
            <a:r>
              <a:rPr lang="en-US" altLang="ja-JP" sz="2000" dirty="0" smtClean="0"/>
              <a:t>※ </a:t>
            </a:r>
            <a:r>
              <a:rPr lang="ja-JP" altLang="en-US" sz="2000" dirty="0" smtClean="0"/>
              <a:t>本体</a:t>
            </a:r>
            <a:r>
              <a:rPr lang="ja-JP" altLang="en-US" sz="2000" dirty="0"/>
              <a:t>施設が特養又は地密特養であるサテライト型居住施設の場合は、医務室は必要とせず</a:t>
            </a:r>
            <a:r>
              <a:rPr lang="ja-JP" altLang="en-US" sz="2000" dirty="0" smtClean="0"/>
              <a:t>、入居者を診療するために必要な医薬品</a:t>
            </a:r>
            <a:r>
              <a:rPr lang="ja-JP" altLang="en-US" sz="2000" dirty="0"/>
              <a:t>及び医療機器を</a:t>
            </a:r>
            <a:r>
              <a:rPr lang="ja-JP" altLang="en-US" sz="2000" dirty="0" smtClean="0"/>
              <a:t>備えるほか、</a:t>
            </a:r>
            <a:r>
              <a:rPr lang="ja-JP" altLang="en-US" sz="2000" dirty="0"/>
              <a:t>必要に応じて臨床検査設備を</a:t>
            </a:r>
            <a:r>
              <a:rPr lang="ja-JP" altLang="en-US" sz="2000" dirty="0" smtClean="0"/>
              <a:t>設置することで足りる。</a:t>
            </a:r>
            <a:r>
              <a:rPr lang="ja-JP" altLang="en-US" sz="2000" dirty="0"/>
              <a:t>	</a:t>
            </a:r>
          </a:p>
          <a:p>
            <a:r>
              <a:rPr lang="ja-JP" altLang="en-US" sz="2000" b="1" dirty="0" smtClean="0"/>
              <a:t>４ 廊下幅</a:t>
            </a:r>
            <a:r>
              <a:rPr lang="ja-JP" altLang="en-US" sz="2000" b="1" dirty="0"/>
              <a:t>	</a:t>
            </a:r>
          </a:p>
          <a:p>
            <a:pPr marL="357188" indent="-171450"/>
            <a:r>
              <a:rPr lang="ja-JP" altLang="en-US" sz="2000" dirty="0"/>
              <a:t>・</a:t>
            </a:r>
            <a:r>
              <a:rPr lang="en-US" altLang="ja-JP" sz="2000" dirty="0"/>
              <a:t>1.5</a:t>
            </a:r>
            <a:r>
              <a:rPr lang="ja-JP" altLang="en-US" sz="2000" dirty="0" err="1"/>
              <a:t>ｍ</a:t>
            </a:r>
            <a:r>
              <a:rPr lang="ja-JP" altLang="en-US" sz="2000" dirty="0" smtClean="0"/>
              <a:t>以上とすること。</a:t>
            </a:r>
            <a:endParaRPr lang="en-US" altLang="ja-JP" sz="2000" dirty="0" smtClean="0"/>
          </a:p>
          <a:p>
            <a:pPr marL="442913" indent="-257175"/>
            <a:r>
              <a:rPr lang="ja-JP" altLang="en-US" sz="2000" b="1" dirty="0" smtClean="0"/>
              <a:t>・</a:t>
            </a:r>
            <a:r>
              <a:rPr lang="ja-JP" altLang="en-US" sz="2000" dirty="0" smtClean="0"/>
              <a:t>中廊下</a:t>
            </a:r>
            <a:r>
              <a:rPr lang="ja-JP" altLang="en-US" sz="2000" dirty="0"/>
              <a:t>（両側に居室・静養室</a:t>
            </a:r>
            <a:r>
              <a:rPr lang="ja-JP" altLang="en-US" sz="2000" dirty="0" smtClean="0"/>
              <a:t>等入居者</a:t>
            </a:r>
            <a:r>
              <a:rPr lang="ja-JP" altLang="en-US" sz="2000" dirty="0"/>
              <a:t>の日常生活に直接使用する設備のある廊下）の幅は</a:t>
            </a:r>
            <a:r>
              <a:rPr lang="en-US" altLang="ja-JP" sz="2000" dirty="0"/>
              <a:t>1.8</a:t>
            </a:r>
            <a:r>
              <a:rPr lang="ja-JP" altLang="en-US" sz="2000" dirty="0" err="1"/>
              <a:t>ｍ</a:t>
            </a:r>
            <a:r>
              <a:rPr lang="ja-JP" altLang="en-US" sz="2000" dirty="0" smtClean="0"/>
              <a:t>以上</a:t>
            </a:r>
            <a:r>
              <a:rPr lang="ja-JP" altLang="en-US" sz="2000" dirty="0"/>
              <a:t>とすること</a:t>
            </a:r>
            <a:r>
              <a:rPr lang="ja-JP" altLang="en-US" sz="2000" dirty="0" smtClean="0"/>
              <a:t>。</a:t>
            </a:r>
            <a:endParaRPr lang="ja-JP" altLang="en-US" sz="2000" dirty="0"/>
          </a:p>
          <a:p>
            <a:pPr marL="357188" indent="-171450"/>
            <a:r>
              <a:rPr lang="en-US" altLang="ja-JP" sz="2000" dirty="0" smtClean="0"/>
              <a:t>※ </a:t>
            </a:r>
            <a:r>
              <a:rPr lang="ja-JP" altLang="en-US" sz="2000" dirty="0" smtClean="0"/>
              <a:t>廊下の一部の幅</a:t>
            </a:r>
            <a:r>
              <a:rPr lang="ja-JP" altLang="en-US" sz="2000" dirty="0"/>
              <a:t>を</a:t>
            </a:r>
            <a:r>
              <a:rPr lang="ja-JP" altLang="en-US" sz="2000" dirty="0" smtClean="0"/>
              <a:t>拡張（アルコーブ</a:t>
            </a:r>
            <a:r>
              <a:rPr lang="ja-JP" altLang="en-US" sz="2000" dirty="0"/>
              <a:t>を設ける</a:t>
            </a:r>
            <a:r>
              <a:rPr lang="ja-JP" altLang="en-US" sz="2000" dirty="0" smtClean="0"/>
              <a:t>等）を行い、入居者、従業者等の</a:t>
            </a:r>
            <a:r>
              <a:rPr lang="ja-JP" altLang="en-US" sz="2000" dirty="0"/>
              <a:t>円滑な往来に支障が</a:t>
            </a:r>
            <a:r>
              <a:rPr lang="ja-JP" altLang="en-US" sz="2000" dirty="0" smtClean="0"/>
              <a:t>生じないと認められる場合</a:t>
            </a:r>
            <a:r>
              <a:rPr lang="ja-JP" altLang="en-US" sz="2000" dirty="0"/>
              <a:t>は、これによらないことができる。	</a:t>
            </a:r>
          </a:p>
          <a:p>
            <a:r>
              <a:rPr lang="ja-JP" altLang="en-US" sz="2000" b="1" dirty="0" smtClean="0"/>
              <a:t>５ 消火</a:t>
            </a:r>
            <a:r>
              <a:rPr lang="ja-JP" altLang="en-US" sz="2000" b="1" dirty="0"/>
              <a:t>設備・非常用設備など	</a:t>
            </a:r>
          </a:p>
          <a:p>
            <a:pPr marL="271463"/>
            <a:r>
              <a:rPr lang="ja-JP" altLang="en-US" sz="2000" dirty="0"/>
              <a:t>消防法その他の法律等に規定された設備を確実に設置しなければならない。	</a:t>
            </a:r>
          </a:p>
        </p:txBody>
      </p:sp>
    </p:spTree>
    <p:extLst>
      <p:ext uri="{BB962C8B-B14F-4D97-AF65-F5344CB8AC3E}">
        <p14:creationId xmlns:p14="http://schemas.microsoft.com/office/powerpoint/2010/main" val="462105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43</a:t>
            </a:fld>
            <a:endParaRPr kumimoji="1" lang="ja-JP" altLang="en-US" dirty="0"/>
          </a:p>
        </p:txBody>
      </p:sp>
      <p:sp>
        <p:nvSpPr>
          <p:cNvPr id="3" name="正方形/長方形 2"/>
          <p:cNvSpPr/>
          <p:nvPr/>
        </p:nvSpPr>
        <p:spPr>
          <a:xfrm>
            <a:off x="0" y="29497"/>
            <a:ext cx="12192000" cy="6863417"/>
          </a:xfrm>
          <a:prstGeom prst="rect">
            <a:avLst/>
          </a:prstGeom>
        </p:spPr>
        <p:txBody>
          <a:bodyPr wrap="square">
            <a:spAutoFit/>
          </a:bodyPr>
          <a:lstStyle/>
          <a:p>
            <a:r>
              <a:rPr lang="ja-JP" altLang="en-US" sz="2000" b="1" dirty="0" smtClean="0"/>
              <a:t>■運営に関する基準</a:t>
            </a:r>
            <a:endParaRPr lang="en-US" altLang="ja-JP" sz="2000" b="1" dirty="0" smtClean="0"/>
          </a:p>
          <a:p>
            <a:r>
              <a:rPr lang="ja-JP" altLang="en-US" sz="2000" b="1" dirty="0" smtClean="0"/>
              <a:t>（</a:t>
            </a:r>
            <a:r>
              <a:rPr lang="ja-JP" altLang="en-US" sz="2000" b="1" dirty="0"/>
              <a:t>１</a:t>
            </a:r>
            <a:r>
              <a:rPr lang="ja-JP" altLang="en-US" sz="2000" b="1" dirty="0" smtClean="0"/>
              <a:t>）内容</a:t>
            </a:r>
            <a:r>
              <a:rPr lang="ja-JP" altLang="en-US" sz="2000" b="1" dirty="0"/>
              <a:t>及び手続の説明及び</a:t>
            </a:r>
            <a:r>
              <a:rPr lang="ja-JP" altLang="en-US" sz="2000" b="1" dirty="0" smtClean="0"/>
              <a:t>同意</a:t>
            </a:r>
            <a:r>
              <a:rPr lang="en-US" altLang="ja-JP" sz="2000" b="1" dirty="0" smtClean="0"/>
              <a:t>【</a:t>
            </a:r>
            <a:r>
              <a:rPr lang="ja-JP" altLang="en-US" sz="2000" b="1" dirty="0" smtClean="0"/>
              <a:t>第</a:t>
            </a:r>
            <a:r>
              <a:rPr lang="en-US" altLang="ja-JP" sz="2000" b="1" dirty="0" smtClean="0"/>
              <a:t>3</a:t>
            </a:r>
            <a:r>
              <a:rPr lang="ja-JP" altLang="en-US" sz="2000" b="1" dirty="0"/>
              <a:t>条の</a:t>
            </a:r>
            <a:r>
              <a:rPr lang="en-US" altLang="ja-JP" sz="2000" b="1" dirty="0" smtClean="0"/>
              <a:t>7】</a:t>
            </a:r>
          </a:p>
          <a:p>
            <a:pPr marL="271463" indent="185738"/>
            <a:r>
              <a:rPr lang="ja-JP" altLang="en-US" sz="2000" dirty="0" smtClean="0"/>
              <a:t>事業者は、サービスの提供の開始に際し、あらかじめ、利用申込者又はその家族に対し、サービスの選択に資すると認められる重要事項を記した文書を交付して説明を行い、サービスの開始について利用申込者の同意を得なければならない。</a:t>
            </a:r>
          </a:p>
          <a:p>
            <a:pPr marL="271463"/>
            <a:r>
              <a:rPr lang="en-US" altLang="ja-JP" sz="2000" dirty="0" smtClean="0"/>
              <a:t>※ </a:t>
            </a:r>
            <a:r>
              <a:rPr lang="ja-JP" altLang="en-US" sz="2000" dirty="0" smtClean="0"/>
              <a:t>同意については、利用者及び事業者双方の立場から書面によって確認することが望ましい。</a:t>
            </a:r>
            <a:endParaRPr lang="en-US" altLang="ja-JP" sz="2000" dirty="0" smtClean="0"/>
          </a:p>
          <a:p>
            <a:pPr marL="271463" indent="185738"/>
            <a:endParaRPr lang="en-US" altLang="ja-JP" sz="2000" dirty="0"/>
          </a:p>
          <a:p>
            <a:pPr marL="271463" indent="185738"/>
            <a:endParaRPr lang="en-US" altLang="ja-JP" sz="2000" dirty="0" smtClean="0"/>
          </a:p>
          <a:p>
            <a:pPr marL="271463" indent="185738"/>
            <a:endParaRPr lang="en-US" altLang="ja-JP" sz="2000" dirty="0"/>
          </a:p>
          <a:p>
            <a:pPr marL="271463" indent="185738"/>
            <a:endParaRPr lang="en-US" altLang="ja-JP" sz="2000" dirty="0" smtClean="0"/>
          </a:p>
          <a:p>
            <a:endParaRPr lang="en-US" altLang="ja-JP" sz="2000" b="1" dirty="0" smtClean="0"/>
          </a:p>
          <a:p>
            <a:r>
              <a:rPr lang="ja-JP" altLang="en-US" sz="2000" b="1" dirty="0" smtClean="0"/>
              <a:t>（２）提供拒否の禁止</a:t>
            </a:r>
            <a:r>
              <a:rPr lang="en-US" altLang="ja-JP" sz="2000" dirty="0" smtClean="0"/>
              <a:t>【</a:t>
            </a:r>
            <a:r>
              <a:rPr lang="ja-JP" altLang="en-US" sz="2000" b="1" dirty="0" smtClean="0"/>
              <a:t>第</a:t>
            </a:r>
            <a:r>
              <a:rPr lang="en-US" altLang="ja-JP" sz="2000" b="1" dirty="0" smtClean="0"/>
              <a:t>3</a:t>
            </a:r>
            <a:r>
              <a:rPr lang="ja-JP" altLang="en-US" sz="2000" b="1" dirty="0"/>
              <a:t>条の</a:t>
            </a:r>
            <a:r>
              <a:rPr lang="en-US" altLang="ja-JP" sz="2000" b="1" dirty="0"/>
              <a:t>8</a:t>
            </a:r>
            <a:r>
              <a:rPr lang="en-US" altLang="ja-JP" sz="2000" b="1" dirty="0" smtClean="0"/>
              <a:t>】</a:t>
            </a:r>
          </a:p>
          <a:p>
            <a:pPr marL="442913"/>
            <a:r>
              <a:rPr lang="ja-JP" altLang="en-US" sz="2000" dirty="0" smtClean="0"/>
              <a:t>事</a:t>
            </a:r>
            <a:r>
              <a:rPr lang="ja-JP" altLang="en-US" sz="2000" dirty="0"/>
              <a:t>業者は、正当な理由なくサービスの提供を拒んではならない</a:t>
            </a:r>
            <a:r>
              <a:rPr lang="ja-JP" altLang="en-US" sz="2000" dirty="0" smtClean="0"/>
              <a:t>。</a:t>
            </a:r>
            <a:endParaRPr lang="en-US" altLang="ja-JP" sz="2000" dirty="0" smtClean="0"/>
          </a:p>
          <a:p>
            <a:pPr marL="449263"/>
            <a:endParaRPr lang="en-US" altLang="ja-JP" sz="2000" b="1" dirty="0" smtClean="0"/>
          </a:p>
          <a:p>
            <a:pPr marL="449263"/>
            <a:endParaRPr lang="en-US" altLang="ja-JP" sz="2000" b="1" dirty="0"/>
          </a:p>
          <a:p>
            <a:pPr marL="449263"/>
            <a:endParaRPr lang="en-US" altLang="ja-JP" sz="2000" b="1" dirty="0" smtClean="0"/>
          </a:p>
          <a:p>
            <a:pPr marL="449263"/>
            <a:endParaRPr lang="en-US" altLang="ja-JP" sz="2000" b="1" dirty="0"/>
          </a:p>
          <a:p>
            <a:endParaRPr lang="en-US" altLang="ja-JP" sz="2000" b="1" dirty="0" smtClean="0"/>
          </a:p>
          <a:p>
            <a:r>
              <a:rPr lang="ja-JP" altLang="en-US" sz="2000" b="1" dirty="0" smtClean="0"/>
              <a:t>（３）サービス</a:t>
            </a:r>
            <a:r>
              <a:rPr lang="ja-JP" altLang="en-US" sz="2000" b="1" dirty="0"/>
              <a:t>提供困難時の</a:t>
            </a:r>
            <a:r>
              <a:rPr lang="ja-JP" altLang="en-US" sz="2000" b="1" dirty="0" smtClean="0"/>
              <a:t>対応</a:t>
            </a:r>
            <a:r>
              <a:rPr lang="en-US" altLang="ja-JP" sz="2000" b="1" dirty="0" smtClean="0"/>
              <a:t>【</a:t>
            </a:r>
            <a:r>
              <a:rPr lang="ja-JP" altLang="en-US" sz="2000" b="1" dirty="0" smtClean="0"/>
              <a:t>第</a:t>
            </a:r>
            <a:r>
              <a:rPr lang="en-US" altLang="ja-JP" sz="2000" b="1" dirty="0" smtClean="0"/>
              <a:t>133</a:t>
            </a:r>
            <a:r>
              <a:rPr lang="ja-JP" altLang="en-US" sz="2000" b="1" dirty="0" smtClean="0"/>
              <a:t>条</a:t>
            </a:r>
            <a:r>
              <a:rPr lang="en-US" altLang="ja-JP" sz="2000" b="1" dirty="0" smtClean="0"/>
              <a:t>】</a:t>
            </a:r>
          </a:p>
          <a:p>
            <a:pPr marL="357188" indent="228600"/>
            <a:r>
              <a:rPr lang="ja-JP" altLang="en-US" sz="2000" dirty="0"/>
              <a:t>入所申込者が入院治療を必要とする場合その他適切な便宜を提供することが困難である場合は、適切な病院、診療所</a:t>
            </a:r>
            <a:r>
              <a:rPr lang="ja-JP" altLang="en-US" sz="2000" dirty="0" smtClean="0"/>
              <a:t>、介護老人保健施設若しく</a:t>
            </a:r>
            <a:r>
              <a:rPr lang="ja-JP" altLang="en-US" sz="2000" dirty="0"/>
              <a:t>は介護医療院</a:t>
            </a:r>
            <a:r>
              <a:rPr lang="ja-JP" altLang="en-US" sz="2000" dirty="0" smtClean="0"/>
              <a:t>を</a:t>
            </a:r>
            <a:r>
              <a:rPr lang="ja-JP" altLang="en-US" sz="2000" dirty="0"/>
              <a:t>紹介する等の適切な措置を速やかに</a:t>
            </a:r>
            <a:r>
              <a:rPr lang="ja-JP" altLang="en-US" sz="2000" dirty="0" smtClean="0"/>
              <a:t>講</a:t>
            </a:r>
            <a:r>
              <a:rPr lang="ja-JP" altLang="en-US" sz="2000" dirty="0"/>
              <a:t>じなければならない</a:t>
            </a:r>
            <a:r>
              <a:rPr lang="ja-JP" altLang="en-US" sz="2000" dirty="0" smtClean="0"/>
              <a:t>。</a:t>
            </a:r>
            <a:endParaRPr lang="en-US" altLang="ja-JP" sz="2000" dirty="0" smtClean="0"/>
          </a:p>
        </p:txBody>
      </p:sp>
      <p:sp>
        <p:nvSpPr>
          <p:cNvPr id="4" name="正方形/長方形 3"/>
          <p:cNvSpPr/>
          <p:nvPr/>
        </p:nvSpPr>
        <p:spPr>
          <a:xfrm>
            <a:off x="442913" y="1911210"/>
            <a:ext cx="11572875" cy="1349976"/>
          </a:xfrm>
          <a:prstGeom prst="rect">
            <a:avLst/>
          </a:prstGeom>
          <a:ln w="6350">
            <a:solidFill>
              <a:schemeClr val="tx1"/>
            </a:solidFill>
            <a:prstDash val="sysDot"/>
          </a:ln>
        </p:spPr>
        <p:txBody>
          <a:bodyPr wrap="square" tIns="72000" anchor="ctr" anchorCtr="0">
            <a:spAutoFit/>
          </a:bodyPr>
          <a:lstStyle/>
          <a:p>
            <a:r>
              <a:rPr lang="en-US" altLang="ja-JP" sz="2000" dirty="0" smtClean="0">
                <a:solidFill>
                  <a:prstClr val="black"/>
                </a:solidFill>
              </a:rPr>
              <a:t>【</a:t>
            </a:r>
            <a:r>
              <a:rPr lang="ja-JP" altLang="en-US" sz="2000" dirty="0" smtClean="0">
                <a:solidFill>
                  <a:prstClr val="black"/>
                </a:solidFill>
              </a:rPr>
              <a:t>利用申込者が</a:t>
            </a:r>
            <a:r>
              <a:rPr lang="ja-JP" altLang="en-US" sz="2000" dirty="0" smtClean="0"/>
              <a:t>サービス</a:t>
            </a:r>
            <a:r>
              <a:rPr lang="ja-JP" altLang="en-US" sz="2000" dirty="0"/>
              <a:t>の</a:t>
            </a:r>
            <a:r>
              <a:rPr lang="ja-JP" altLang="en-US" sz="2000" dirty="0" smtClean="0"/>
              <a:t>選択するために必要な重要</a:t>
            </a:r>
            <a:r>
              <a:rPr lang="ja-JP" altLang="en-US" sz="2000" dirty="0"/>
              <a:t>事項</a:t>
            </a:r>
            <a:r>
              <a:rPr lang="en-US" altLang="ja-JP" sz="2000" dirty="0" smtClean="0">
                <a:solidFill>
                  <a:prstClr val="black"/>
                </a:solidFill>
              </a:rPr>
              <a:t>】</a:t>
            </a:r>
          </a:p>
          <a:p>
            <a:r>
              <a:rPr lang="ja-JP" altLang="en-US" sz="2000" dirty="0" smtClean="0">
                <a:solidFill>
                  <a:prstClr val="black"/>
                </a:solidFill>
              </a:rPr>
              <a:t>運営</a:t>
            </a:r>
            <a:r>
              <a:rPr lang="ja-JP" altLang="en-US" sz="2000" dirty="0">
                <a:solidFill>
                  <a:prstClr val="black"/>
                </a:solidFill>
              </a:rPr>
              <a:t>規程の概要、従業者の勤務体制、事故発生時の対応、苦情処理の体制、提供するサービスの第三者評価の実施状況（実施の有無、実施した直近の年月日、実施した評価機関の名称、評価結果の開示状況）</a:t>
            </a:r>
            <a:r>
              <a:rPr lang="ja-JP" altLang="en-US" sz="2000" dirty="0" smtClean="0">
                <a:solidFill>
                  <a:prstClr val="black"/>
                </a:solidFill>
              </a:rPr>
              <a:t>等</a:t>
            </a:r>
            <a:endParaRPr lang="ja-JP" altLang="en-US" dirty="0"/>
          </a:p>
        </p:txBody>
      </p:sp>
      <p:sp>
        <p:nvSpPr>
          <p:cNvPr id="5" name="正方形/長方形 4"/>
          <p:cNvSpPr/>
          <p:nvPr/>
        </p:nvSpPr>
        <p:spPr>
          <a:xfrm>
            <a:off x="442912" y="4053693"/>
            <a:ext cx="11572875" cy="1323439"/>
          </a:xfrm>
          <a:prstGeom prst="rect">
            <a:avLst/>
          </a:prstGeom>
          <a:ln w="6350">
            <a:solidFill>
              <a:schemeClr val="tx1"/>
            </a:solidFill>
            <a:prstDash val="sysDot"/>
          </a:ln>
        </p:spPr>
        <p:txBody>
          <a:bodyPr wrap="square" anchor="ctr" anchorCtr="0">
            <a:spAutoFit/>
          </a:bodyPr>
          <a:lstStyle/>
          <a:p>
            <a:pPr lvl="0"/>
            <a:r>
              <a:rPr lang="en-US" altLang="ja-JP" sz="2000" dirty="0" smtClean="0">
                <a:solidFill>
                  <a:prstClr val="black"/>
                </a:solidFill>
              </a:rPr>
              <a:t>【</a:t>
            </a:r>
            <a:r>
              <a:rPr lang="ja-JP" altLang="en-US" sz="2000" dirty="0" smtClean="0">
                <a:solidFill>
                  <a:prstClr val="black"/>
                </a:solidFill>
              </a:rPr>
              <a:t>正当</a:t>
            </a:r>
            <a:r>
              <a:rPr lang="ja-JP" altLang="en-US" sz="2000" dirty="0">
                <a:solidFill>
                  <a:prstClr val="black"/>
                </a:solidFill>
              </a:rPr>
              <a:t>な理由がある</a:t>
            </a:r>
            <a:r>
              <a:rPr lang="ja-JP" altLang="en-US" sz="2000" dirty="0" smtClean="0">
                <a:solidFill>
                  <a:prstClr val="black"/>
                </a:solidFill>
              </a:rPr>
              <a:t>場合</a:t>
            </a:r>
            <a:r>
              <a:rPr lang="en-US" altLang="ja-JP" sz="2000" dirty="0" smtClean="0">
                <a:solidFill>
                  <a:prstClr val="black"/>
                </a:solidFill>
              </a:rPr>
              <a:t>】</a:t>
            </a:r>
            <a:endParaRPr lang="en-US" altLang="ja-JP" sz="2000" dirty="0">
              <a:solidFill>
                <a:prstClr val="black"/>
              </a:solidFill>
            </a:endParaRPr>
          </a:p>
          <a:p>
            <a:pPr marL="85725" lvl="0"/>
            <a:r>
              <a:rPr lang="ja-JP" altLang="en-US" sz="2000" dirty="0">
                <a:solidFill>
                  <a:prstClr val="black"/>
                </a:solidFill>
              </a:rPr>
              <a:t>① 当該事業所の現員からは利用申込に応じきれない場合</a:t>
            </a:r>
            <a:endParaRPr lang="en-US" altLang="ja-JP" sz="2000" dirty="0">
              <a:solidFill>
                <a:prstClr val="black"/>
              </a:solidFill>
            </a:endParaRPr>
          </a:p>
          <a:p>
            <a:pPr marL="85725" lvl="0"/>
            <a:r>
              <a:rPr lang="ja-JP" altLang="en-US" sz="2000" dirty="0">
                <a:solidFill>
                  <a:prstClr val="black"/>
                </a:solidFill>
              </a:rPr>
              <a:t>② 利用申込者の居住地が当該事業所の通常の事業の実施地域外である場合</a:t>
            </a:r>
            <a:endParaRPr lang="en-US" altLang="ja-JP" sz="2000" dirty="0">
              <a:solidFill>
                <a:prstClr val="black"/>
              </a:solidFill>
            </a:endParaRPr>
          </a:p>
          <a:p>
            <a:pPr marL="85725" lvl="0"/>
            <a:r>
              <a:rPr lang="ja-JP" altLang="en-US" sz="2000" dirty="0">
                <a:solidFill>
                  <a:prstClr val="black"/>
                </a:solidFill>
              </a:rPr>
              <a:t>③ その他利用申込者に対し自ら適切なサービスを提供することが困難な場合</a:t>
            </a:r>
            <a:endParaRPr lang="en-US" altLang="ja-JP" sz="2000" b="1" dirty="0">
              <a:solidFill>
                <a:prstClr val="black"/>
              </a:solidFill>
            </a:endParaRPr>
          </a:p>
        </p:txBody>
      </p:sp>
    </p:spTree>
    <p:extLst>
      <p:ext uri="{BB962C8B-B14F-4D97-AF65-F5344CB8AC3E}">
        <p14:creationId xmlns:p14="http://schemas.microsoft.com/office/powerpoint/2010/main" val="4266593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3774" y="6385846"/>
            <a:ext cx="2743200" cy="365125"/>
          </a:xfrm>
        </p:spPr>
        <p:txBody>
          <a:bodyPr/>
          <a:lstStyle/>
          <a:p>
            <a:fld id="{41D9830F-53EB-46B6-9EC0-C4C68F82A889}" type="slidenum">
              <a:rPr kumimoji="1" lang="ja-JP" altLang="en-US" smtClean="0"/>
              <a:t>44</a:t>
            </a:fld>
            <a:endParaRPr kumimoji="1" lang="ja-JP" altLang="en-US" dirty="0"/>
          </a:p>
        </p:txBody>
      </p:sp>
      <p:sp>
        <p:nvSpPr>
          <p:cNvPr id="3" name="正方形/長方形 2"/>
          <p:cNvSpPr/>
          <p:nvPr/>
        </p:nvSpPr>
        <p:spPr>
          <a:xfrm>
            <a:off x="0" y="0"/>
            <a:ext cx="12192000" cy="6955750"/>
          </a:xfrm>
          <a:prstGeom prst="rect">
            <a:avLst/>
          </a:prstGeom>
        </p:spPr>
        <p:txBody>
          <a:bodyPr wrap="square">
            <a:spAutoFit/>
          </a:bodyPr>
          <a:lstStyle/>
          <a:p>
            <a:r>
              <a:rPr lang="ja-JP" altLang="en-US" sz="2000" b="1" dirty="0" smtClean="0"/>
              <a:t>（</a:t>
            </a:r>
            <a:r>
              <a:rPr lang="ja-JP" altLang="en-US" sz="2000" b="1" dirty="0"/>
              <a:t>４）受給資格等の確認</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10】</a:t>
            </a:r>
          </a:p>
          <a:p>
            <a:pPr marL="442913" indent="-171450"/>
            <a:r>
              <a:rPr lang="ja-JP" altLang="en-US" sz="2000" dirty="0" smtClean="0"/>
              <a:t>① 事</a:t>
            </a:r>
            <a:r>
              <a:rPr lang="ja-JP" altLang="en-US" sz="2000" dirty="0"/>
              <a:t>業者は、サービスの提供を求められた場合は、その者の被保険者証によって、被保険者資格、要介護認定の</a:t>
            </a:r>
            <a:r>
              <a:rPr lang="ja-JP" altLang="en-US" sz="2000" dirty="0" smtClean="0"/>
              <a:t>有無及び有効</a:t>
            </a:r>
            <a:r>
              <a:rPr lang="ja-JP" altLang="en-US" sz="2000" dirty="0"/>
              <a:t>期間を確かめること。</a:t>
            </a:r>
          </a:p>
          <a:p>
            <a:pPr marL="442913" indent="-171450"/>
            <a:r>
              <a:rPr lang="ja-JP" altLang="en-US" sz="2000" dirty="0" smtClean="0"/>
              <a:t>② 被</a:t>
            </a:r>
            <a:r>
              <a:rPr lang="ja-JP" altLang="en-US" sz="2000" dirty="0"/>
              <a:t>保険者証に認定審査会意見が記載されているときは、当該意見に配慮して介護を提供するよう努めること。</a:t>
            </a:r>
            <a:endParaRPr lang="en-US" altLang="ja-JP" sz="2000" b="1" dirty="0"/>
          </a:p>
          <a:p>
            <a:endParaRPr lang="en-US" altLang="ja-JP" sz="1400" b="1" dirty="0" smtClean="0"/>
          </a:p>
          <a:p>
            <a:r>
              <a:rPr lang="ja-JP" altLang="en-US" sz="2000" b="1" dirty="0" smtClean="0"/>
              <a:t>（５</a:t>
            </a:r>
            <a:r>
              <a:rPr lang="ja-JP" altLang="en-US" sz="2000" b="1" dirty="0"/>
              <a:t>）要介護認定の申請に係る援助</a:t>
            </a:r>
            <a:r>
              <a:rPr lang="en-US" altLang="ja-JP" sz="2000" b="1" dirty="0" smtClean="0"/>
              <a:t>【</a:t>
            </a:r>
            <a:r>
              <a:rPr lang="ja-JP" altLang="en-US" sz="2000" b="1" dirty="0" smtClean="0"/>
              <a:t>第</a:t>
            </a:r>
            <a:r>
              <a:rPr lang="en-US" altLang="ja-JP" sz="2000" b="1" dirty="0" smtClean="0"/>
              <a:t>3</a:t>
            </a:r>
            <a:r>
              <a:rPr lang="ja-JP" altLang="en-US" sz="2000" b="1" dirty="0"/>
              <a:t>条の</a:t>
            </a:r>
            <a:r>
              <a:rPr lang="en-US" altLang="ja-JP" sz="2000" b="1" dirty="0"/>
              <a:t>11】</a:t>
            </a:r>
          </a:p>
          <a:p>
            <a:pPr marL="442913" indent="-171450"/>
            <a:r>
              <a:rPr lang="ja-JP" altLang="en-US" sz="2000" dirty="0" smtClean="0"/>
              <a:t>① 入所の際に</a:t>
            </a:r>
            <a:r>
              <a:rPr lang="ja-JP" altLang="en-US" sz="2000" dirty="0"/>
              <a:t>要介護認定を受けていない利用申込者については、認定申請が行われているかを確認し、行われていない場合は、利用申込者の意見を踏まえて速やかに認定申請が行われるよう必要な援助を行うこと。</a:t>
            </a:r>
          </a:p>
          <a:p>
            <a:pPr marL="442913" indent="-171450"/>
            <a:r>
              <a:rPr lang="ja-JP" altLang="en-US" sz="2000" dirty="0" smtClean="0"/>
              <a:t>② 要介護</a:t>
            </a:r>
            <a:r>
              <a:rPr lang="ja-JP" altLang="en-US" sz="2000" dirty="0"/>
              <a:t>認定の更新申請が、遅くとも認定期間が終了する日の</a:t>
            </a:r>
            <a:r>
              <a:rPr lang="en-US" altLang="ja-JP" sz="2000" dirty="0"/>
              <a:t>30</a:t>
            </a:r>
            <a:r>
              <a:rPr lang="ja-JP" altLang="en-US" sz="2000" dirty="0"/>
              <a:t>日前までに行われるよう、必要な援助を行うこと</a:t>
            </a:r>
            <a:r>
              <a:rPr lang="ja-JP" altLang="en-US" sz="2000" dirty="0" smtClean="0"/>
              <a:t>。</a:t>
            </a:r>
            <a:endParaRPr lang="en-US" altLang="ja-JP" sz="2000" dirty="0" smtClean="0"/>
          </a:p>
          <a:p>
            <a:pPr marL="628650" indent="-271463"/>
            <a:endParaRPr lang="en-US" altLang="ja-JP" sz="1400" b="1" dirty="0"/>
          </a:p>
          <a:p>
            <a:r>
              <a:rPr lang="ja-JP" altLang="en-US" sz="2000" b="1" dirty="0" smtClean="0"/>
              <a:t>（６）入退所</a:t>
            </a:r>
            <a:r>
              <a:rPr lang="en-US" altLang="ja-JP" sz="2000" b="1" dirty="0"/>
              <a:t>【</a:t>
            </a:r>
            <a:r>
              <a:rPr lang="ja-JP" altLang="en-US" sz="2000" b="1" dirty="0"/>
              <a:t>第</a:t>
            </a:r>
            <a:r>
              <a:rPr lang="en-US" altLang="ja-JP" sz="2000" b="1" dirty="0"/>
              <a:t>134</a:t>
            </a:r>
            <a:r>
              <a:rPr lang="ja-JP" altLang="en-US" sz="2000" b="1" dirty="0"/>
              <a:t>条</a:t>
            </a:r>
            <a:r>
              <a:rPr lang="en-US" altLang="ja-JP" sz="2000" b="1" dirty="0"/>
              <a:t>】</a:t>
            </a:r>
          </a:p>
          <a:p>
            <a:pPr marL="542925" indent="-271463"/>
            <a:r>
              <a:rPr lang="ja-JP" altLang="en-US" sz="2000" dirty="0" smtClean="0"/>
              <a:t>① 身体上</a:t>
            </a:r>
            <a:r>
              <a:rPr lang="ja-JP" altLang="en-US" sz="2000" dirty="0"/>
              <a:t>又は精神上著しい障害があるために常時介護を必要とし</a:t>
            </a:r>
            <a:r>
              <a:rPr lang="ja-JP" altLang="en-US" sz="2000" dirty="0" smtClean="0"/>
              <a:t>、かつ、居宅</a:t>
            </a:r>
            <a:r>
              <a:rPr lang="ja-JP" altLang="en-US" sz="2000" dirty="0"/>
              <a:t>で介護を受けることが困難な者に</a:t>
            </a:r>
            <a:r>
              <a:rPr lang="ja-JP" altLang="en-US" sz="2000" dirty="0" smtClean="0"/>
              <a:t>対し、サービスを提供</a:t>
            </a:r>
            <a:r>
              <a:rPr lang="ja-JP" altLang="en-US" sz="2000" dirty="0"/>
              <a:t>すること。</a:t>
            </a:r>
          </a:p>
          <a:p>
            <a:pPr marL="542925" indent="-271463"/>
            <a:r>
              <a:rPr lang="ja-JP" altLang="en-US" sz="2000" dirty="0" smtClean="0"/>
              <a:t>② 入所申込者</a:t>
            </a:r>
            <a:r>
              <a:rPr lang="ja-JP" altLang="en-US" sz="2000" dirty="0"/>
              <a:t>の数が空床の数を上回る場合、介護の必要の程度及び家族等の状況を勘案し、必要性が高い申込者から優先的に入所させるよう努めること</a:t>
            </a:r>
            <a:r>
              <a:rPr lang="ja-JP" altLang="en-US" sz="2000" dirty="0" smtClean="0"/>
              <a:t>。</a:t>
            </a:r>
            <a:endParaRPr lang="en-US" altLang="ja-JP" sz="2000" dirty="0" smtClean="0"/>
          </a:p>
          <a:p>
            <a:pPr marL="542925" indent="-271463"/>
            <a:endParaRPr lang="en-US" altLang="ja-JP" sz="2000" dirty="0"/>
          </a:p>
          <a:p>
            <a:pPr marL="542925" indent="-271463"/>
            <a:endParaRPr lang="en-US" altLang="ja-JP" sz="2000" dirty="0" smtClean="0"/>
          </a:p>
          <a:p>
            <a:pPr marL="542925" indent="-271463"/>
            <a:endParaRPr lang="ja-JP" altLang="en-US" sz="1400" dirty="0"/>
          </a:p>
          <a:p>
            <a:pPr marL="542925" indent="-271463"/>
            <a:r>
              <a:rPr lang="ja-JP" altLang="en-US" sz="2000" dirty="0" smtClean="0"/>
              <a:t>③ 入所に際しては、その者に係る居宅</a:t>
            </a:r>
            <a:r>
              <a:rPr lang="ja-JP" altLang="en-US" sz="2000" dirty="0"/>
              <a:t>介護支援事業者に対する照会等により</a:t>
            </a:r>
            <a:r>
              <a:rPr lang="ja-JP" altLang="en-US" sz="2000" dirty="0" smtClean="0"/>
              <a:t>、その者の心身</a:t>
            </a:r>
            <a:r>
              <a:rPr lang="ja-JP" altLang="en-US" sz="2000" dirty="0"/>
              <a:t>の状況、生活歴、病歴、居宅</a:t>
            </a:r>
            <a:r>
              <a:rPr lang="ja-JP" altLang="en-US" sz="2000" dirty="0" smtClean="0"/>
              <a:t>サービス等の利用</a:t>
            </a:r>
            <a:r>
              <a:rPr lang="ja-JP" altLang="en-US" sz="2000" dirty="0"/>
              <a:t>状況等の把握に努めること</a:t>
            </a:r>
            <a:r>
              <a:rPr lang="ja-JP" altLang="en-US" sz="2000" dirty="0" smtClean="0"/>
              <a:t>。</a:t>
            </a:r>
            <a:endParaRPr lang="ja-JP" altLang="en-US" sz="2000" dirty="0"/>
          </a:p>
        </p:txBody>
      </p:sp>
      <p:sp>
        <p:nvSpPr>
          <p:cNvPr id="4" name="正方形/長方形 3"/>
          <p:cNvSpPr/>
          <p:nvPr/>
        </p:nvSpPr>
        <p:spPr>
          <a:xfrm>
            <a:off x="642937" y="5346766"/>
            <a:ext cx="11172825" cy="707886"/>
          </a:xfrm>
          <a:prstGeom prst="rect">
            <a:avLst/>
          </a:prstGeom>
          <a:ln w="6350">
            <a:solidFill>
              <a:schemeClr val="tx1"/>
            </a:solidFill>
            <a:prstDash val="sysDot"/>
          </a:ln>
        </p:spPr>
        <p:txBody>
          <a:bodyPr wrap="square" anchor="ctr" anchorCtr="0">
            <a:spAutoFit/>
          </a:bodyPr>
          <a:lstStyle/>
          <a:p>
            <a:pPr marL="271463" lvl="0" indent="-271463"/>
            <a:r>
              <a:rPr lang="en-US" altLang="ja-JP" sz="2000" dirty="0">
                <a:solidFill>
                  <a:prstClr val="black"/>
                </a:solidFill>
              </a:rPr>
              <a:t>※</a:t>
            </a:r>
            <a:r>
              <a:rPr lang="ja-JP" altLang="en-US" sz="2000" dirty="0">
                <a:solidFill>
                  <a:prstClr val="black"/>
                </a:solidFill>
              </a:rPr>
              <a:t> 優先的な入所の取扱いについては、透明性及び公平性に留意すること。「菊陽町地域密着型特別養護老人ホーム入所取扱指針」を参照。</a:t>
            </a:r>
          </a:p>
        </p:txBody>
      </p:sp>
    </p:spTree>
    <p:extLst>
      <p:ext uri="{BB962C8B-B14F-4D97-AF65-F5344CB8AC3E}">
        <p14:creationId xmlns:p14="http://schemas.microsoft.com/office/powerpoint/2010/main" val="2463750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2" y="6342063"/>
            <a:ext cx="2743200" cy="365125"/>
          </a:xfrm>
        </p:spPr>
        <p:txBody>
          <a:bodyPr/>
          <a:lstStyle/>
          <a:p>
            <a:fld id="{41D9830F-53EB-46B6-9EC0-C4C68F82A889}" type="slidenum">
              <a:rPr kumimoji="1" lang="ja-JP" altLang="en-US" smtClean="0"/>
              <a:t>45</a:t>
            </a:fld>
            <a:endParaRPr kumimoji="1" lang="ja-JP" altLang="en-US"/>
          </a:p>
        </p:txBody>
      </p:sp>
      <p:sp>
        <p:nvSpPr>
          <p:cNvPr id="3" name="正方形/長方形 2"/>
          <p:cNvSpPr/>
          <p:nvPr/>
        </p:nvSpPr>
        <p:spPr>
          <a:xfrm>
            <a:off x="0" y="0"/>
            <a:ext cx="12192000" cy="7171194"/>
          </a:xfrm>
          <a:prstGeom prst="rect">
            <a:avLst/>
          </a:prstGeom>
        </p:spPr>
        <p:txBody>
          <a:bodyPr wrap="square">
            <a:spAutoFit/>
          </a:bodyPr>
          <a:lstStyle/>
          <a:p>
            <a:pPr marL="542925" indent="-271463"/>
            <a:r>
              <a:rPr lang="ja-JP" altLang="en-US" sz="2000" dirty="0"/>
              <a:t>④ </a:t>
            </a:r>
            <a:r>
              <a:rPr lang="ja-JP" altLang="en-US" sz="2000" dirty="0" smtClean="0"/>
              <a:t>入居者</a:t>
            </a:r>
            <a:r>
              <a:rPr lang="ja-JP" altLang="en-US" sz="2000" dirty="0"/>
              <a:t>の心身の状況、その置かれている環境等に照らし、その者が居宅で日常生活を営むことができるかについて、生活相談員、介護職員、看護職員、介護支援専門員等で定期的に検討すること。</a:t>
            </a:r>
          </a:p>
          <a:p>
            <a:pPr marL="542925" lvl="0" indent="-271463"/>
            <a:r>
              <a:rPr lang="ja-JP" altLang="en-US" sz="2000" dirty="0" smtClean="0">
                <a:solidFill>
                  <a:prstClr val="black"/>
                </a:solidFill>
              </a:rPr>
              <a:t>⑤ </a:t>
            </a:r>
            <a:r>
              <a:rPr lang="ja-JP" altLang="en-US" sz="2000" dirty="0">
                <a:solidFill>
                  <a:prstClr val="black"/>
                </a:solidFill>
              </a:rPr>
              <a:t>居宅で日常生活を営むことができると</a:t>
            </a:r>
            <a:r>
              <a:rPr lang="ja-JP" altLang="en-US" sz="2000" dirty="0" smtClean="0">
                <a:solidFill>
                  <a:prstClr val="black"/>
                </a:solidFill>
              </a:rPr>
              <a:t>認められる入居者</a:t>
            </a:r>
            <a:r>
              <a:rPr lang="ja-JP" altLang="en-US" sz="2000" dirty="0">
                <a:solidFill>
                  <a:prstClr val="black"/>
                </a:solidFill>
              </a:rPr>
              <a:t>に対し、その者及びその家族の</a:t>
            </a:r>
            <a:r>
              <a:rPr lang="ja-JP" altLang="en-US" sz="2000" dirty="0" smtClean="0">
                <a:solidFill>
                  <a:prstClr val="black"/>
                </a:solidFill>
              </a:rPr>
              <a:t>希望、そのものが退所後に置かれることとなる環境</a:t>
            </a:r>
            <a:r>
              <a:rPr lang="ja-JP" altLang="en-US" sz="2000" dirty="0">
                <a:solidFill>
                  <a:prstClr val="black"/>
                </a:solidFill>
              </a:rPr>
              <a:t>等を勘案</a:t>
            </a:r>
            <a:r>
              <a:rPr lang="ja-JP" altLang="en-US" sz="2000" dirty="0" smtClean="0">
                <a:solidFill>
                  <a:prstClr val="black"/>
                </a:solidFill>
              </a:rPr>
              <a:t>し、その者の円滑</a:t>
            </a:r>
            <a:r>
              <a:rPr lang="ja-JP" altLang="en-US" sz="2000" dirty="0">
                <a:solidFill>
                  <a:prstClr val="black"/>
                </a:solidFill>
              </a:rPr>
              <a:t>な退所の</a:t>
            </a:r>
            <a:r>
              <a:rPr lang="ja-JP" altLang="en-US" sz="2000" dirty="0" smtClean="0">
                <a:solidFill>
                  <a:prstClr val="black"/>
                </a:solidFill>
              </a:rPr>
              <a:t>ために、</a:t>
            </a:r>
            <a:r>
              <a:rPr lang="ja-JP" altLang="en-US" sz="2000" dirty="0" smtClean="0"/>
              <a:t>家庭</a:t>
            </a:r>
            <a:r>
              <a:rPr lang="ja-JP" altLang="en-US" sz="2000" dirty="0"/>
              <a:t>での介護方法等に関する適切な指導、居宅介護支援事業者に対する情報提供等</a:t>
            </a:r>
            <a:r>
              <a:rPr lang="ja-JP" altLang="en-US" sz="2000" dirty="0">
                <a:solidFill>
                  <a:prstClr val="black"/>
                </a:solidFill>
              </a:rPr>
              <a:t>必要な援助を行うこと。なお、安易に施設側の理由により退所を促すことのないように留意すること。</a:t>
            </a:r>
          </a:p>
          <a:p>
            <a:pPr marL="542925" lvl="0" indent="-271463"/>
            <a:r>
              <a:rPr lang="ja-JP" altLang="en-US" sz="2000" dirty="0">
                <a:solidFill>
                  <a:prstClr val="black"/>
                </a:solidFill>
              </a:rPr>
              <a:t>⑥ </a:t>
            </a:r>
            <a:r>
              <a:rPr lang="ja-JP" altLang="en-US" sz="2000" dirty="0" smtClean="0">
                <a:solidFill>
                  <a:prstClr val="black"/>
                </a:solidFill>
              </a:rPr>
              <a:t>退所に際し、</a:t>
            </a:r>
            <a:r>
              <a:rPr lang="ja-JP" altLang="en-US" sz="2000" dirty="0">
                <a:solidFill>
                  <a:prstClr val="black"/>
                </a:solidFill>
              </a:rPr>
              <a:t>居宅サービス</a:t>
            </a:r>
            <a:r>
              <a:rPr lang="ja-JP" altLang="en-US" sz="2000" dirty="0" smtClean="0">
                <a:solidFill>
                  <a:prstClr val="black"/>
                </a:solidFill>
              </a:rPr>
              <a:t>計画の</a:t>
            </a:r>
            <a:r>
              <a:rPr lang="ja-JP" altLang="en-US" sz="2000" dirty="0">
                <a:solidFill>
                  <a:prstClr val="black"/>
                </a:solidFill>
              </a:rPr>
              <a:t>作成等の援助に資するため、居宅介護支援事業者への情報提供に</a:t>
            </a:r>
            <a:r>
              <a:rPr lang="ja-JP" altLang="en-US" sz="2000" dirty="0" smtClean="0">
                <a:solidFill>
                  <a:prstClr val="black"/>
                </a:solidFill>
              </a:rPr>
              <a:t>努めるほか、</a:t>
            </a:r>
            <a:r>
              <a:rPr lang="ja-JP" altLang="en-US" sz="2000" dirty="0">
                <a:solidFill>
                  <a:prstClr val="black"/>
                </a:solidFill>
              </a:rPr>
              <a:t>保健医療</a:t>
            </a:r>
            <a:r>
              <a:rPr lang="ja-JP" altLang="en-US" sz="2000" dirty="0" smtClean="0">
                <a:solidFill>
                  <a:prstClr val="black"/>
                </a:solidFill>
              </a:rPr>
              <a:t>サービス又は福祉サービス提供者と</a:t>
            </a:r>
            <a:r>
              <a:rPr lang="ja-JP" altLang="en-US" sz="2000" dirty="0">
                <a:solidFill>
                  <a:prstClr val="black"/>
                </a:solidFill>
              </a:rPr>
              <a:t>の密接な連携に努めること。</a:t>
            </a:r>
            <a:endParaRPr lang="en-US" altLang="ja-JP" sz="2000" b="1" dirty="0">
              <a:solidFill>
                <a:prstClr val="black"/>
              </a:solidFill>
            </a:endParaRPr>
          </a:p>
          <a:p>
            <a:pPr lvl="0"/>
            <a:endParaRPr lang="en-US" altLang="ja-JP" sz="1200" b="1" dirty="0">
              <a:solidFill>
                <a:prstClr val="black"/>
              </a:solidFill>
            </a:endParaRPr>
          </a:p>
          <a:p>
            <a:pPr lvl="0"/>
            <a:r>
              <a:rPr lang="ja-JP" altLang="en-US" sz="2000" b="1" dirty="0">
                <a:solidFill>
                  <a:prstClr val="black"/>
                </a:solidFill>
              </a:rPr>
              <a:t>（７）サービスの提供の記録</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135</a:t>
            </a:r>
            <a:r>
              <a:rPr lang="ja-JP" altLang="en-US" sz="2000" b="1" dirty="0">
                <a:solidFill>
                  <a:prstClr val="black"/>
                </a:solidFill>
              </a:rPr>
              <a:t>条</a:t>
            </a:r>
            <a:r>
              <a:rPr lang="en-US" altLang="ja-JP" sz="2000" b="1" dirty="0">
                <a:solidFill>
                  <a:prstClr val="black"/>
                </a:solidFill>
              </a:rPr>
              <a:t>】</a:t>
            </a:r>
          </a:p>
          <a:p>
            <a:pPr marL="542925" lvl="0" indent="-271463"/>
            <a:r>
              <a:rPr lang="ja-JP" altLang="en-US" sz="2000" dirty="0">
                <a:solidFill>
                  <a:prstClr val="black"/>
                </a:solidFill>
              </a:rPr>
              <a:t>① 入所時には、入所年月日、施設の種類及び名称を、退所時には退所年月日</a:t>
            </a:r>
            <a:r>
              <a:rPr lang="ja-JP" altLang="en-US" sz="2000" dirty="0" smtClean="0">
                <a:solidFill>
                  <a:prstClr val="black"/>
                </a:solidFill>
              </a:rPr>
              <a:t>を、当該者の被</a:t>
            </a:r>
            <a:r>
              <a:rPr lang="ja-JP" altLang="en-US" sz="2000" dirty="0">
                <a:solidFill>
                  <a:prstClr val="black"/>
                </a:solidFill>
              </a:rPr>
              <a:t>保険者証に記載すること。</a:t>
            </a:r>
          </a:p>
          <a:p>
            <a:pPr marL="542925" lvl="0" indent="-271463"/>
            <a:r>
              <a:rPr lang="ja-JP" altLang="en-US" sz="2000" dirty="0">
                <a:solidFill>
                  <a:prstClr val="black"/>
                </a:solidFill>
              </a:rPr>
              <a:t>② 介護を提供した際には、提供した具体的なサービス内容を記録すること</a:t>
            </a:r>
            <a:r>
              <a:rPr lang="ja-JP" altLang="en-US" sz="2000" dirty="0" smtClean="0">
                <a:solidFill>
                  <a:prstClr val="black"/>
                </a:solidFill>
              </a:rPr>
              <a:t>。</a:t>
            </a:r>
            <a:endParaRPr lang="en-US" altLang="ja-JP" sz="2000" dirty="0" smtClean="0">
              <a:solidFill>
                <a:prstClr val="black"/>
              </a:solidFill>
            </a:endParaRPr>
          </a:p>
          <a:p>
            <a:pPr marL="542925" lvl="0" indent="-271463"/>
            <a:endParaRPr lang="en-US" altLang="ja-JP" sz="1200" b="1" dirty="0">
              <a:solidFill>
                <a:prstClr val="black"/>
              </a:solidFill>
            </a:endParaRPr>
          </a:p>
          <a:p>
            <a:r>
              <a:rPr lang="ja-JP" altLang="en-US" sz="2000" b="1" dirty="0"/>
              <a:t>（８）利用料等の受領</a:t>
            </a:r>
            <a:r>
              <a:rPr lang="en-US" altLang="ja-JP" sz="2000" b="1" dirty="0"/>
              <a:t>【</a:t>
            </a:r>
            <a:r>
              <a:rPr lang="ja-JP" altLang="en-US" sz="2000" b="1" dirty="0"/>
              <a:t>第</a:t>
            </a:r>
            <a:r>
              <a:rPr lang="en-US" altLang="ja-JP" sz="2000" b="1" dirty="0"/>
              <a:t>161</a:t>
            </a:r>
            <a:r>
              <a:rPr lang="ja-JP" altLang="en-US" sz="2000" b="1" dirty="0"/>
              <a:t>条</a:t>
            </a:r>
            <a:r>
              <a:rPr lang="en-US" altLang="ja-JP" sz="2000" b="1" dirty="0"/>
              <a:t>】</a:t>
            </a:r>
          </a:p>
          <a:p>
            <a:pPr marL="500063" indent="-228600"/>
            <a:r>
              <a:rPr lang="ja-JP" altLang="en-US" sz="2000" dirty="0" smtClean="0"/>
              <a:t>① 法定</a:t>
            </a:r>
            <a:r>
              <a:rPr lang="ja-JP" altLang="en-US" sz="2000" dirty="0"/>
              <a:t>代理受領サービスについては、その利用者から利用料の一部として、サービス費用基準</a:t>
            </a:r>
            <a:r>
              <a:rPr lang="ja-JP" altLang="en-US" sz="2000" dirty="0" smtClean="0"/>
              <a:t>額から施設に</a:t>
            </a:r>
            <a:r>
              <a:rPr lang="ja-JP" altLang="en-US" sz="2000" dirty="0"/>
              <a:t>支払われる地域密着型介護サービス費の額を控除して得た額の支払いを受けること。</a:t>
            </a:r>
            <a:endParaRPr lang="en-US" altLang="ja-JP" sz="2000" dirty="0"/>
          </a:p>
          <a:p>
            <a:pPr marL="500063" indent="-228600"/>
            <a:r>
              <a:rPr lang="ja-JP" altLang="en-US" sz="2000" dirty="0" smtClean="0"/>
              <a:t>② 法定</a:t>
            </a:r>
            <a:r>
              <a:rPr lang="ja-JP" altLang="en-US" sz="2000" dirty="0"/>
              <a:t>代理受領サービスに該当しないサービスを提供した際</a:t>
            </a:r>
            <a:r>
              <a:rPr lang="ja-JP" altLang="en-US" sz="2000" dirty="0" smtClean="0"/>
              <a:t>に入居者</a:t>
            </a:r>
            <a:r>
              <a:rPr lang="ja-JP" altLang="en-US" sz="2000" dirty="0"/>
              <a:t>から支払を受ける利用料の額と、サービス費用基準額との間に、不合理な差額が生じないようにすること。</a:t>
            </a:r>
          </a:p>
          <a:p>
            <a:pPr marL="500063" indent="-228600"/>
            <a:r>
              <a:rPr lang="ja-JP" altLang="en-US" sz="2000" dirty="0" smtClean="0"/>
              <a:t>③ 食事</a:t>
            </a:r>
            <a:r>
              <a:rPr lang="ja-JP" altLang="en-US" sz="2000" dirty="0"/>
              <a:t>の提供に要する費用、居住に要する費用、基準に</a:t>
            </a:r>
            <a:r>
              <a:rPr lang="ja-JP" altLang="en-US" sz="2000" dirty="0" smtClean="0"/>
              <a:t>基づき入居者</a:t>
            </a:r>
            <a:r>
              <a:rPr lang="ja-JP" altLang="en-US" sz="2000" dirty="0"/>
              <a:t>が選定する特別な居室費用、基準に</a:t>
            </a:r>
            <a:r>
              <a:rPr lang="ja-JP" altLang="en-US" sz="2000" dirty="0" smtClean="0"/>
              <a:t>基づき入居者</a:t>
            </a:r>
            <a:r>
              <a:rPr lang="ja-JP" altLang="en-US" sz="2000" dirty="0"/>
              <a:t>が選定する特別な食事費用、理美容代、その他の日常生活費の支払いを受けられる。</a:t>
            </a:r>
          </a:p>
          <a:p>
            <a:pPr marL="500063" indent="-228600"/>
            <a:r>
              <a:rPr lang="ja-JP" altLang="en-US" sz="2000" dirty="0" smtClean="0"/>
              <a:t>④ 利用料</a:t>
            </a:r>
            <a:r>
              <a:rPr lang="ja-JP" altLang="en-US" sz="2000" dirty="0"/>
              <a:t>等については、サービス内容及び費用を記した文書を交付して説明を行い</a:t>
            </a:r>
            <a:r>
              <a:rPr lang="ja-JP" altLang="en-US" sz="2000" dirty="0" smtClean="0"/>
              <a:t>、入居者</a:t>
            </a:r>
            <a:r>
              <a:rPr lang="ja-JP" altLang="en-US" sz="2000" dirty="0"/>
              <a:t>の同意を文書で得ること</a:t>
            </a:r>
            <a:r>
              <a:rPr lang="ja-JP" altLang="en-US" sz="2000" dirty="0" smtClean="0"/>
              <a:t>。</a:t>
            </a:r>
            <a:endParaRPr lang="en-US" altLang="ja-JP" sz="2000" dirty="0">
              <a:solidFill>
                <a:prstClr val="black"/>
              </a:solidFill>
            </a:endParaRPr>
          </a:p>
        </p:txBody>
      </p:sp>
    </p:spTree>
    <p:extLst>
      <p:ext uri="{BB962C8B-B14F-4D97-AF65-F5344CB8AC3E}">
        <p14:creationId xmlns:p14="http://schemas.microsoft.com/office/powerpoint/2010/main" val="3428530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5284" y="6489085"/>
            <a:ext cx="2743200" cy="365125"/>
          </a:xfrm>
        </p:spPr>
        <p:txBody>
          <a:bodyPr/>
          <a:lstStyle/>
          <a:p>
            <a:fld id="{41D9830F-53EB-46B6-9EC0-C4C68F82A889}" type="slidenum">
              <a:rPr kumimoji="1" lang="ja-JP" altLang="en-US" smtClean="0"/>
              <a:t>46</a:t>
            </a:fld>
            <a:endParaRPr kumimoji="1" lang="ja-JP" altLang="en-US" dirty="0"/>
          </a:p>
        </p:txBody>
      </p:sp>
      <p:sp>
        <p:nvSpPr>
          <p:cNvPr id="3" name="正方形/長方形 2"/>
          <p:cNvSpPr/>
          <p:nvPr/>
        </p:nvSpPr>
        <p:spPr>
          <a:xfrm>
            <a:off x="0" y="0"/>
            <a:ext cx="12192000" cy="6863417"/>
          </a:xfrm>
          <a:prstGeom prst="rect">
            <a:avLst/>
          </a:prstGeom>
        </p:spPr>
        <p:txBody>
          <a:bodyPr wrap="square">
            <a:spAutoFit/>
          </a:bodyPr>
          <a:lstStyle/>
          <a:p>
            <a:r>
              <a:rPr lang="ja-JP" altLang="en-US" sz="2000" b="1" dirty="0" smtClean="0"/>
              <a:t>（９）保険給付の請求のための証明書交付（第</a:t>
            </a:r>
            <a:r>
              <a:rPr lang="en-US" altLang="ja-JP" sz="2000" b="1" dirty="0" smtClean="0"/>
              <a:t>3</a:t>
            </a:r>
            <a:r>
              <a:rPr lang="ja-JP" altLang="en-US" sz="2000" b="1" dirty="0" smtClean="0"/>
              <a:t>条の</a:t>
            </a:r>
            <a:r>
              <a:rPr lang="en-US" altLang="ja-JP" sz="2000" b="1" dirty="0" smtClean="0"/>
              <a:t>20</a:t>
            </a:r>
            <a:r>
              <a:rPr lang="ja-JP" altLang="en-US" sz="2000" b="1" dirty="0" smtClean="0"/>
              <a:t>）</a:t>
            </a:r>
            <a:endParaRPr lang="en-US" altLang="ja-JP" sz="2000" b="1" dirty="0" smtClean="0"/>
          </a:p>
          <a:p>
            <a:pPr marL="271463" indent="228600"/>
            <a:r>
              <a:rPr lang="ja-JP" altLang="en-US" sz="2000" dirty="0" smtClean="0"/>
              <a:t>法定代理受領サービスに該当しない利用料の支払いを受けた場合は、提供したサービスの内容、費用の額その他必要と認められる事項を記載したサービス提供証明書を利用者に交付すること。</a:t>
            </a:r>
            <a:endParaRPr lang="en-US" altLang="ja-JP" sz="2000" dirty="0" smtClean="0"/>
          </a:p>
          <a:p>
            <a:pPr marL="271463" indent="228600"/>
            <a:endParaRPr lang="en-US" altLang="ja-JP" sz="2000" b="1" dirty="0"/>
          </a:p>
          <a:p>
            <a:r>
              <a:rPr lang="ja-JP" altLang="en-US" sz="2000" b="1" dirty="0" smtClean="0"/>
              <a:t>（１０）指定</a:t>
            </a:r>
            <a:r>
              <a:rPr lang="ja-JP" altLang="en-US" sz="2000" b="1" dirty="0"/>
              <a:t>地域密着型介護老人福祉施設入所者生活介護の取扱い</a:t>
            </a:r>
            <a:r>
              <a:rPr lang="ja-JP" altLang="en-US" sz="2000" b="1" dirty="0" smtClean="0"/>
              <a:t>方針</a:t>
            </a:r>
            <a:r>
              <a:rPr lang="en-US" altLang="ja-JP" sz="2000" b="1" dirty="0" smtClean="0"/>
              <a:t>【</a:t>
            </a:r>
            <a:r>
              <a:rPr lang="ja-JP" altLang="en-US" sz="2000" b="1" dirty="0" smtClean="0"/>
              <a:t>第</a:t>
            </a:r>
            <a:r>
              <a:rPr lang="en-US" altLang="ja-JP" sz="2000" b="1" dirty="0" smtClean="0"/>
              <a:t>162</a:t>
            </a:r>
            <a:r>
              <a:rPr lang="ja-JP" altLang="en-US" sz="2000" b="1" dirty="0" smtClean="0"/>
              <a:t>条</a:t>
            </a:r>
            <a:r>
              <a:rPr lang="en-US" altLang="ja-JP" sz="2000" b="1" dirty="0" smtClean="0"/>
              <a:t>】</a:t>
            </a:r>
          </a:p>
          <a:p>
            <a:pPr marL="542925" indent="-271463"/>
            <a:r>
              <a:rPr lang="ja-JP" altLang="en-US" sz="2000" dirty="0" smtClean="0"/>
              <a:t>① 入居者</a:t>
            </a:r>
            <a:r>
              <a:rPr lang="ja-JP" altLang="en-US" sz="2000" dirty="0"/>
              <a:t>が、その有する能力に応じて、自らの生活様式及び生活習慣に沿って自律的な日常生活を営むことができるようにするため、地域密着型施設サービス計画に基づき、入居者の日常生活上の活動について必要な援助を行うことにより、入居者の日常生活を支援するものとして行われなければならない</a:t>
            </a:r>
            <a:r>
              <a:rPr lang="ja-JP" altLang="en-US" sz="2000" dirty="0" smtClean="0"/>
              <a:t>。</a:t>
            </a:r>
            <a:endParaRPr lang="en-US" altLang="ja-JP" sz="2000" dirty="0" smtClean="0"/>
          </a:p>
          <a:p>
            <a:pPr marL="542925" indent="-271463"/>
            <a:r>
              <a:rPr lang="ja-JP" altLang="en-US" sz="2000" dirty="0" smtClean="0"/>
              <a:t>② 各ユニット</a:t>
            </a:r>
            <a:r>
              <a:rPr lang="ja-JP" altLang="en-US" sz="2000" dirty="0"/>
              <a:t>において入居者がそれぞれの役割を持って生活を営むことができるよう配慮して行われなければならない</a:t>
            </a:r>
            <a:r>
              <a:rPr lang="ja-JP" altLang="en-US" sz="2000" dirty="0" smtClean="0"/>
              <a:t>。</a:t>
            </a:r>
            <a:endParaRPr lang="en-US" altLang="ja-JP" sz="2000" dirty="0" smtClean="0"/>
          </a:p>
          <a:p>
            <a:pPr marL="542925" indent="-271463"/>
            <a:r>
              <a:rPr lang="ja-JP" altLang="en-US" sz="2000" dirty="0" smtClean="0"/>
              <a:t>③ 入居者</a:t>
            </a:r>
            <a:r>
              <a:rPr lang="ja-JP" altLang="en-US" sz="2000" dirty="0"/>
              <a:t>のプライバシーの確保に配慮して行われなければならない</a:t>
            </a:r>
            <a:r>
              <a:rPr lang="ja-JP" altLang="en-US" sz="2000" dirty="0" smtClean="0"/>
              <a:t>。</a:t>
            </a:r>
            <a:endParaRPr lang="en-US" altLang="ja-JP" sz="2000" dirty="0" smtClean="0"/>
          </a:p>
          <a:p>
            <a:pPr marL="542925" indent="-271463"/>
            <a:r>
              <a:rPr lang="ja-JP" altLang="en-US" sz="2000" dirty="0" smtClean="0"/>
              <a:t>④ 入居者</a:t>
            </a:r>
            <a:r>
              <a:rPr lang="ja-JP" altLang="en-US" sz="2000" dirty="0"/>
              <a:t>の自立した生活を支援することを基本として、入居者の要介護状態の軽減又は悪化の防止に資するよう、その者の心身の状況等を常に把握しながら、適切に行われなければならない</a:t>
            </a:r>
            <a:r>
              <a:rPr lang="ja-JP" altLang="en-US" sz="2000" dirty="0" smtClean="0"/>
              <a:t>。</a:t>
            </a:r>
            <a:endParaRPr lang="en-US" altLang="ja-JP" sz="2000" dirty="0" smtClean="0"/>
          </a:p>
          <a:p>
            <a:pPr marL="542925" indent="-271463"/>
            <a:r>
              <a:rPr lang="ja-JP" altLang="en-US" sz="2000" dirty="0" smtClean="0"/>
              <a:t>⑤ 従業者は、入居者</a:t>
            </a:r>
            <a:r>
              <a:rPr lang="ja-JP" altLang="en-US" sz="2000" dirty="0"/>
              <a:t>又はその家族に対し、サービスの提供方法等について、理解しやすいように説明を行わなければならない</a:t>
            </a:r>
            <a:r>
              <a:rPr lang="ja-JP" altLang="en-US" sz="2000" dirty="0" smtClean="0"/>
              <a:t>。</a:t>
            </a:r>
            <a:endParaRPr lang="en-US" altLang="ja-JP" sz="2000" dirty="0" smtClean="0"/>
          </a:p>
          <a:p>
            <a:pPr marL="542925" indent="-271463"/>
            <a:r>
              <a:rPr lang="ja-JP" altLang="en-US" sz="2000" dirty="0" smtClean="0"/>
              <a:t>⑥ 身体的</a:t>
            </a:r>
            <a:r>
              <a:rPr lang="ja-JP" altLang="en-US" sz="2000" dirty="0"/>
              <a:t>拘束について</a:t>
            </a:r>
          </a:p>
          <a:p>
            <a:pPr marL="628650" indent="-271463"/>
            <a:r>
              <a:rPr lang="en-US" altLang="ja-JP" sz="2000" dirty="0" smtClean="0"/>
              <a:t>ⅰ</a:t>
            </a:r>
            <a:r>
              <a:rPr lang="ja-JP" altLang="en-US" sz="2000" dirty="0" smtClean="0"/>
              <a:t>）サービス</a:t>
            </a:r>
            <a:r>
              <a:rPr lang="ja-JP" altLang="en-US" sz="2000" dirty="0"/>
              <a:t>提供に当たっては</a:t>
            </a:r>
            <a:r>
              <a:rPr lang="ja-JP" altLang="en-US" sz="2000" dirty="0" smtClean="0"/>
              <a:t>、当該入居者又は他の入居者等の</a:t>
            </a:r>
            <a:r>
              <a:rPr lang="ja-JP" altLang="en-US" sz="2000" dirty="0"/>
              <a:t>生命又は身体を保護するため緊急やむを得ない場合を除き、身体的拘束を行ってはならない。</a:t>
            </a:r>
          </a:p>
          <a:p>
            <a:pPr marL="628650" indent="-271463"/>
            <a:r>
              <a:rPr lang="en-US" altLang="ja-JP" sz="2000" dirty="0" smtClean="0"/>
              <a:t>ⅱ</a:t>
            </a:r>
            <a:r>
              <a:rPr lang="ja-JP" altLang="en-US" sz="2000" dirty="0" smtClean="0"/>
              <a:t>）身体的</a:t>
            </a:r>
            <a:r>
              <a:rPr lang="ja-JP" altLang="en-US" sz="2000" dirty="0"/>
              <a:t>拘束を行う場合は、その態様及び時間、入所者の心身の状況並びに緊急やむを得ない理由を</a:t>
            </a:r>
            <a:r>
              <a:rPr lang="ja-JP" altLang="en-US" sz="2000" dirty="0" smtClean="0"/>
              <a:t>記録しなければならない。</a:t>
            </a:r>
            <a:endParaRPr lang="ja-JP" altLang="en-US" sz="2000" dirty="0"/>
          </a:p>
          <a:p>
            <a:pPr marL="542925" indent="-271463"/>
            <a:endParaRPr lang="en-US" altLang="ja-JP" sz="2000" dirty="0" smtClean="0"/>
          </a:p>
        </p:txBody>
      </p:sp>
    </p:spTree>
    <p:extLst>
      <p:ext uri="{BB962C8B-B14F-4D97-AF65-F5344CB8AC3E}">
        <p14:creationId xmlns:p14="http://schemas.microsoft.com/office/powerpoint/2010/main" val="2235462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5" y="6492875"/>
            <a:ext cx="2743200" cy="365125"/>
          </a:xfrm>
        </p:spPr>
        <p:txBody>
          <a:bodyPr/>
          <a:lstStyle/>
          <a:p>
            <a:fld id="{41D9830F-53EB-46B6-9EC0-C4C68F82A889}" type="slidenum">
              <a:rPr kumimoji="1" lang="ja-JP" altLang="en-US" smtClean="0"/>
              <a:t>47</a:t>
            </a:fld>
            <a:endParaRPr kumimoji="1" lang="ja-JP" altLang="en-US" dirty="0"/>
          </a:p>
        </p:txBody>
      </p:sp>
      <p:sp>
        <p:nvSpPr>
          <p:cNvPr id="3" name="正方形/長方形 2"/>
          <p:cNvSpPr/>
          <p:nvPr/>
        </p:nvSpPr>
        <p:spPr>
          <a:xfrm>
            <a:off x="0" y="0"/>
            <a:ext cx="12192000" cy="3631763"/>
          </a:xfrm>
          <a:prstGeom prst="rect">
            <a:avLst/>
          </a:prstGeom>
        </p:spPr>
        <p:txBody>
          <a:bodyPr wrap="square">
            <a:spAutoFit/>
          </a:bodyPr>
          <a:lstStyle/>
          <a:p>
            <a:pPr marL="628650" indent="-88900"/>
            <a:endParaRPr lang="en-US" altLang="ja-JP" sz="2000" dirty="0" smtClean="0"/>
          </a:p>
          <a:p>
            <a:pPr marL="628650" indent="-88900"/>
            <a:endParaRPr lang="en-US" altLang="ja-JP" sz="2000" dirty="0"/>
          </a:p>
          <a:p>
            <a:pPr marL="628650" indent="-88900"/>
            <a:endParaRPr lang="en-US" altLang="ja-JP" sz="2000" dirty="0" smtClean="0"/>
          </a:p>
          <a:p>
            <a:pPr marL="628650" indent="-88900"/>
            <a:endParaRPr lang="en-US" altLang="ja-JP" sz="2000" dirty="0"/>
          </a:p>
          <a:p>
            <a:pPr marL="628650" indent="-88900"/>
            <a:endParaRPr lang="en-US" altLang="ja-JP" sz="2000" dirty="0" smtClean="0"/>
          </a:p>
          <a:p>
            <a:pPr marL="628650" indent="-88900"/>
            <a:endParaRPr lang="en-US" altLang="ja-JP" sz="2000" dirty="0"/>
          </a:p>
          <a:p>
            <a:pPr marL="628650" indent="-88900"/>
            <a:endParaRPr lang="en-US" altLang="ja-JP" sz="2000" dirty="0" smtClean="0"/>
          </a:p>
          <a:p>
            <a:pPr marL="628650" indent="-88900"/>
            <a:endParaRPr lang="en-US" altLang="ja-JP" sz="500" dirty="0"/>
          </a:p>
          <a:p>
            <a:pPr marL="628650" indent="-88900"/>
            <a:r>
              <a:rPr lang="en-US" altLang="ja-JP" sz="2000" dirty="0" smtClean="0"/>
              <a:t>ⅲ</a:t>
            </a:r>
            <a:r>
              <a:rPr lang="ja-JP" altLang="en-US" sz="2000" dirty="0" smtClean="0"/>
              <a:t>）身体的</a:t>
            </a:r>
            <a:r>
              <a:rPr lang="ja-JP" altLang="en-US" sz="2000" dirty="0"/>
              <a:t>拘束等の適正化を図るため、次に掲げる措置を講じなければならない。</a:t>
            </a:r>
          </a:p>
          <a:p>
            <a:pPr marL="900113" indent="-171450"/>
            <a:r>
              <a:rPr lang="ja-JP" altLang="en-US" sz="2000" dirty="0" smtClean="0"/>
              <a:t>㋑</a:t>
            </a:r>
            <a:r>
              <a:rPr lang="en-US" altLang="ja-JP" sz="2000" dirty="0" smtClean="0"/>
              <a:t> </a:t>
            </a:r>
            <a:r>
              <a:rPr lang="ja-JP" altLang="en-US" sz="2000" dirty="0" smtClean="0"/>
              <a:t>身体</a:t>
            </a:r>
            <a:r>
              <a:rPr lang="ja-JP" altLang="en-US" sz="2000" dirty="0"/>
              <a:t>拘束等の適正化のための対策を検討する</a:t>
            </a:r>
            <a:r>
              <a:rPr lang="ja-JP" altLang="en-US" sz="2000" dirty="0" smtClean="0"/>
              <a:t>委員会（以下「</a:t>
            </a:r>
            <a:r>
              <a:rPr lang="ja-JP" altLang="en-US" sz="2000" dirty="0">
                <a:solidFill>
                  <a:prstClr val="black"/>
                </a:solidFill>
              </a:rPr>
              <a:t>身体的</a:t>
            </a:r>
            <a:r>
              <a:rPr lang="ja-JP" altLang="en-US" sz="2000" dirty="0" smtClean="0">
                <a:solidFill>
                  <a:prstClr val="black"/>
                </a:solidFill>
              </a:rPr>
              <a:t>拘束等適正化</a:t>
            </a:r>
            <a:r>
              <a:rPr lang="ja-JP" altLang="en-US" sz="2000" dirty="0">
                <a:solidFill>
                  <a:prstClr val="black"/>
                </a:solidFill>
              </a:rPr>
              <a:t>検討委員会</a:t>
            </a:r>
            <a:r>
              <a:rPr lang="ja-JP" altLang="en-US" sz="2000" dirty="0" smtClean="0"/>
              <a:t>」。（</a:t>
            </a:r>
            <a:r>
              <a:rPr lang="ja-JP" altLang="en-US" sz="2000" dirty="0"/>
              <a:t>テレビ電話装置等を活用して行うこともできる。）を３月に１回以上開催するとともに、その結果について介護職員その他の従業者に周知徹底を図ること</a:t>
            </a:r>
            <a:r>
              <a:rPr lang="ja-JP" altLang="en-US" sz="2000" dirty="0" smtClean="0"/>
              <a:t>。</a:t>
            </a:r>
            <a:endParaRPr lang="ja-JP" altLang="en-US" sz="2000" dirty="0"/>
          </a:p>
        </p:txBody>
      </p:sp>
      <p:sp>
        <p:nvSpPr>
          <p:cNvPr id="4" name="正方形/長方形 3"/>
          <p:cNvSpPr/>
          <p:nvPr/>
        </p:nvSpPr>
        <p:spPr>
          <a:xfrm>
            <a:off x="757238" y="0"/>
            <a:ext cx="11244262" cy="2190788"/>
          </a:xfrm>
          <a:prstGeom prst="rect">
            <a:avLst/>
          </a:prstGeom>
          <a:ln w="6350">
            <a:solidFill>
              <a:schemeClr val="tx1"/>
            </a:solidFill>
            <a:prstDash val="sysDot"/>
          </a:ln>
        </p:spPr>
        <p:txBody>
          <a:bodyPr wrap="square" tIns="36000" bIns="0" anchor="ctr" anchorCtr="0">
            <a:spAutoFit/>
          </a:bodyPr>
          <a:lstStyle/>
          <a:p>
            <a:pPr marL="85725" lvl="0" indent="-85725"/>
            <a:r>
              <a:rPr lang="en-US" altLang="ja-JP" sz="2000" dirty="0" smtClean="0">
                <a:solidFill>
                  <a:prstClr val="black"/>
                </a:solidFill>
              </a:rPr>
              <a:t>※</a:t>
            </a:r>
            <a:r>
              <a:rPr lang="ja-JP" altLang="en-US" sz="2000" dirty="0" smtClean="0">
                <a:solidFill>
                  <a:prstClr val="black"/>
                </a:solidFill>
              </a:rPr>
              <a:t> 当該入居者</a:t>
            </a:r>
            <a:r>
              <a:rPr lang="ja-JP" altLang="en-US" sz="2000" dirty="0">
                <a:solidFill>
                  <a:prstClr val="black"/>
                </a:solidFill>
              </a:rPr>
              <a:t>又は他</a:t>
            </a:r>
            <a:r>
              <a:rPr lang="ja-JP" altLang="en-US" sz="2000" dirty="0" smtClean="0">
                <a:solidFill>
                  <a:prstClr val="black"/>
                </a:solidFill>
              </a:rPr>
              <a:t>の入居者</a:t>
            </a:r>
            <a:r>
              <a:rPr lang="ja-JP" altLang="en-US" sz="2000" dirty="0">
                <a:solidFill>
                  <a:prstClr val="black"/>
                </a:solidFill>
              </a:rPr>
              <a:t>等の生命又は身体を保護するため緊急やむを得ない場合を除き、身体的拘束を行ってはならず、緊急やむを得ない場合に身体的拘束を行う場合にあっても、その態様及び時間、その際</a:t>
            </a:r>
            <a:r>
              <a:rPr lang="ja-JP" altLang="en-US" sz="2000" dirty="0" smtClean="0">
                <a:solidFill>
                  <a:prstClr val="black"/>
                </a:solidFill>
              </a:rPr>
              <a:t>の入居者</a:t>
            </a:r>
            <a:r>
              <a:rPr lang="ja-JP" altLang="en-US" sz="2000" dirty="0">
                <a:solidFill>
                  <a:prstClr val="black"/>
                </a:solidFill>
              </a:rPr>
              <a:t>の心理の状況並びに緊急やむを得ない理由を記録しなければならないこととしたものである。</a:t>
            </a:r>
            <a:endParaRPr lang="en-US" altLang="ja-JP" sz="2000" dirty="0">
              <a:solidFill>
                <a:prstClr val="black"/>
              </a:solidFill>
            </a:endParaRPr>
          </a:p>
          <a:p>
            <a:pPr marL="85725" lvl="0" indent="-85725"/>
            <a:r>
              <a:rPr lang="en-US" altLang="ja-JP" sz="2000" dirty="0" smtClean="0">
                <a:solidFill>
                  <a:prstClr val="black"/>
                </a:solidFill>
              </a:rPr>
              <a:t>※ </a:t>
            </a:r>
            <a:r>
              <a:rPr lang="ja-JP" altLang="en-US" sz="2000" dirty="0" smtClean="0">
                <a:solidFill>
                  <a:prstClr val="black"/>
                </a:solidFill>
              </a:rPr>
              <a:t>緊急</a:t>
            </a:r>
            <a:r>
              <a:rPr lang="ja-JP" altLang="en-US" sz="2000" dirty="0">
                <a:solidFill>
                  <a:prstClr val="black"/>
                </a:solidFill>
              </a:rPr>
              <a:t>やむを得ない理由については、切迫性、非代替性及び一時性の３つの要件を満たすことについて、組織等としてこれらの要件の確認等の手続きを極めて慎重に行うこととし、その具体的な内容について記録しておくことが必要である。</a:t>
            </a:r>
            <a:endParaRPr lang="en-US" altLang="ja-JP" sz="2000" dirty="0">
              <a:solidFill>
                <a:prstClr val="black"/>
              </a:solidFill>
            </a:endParaRPr>
          </a:p>
        </p:txBody>
      </p:sp>
      <p:sp>
        <p:nvSpPr>
          <p:cNvPr id="5" name="正方形/長方形 4"/>
          <p:cNvSpPr/>
          <p:nvPr/>
        </p:nvSpPr>
        <p:spPr>
          <a:xfrm>
            <a:off x="757238" y="3475038"/>
            <a:ext cx="11244262" cy="3785652"/>
          </a:xfrm>
          <a:prstGeom prst="rect">
            <a:avLst/>
          </a:prstGeom>
          <a:ln w="6350">
            <a:solidFill>
              <a:schemeClr val="tx1"/>
            </a:solidFill>
            <a:prstDash val="sysDot"/>
          </a:ln>
        </p:spPr>
        <p:txBody>
          <a:bodyPr wrap="square" tIns="0" anchor="ctr" anchorCtr="0">
            <a:spAutoFit/>
          </a:bodyPr>
          <a:lstStyle/>
          <a:p>
            <a:pPr marL="271463" lvl="0" indent="-271463" defTabSz="1171575"/>
            <a:r>
              <a:rPr lang="en-US" altLang="ja-JP" sz="2000" dirty="0" smtClean="0">
                <a:solidFill>
                  <a:prstClr val="black"/>
                </a:solidFill>
              </a:rPr>
              <a:t>【</a:t>
            </a:r>
            <a:r>
              <a:rPr lang="ja-JP" altLang="en-US" sz="2000" dirty="0" smtClean="0">
                <a:solidFill>
                  <a:prstClr val="black"/>
                </a:solidFill>
              </a:rPr>
              <a:t>身体的拘束等適正化検討委員会とは</a:t>
            </a:r>
            <a:r>
              <a:rPr lang="en-US" altLang="ja-JP" sz="2000" dirty="0" smtClean="0">
                <a:solidFill>
                  <a:prstClr val="black"/>
                </a:solidFill>
              </a:rPr>
              <a:t>】</a:t>
            </a:r>
          </a:p>
          <a:p>
            <a:pPr marL="185738" lvl="0" indent="100013" defTabSz="1171575"/>
            <a:r>
              <a:rPr lang="ja-JP" altLang="en-US" sz="2000" dirty="0" smtClean="0">
                <a:solidFill>
                  <a:prstClr val="black"/>
                </a:solidFill>
              </a:rPr>
              <a:t>身体的</a:t>
            </a:r>
            <a:r>
              <a:rPr lang="ja-JP" altLang="en-US" sz="2000" dirty="0">
                <a:solidFill>
                  <a:prstClr val="black"/>
                </a:solidFill>
              </a:rPr>
              <a:t>拘束等の適正化のための対策を検討する委員会であり、幅広い職種（例えば、施設長（管理者）、事務長、医師、看護職員、介護職員、生活相談員）により構成する。構成メンバーの責務及び役割分担を明確にするとともに、身体的拘束等の適正化対応策を担当する者を決めておくこと。</a:t>
            </a:r>
          </a:p>
          <a:p>
            <a:pPr marL="271463" lvl="0" indent="-271463" defTabSz="1171575"/>
            <a:r>
              <a:rPr lang="en-US" altLang="ja-JP" sz="2000" dirty="0" smtClean="0">
                <a:solidFill>
                  <a:prstClr val="black"/>
                </a:solidFill>
              </a:rPr>
              <a:t>※ </a:t>
            </a:r>
            <a:r>
              <a:rPr lang="ja-JP" altLang="en-US" sz="2000" dirty="0" smtClean="0">
                <a:solidFill>
                  <a:prstClr val="black"/>
                </a:solidFill>
              </a:rPr>
              <a:t>身体的</a:t>
            </a:r>
            <a:r>
              <a:rPr lang="ja-JP" altLang="en-US" sz="2000" dirty="0">
                <a:solidFill>
                  <a:prstClr val="black"/>
                </a:solidFill>
              </a:rPr>
              <a:t>拘束等適正化検討委員会は、運営推進会議又は事故防止委員会及び感染対策委員会と一体的に設置・運営することも差し支えない。身体的拘束等適正化検討委員会の責任者はケア全般の責任者であることが望ましい。また、身体拘束等適正化委員会には、第三者や専門家を活用することが望ましく、その方策として精神科専門医等の専門医の活用等が考えられる。</a:t>
            </a:r>
          </a:p>
          <a:p>
            <a:pPr marL="271463" indent="-271463" defTabSz="1171575"/>
            <a:r>
              <a:rPr lang="en-US" altLang="ja-JP" sz="2000" dirty="0" smtClean="0">
                <a:solidFill>
                  <a:prstClr val="black"/>
                </a:solidFill>
              </a:rPr>
              <a:t>※ </a:t>
            </a:r>
            <a:r>
              <a:rPr lang="ja-JP" altLang="en-US" sz="2000" dirty="0" smtClean="0">
                <a:solidFill>
                  <a:prstClr val="black"/>
                </a:solidFill>
              </a:rPr>
              <a:t>施設</a:t>
            </a:r>
            <a:r>
              <a:rPr lang="ja-JP" altLang="en-US" sz="2000" dirty="0">
                <a:solidFill>
                  <a:prstClr val="black"/>
                </a:solidFill>
              </a:rPr>
              <a:t>が、報告、改善のための方策を定め、周知徹底する目的は、身体的拘束等の適正化</a:t>
            </a:r>
            <a:r>
              <a:rPr lang="ja-JP" altLang="en-US" sz="2000" dirty="0" smtClean="0">
                <a:solidFill>
                  <a:prstClr val="black"/>
                </a:solidFill>
              </a:rPr>
              <a:t>に</a:t>
            </a:r>
            <a:r>
              <a:rPr lang="ja-JP" altLang="en-US" sz="2000" dirty="0">
                <a:solidFill>
                  <a:prstClr val="black"/>
                </a:solidFill>
              </a:rPr>
              <a:t>ついて、施設全体で情報共有し、今後の再発防止につなげるためのものであり、決して従業員の</a:t>
            </a:r>
            <a:endParaRPr lang="en-US" altLang="ja-JP" sz="2000" dirty="0">
              <a:solidFill>
                <a:prstClr val="black"/>
              </a:solidFill>
            </a:endParaRPr>
          </a:p>
          <a:p>
            <a:pPr marL="271463" lvl="0" indent="-271463" defTabSz="1171575"/>
            <a:endParaRPr lang="ja-JP" altLang="en-US" sz="2000" dirty="0">
              <a:solidFill>
                <a:prstClr val="black"/>
              </a:solidFill>
            </a:endParaRPr>
          </a:p>
        </p:txBody>
      </p:sp>
    </p:spTree>
    <p:extLst>
      <p:ext uri="{BB962C8B-B14F-4D97-AF65-F5344CB8AC3E}">
        <p14:creationId xmlns:p14="http://schemas.microsoft.com/office/powerpoint/2010/main" val="4002327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49"/>
            <a:ext cx="2743200" cy="365125"/>
          </a:xfrm>
        </p:spPr>
        <p:txBody>
          <a:bodyPr/>
          <a:lstStyle/>
          <a:p>
            <a:fld id="{41D9830F-53EB-46B6-9EC0-C4C68F82A889}" type="slidenum">
              <a:rPr kumimoji="1" lang="ja-JP" altLang="en-US" smtClean="0"/>
              <a:t>48</a:t>
            </a:fld>
            <a:endParaRPr kumimoji="1" lang="ja-JP" altLang="en-US" dirty="0"/>
          </a:p>
        </p:txBody>
      </p:sp>
      <p:sp>
        <p:nvSpPr>
          <p:cNvPr id="3" name="正方形/長方形 2"/>
          <p:cNvSpPr/>
          <p:nvPr/>
        </p:nvSpPr>
        <p:spPr>
          <a:xfrm>
            <a:off x="0" y="3226237"/>
            <a:ext cx="12192000" cy="3631763"/>
          </a:xfrm>
          <a:prstGeom prst="rect">
            <a:avLst/>
          </a:prstGeom>
        </p:spPr>
        <p:txBody>
          <a:bodyPr wrap="square">
            <a:spAutoFit/>
          </a:bodyPr>
          <a:lstStyle/>
          <a:p>
            <a:pPr marL="442913"/>
            <a:r>
              <a:rPr lang="ja-JP" altLang="en-US" sz="2000" dirty="0" smtClean="0"/>
              <a:t>㋺</a:t>
            </a:r>
            <a:r>
              <a:rPr lang="en-US" altLang="ja-JP" sz="2000" dirty="0" smtClean="0"/>
              <a:t> </a:t>
            </a:r>
            <a:r>
              <a:rPr lang="ja-JP" altLang="en-US" sz="2000" dirty="0" smtClean="0"/>
              <a:t>身体</a:t>
            </a:r>
            <a:r>
              <a:rPr lang="ja-JP" altLang="en-US" sz="2000" dirty="0"/>
              <a:t>拘束等の適正化のための指針を</a:t>
            </a:r>
            <a:r>
              <a:rPr lang="ja-JP" altLang="en-US" sz="2000" dirty="0" smtClean="0"/>
              <a:t>整備すること</a:t>
            </a:r>
            <a:r>
              <a:rPr lang="ja-JP" altLang="en-US" sz="2000" dirty="0"/>
              <a:t>。</a:t>
            </a:r>
          </a:p>
          <a:p>
            <a:pPr marL="442913"/>
            <a:endParaRPr lang="en-US" altLang="ja-JP" sz="2000" dirty="0" smtClean="0"/>
          </a:p>
          <a:p>
            <a:pPr marL="442913"/>
            <a:endParaRPr lang="en-US" altLang="ja-JP" sz="2000" dirty="0"/>
          </a:p>
          <a:p>
            <a:pPr marL="442913"/>
            <a:endParaRPr lang="en-US" altLang="ja-JP" sz="2000" dirty="0" smtClean="0"/>
          </a:p>
          <a:p>
            <a:pPr marL="442913"/>
            <a:endParaRPr lang="en-US" altLang="ja-JP" sz="2000" dirty="0"/>
          </a:p>
          <a:p>
            <a:pPr marL="442913"/>
            <a:endParaRPr lang="en-US" altLang="ja-JP" sz="2000" dirty="0" smtClean="0"/>
          </a:p>
          <a:p>
            <a:pPr marL="442913"/>
            <a:endParaRPr lang="en-US" altLang="ja-JP" sz="2000" dirty="0"/>
          </a:p>
          <a:p>
            <a:pPr marL="442913"/>
            <a:endParaRPr lang="en-US" altLang="ja-JP" sz="2000" dirty="0" smtClean="0"/>
          </a:p>
          <a:p>
            <a:pPr marL="442913"/>
            <a:endParaRPr lang="en-US" altLang="ja-JP" sz="2000" dirty="0" smtClean="0"/>
          </a:p>
          <a:p>
            <a:pPr marL="442913"/>
            <a:endParaRPr lang="en-US" altLang="ja-JP" sz="1200" dirty="0" smtClean="0"/>
          </a:p>
          <a:p>
            <a:pPr marL="628650" indent="-185738"/>
            <a:r>
              <a:rPr lang="ja-JP" altLang="en-US" sz="2000" dirty="0" smtClean="0"/>
              <a:t>㋩</a:t>
            </a:r>
            <a:r>
              <a:rPr lang="en-US" altLang="ja-JP" sz="2000" dirty="0" smtClean="0"/>
              <a:t> </a:t>
            </a:r>
            <a:r>
              <a:rPr lang="ja-JP" altLang="en-US" sz="2000" dirty="0" smtClean="0"/>
              <a:t>介護職員その他の従業者に対し、身体的拘束等の適正化のための研修を定期的（年</a:t>
            </a:r>
            <a:r>
              <a:rPr lang="en-US" altLang="ja-JP" sz="2000" dirty="0" smtClean="0"/>
              <a:t>2</a:t>
            </a:r>
            <a:r>
              <a:rPr lang="ja-JP" altLang="en-US" sz="2000" dirty="0" smtClean="0"/>
              <a:t>回以上）に実施すること。</a:t>
            </a:r>
          </a:p>
        </p:txBody>
      </p:sp>
      <p:sp>
        <p:nvSpPr>
          <p:cNvPr id="4" name="正方形/長方形 3"/>
          <p:cNvSpPr/>
          <p:nvPr/>
        </p:nvSpPr>
        <p:spPr>
          <a:xfrm>
            <a:off x="828674" y="-190381"/>
            <a:ext cx="11172825" cy="3323987"/>
          </a:xfrm>
          <a:prstGeom prst="rect">
            <a:avLst/>
          </a:prstGeom>
          <a:ln w="6350">
            <a:solidFill>
              <a:schemeClr val="tx1"/>
            </a:solidFill>
            <a:prstDash val="sysDot"/>
          </a:ln>
        </p:spPr>
        <p:txBody>
          <a:bodyPr wrap="square" anchor="ctr" anchorCtr="0">
            <a:spAutoFit/>
          </a:bodyPr>
          <a:lstStyle/>
          <a:p>
            <a:pPr marL="271463" lvl="0" indent="-271463" defTabSz="1171575"/>
            <a:endParaRPr lang="en-US" altLang="ja-JP" sz="1000" dirty="0" smtClean="0">
              <a:solidFill>
                <a:prstClr val="black"/>
              </a:solidFill>
            </a:endParaRPr>
          </a:p>
          <a:p>
            <a:pPr marL="271463" defTabSz="1171575"/>
            <a:r>
              <a:rPr lang="ja-JP" altLang="en-US" sz="2000" dirty="0" smtClean="0">
                <a:solidFill>
                  <a:prstClr val="black"/>
                </a:solidFill>
              </a:rPr>
              <a:t>懲罰</a:t>
            </a:r>
            <a:r>
              <a:rPr lang="ja-JP" altLang="en-US" sz="2000" dirty="0">
                <a:solidFill>
                  <a:prstClr val="black"/>
                </a:solidFill>
              </a:rPr>
              <a:t>を目的としたものではないことに留意することが必要</a:t>
            </a:r>
            <a:r>
              <a:rPr lang="ja-JP" altLang="en-US" sz="2000" dirty="0" smtClean="0">
                <a:solidFill>
                  <a:prstClr val="black"/>
                </a:solidFill>
              </a:rPr>
              <a:t>。</a:t>
            </a:r>
            <a:endParaRPr lang="en-US" altLang="ja-JP" sz="2000" dirty="0" smtClean="0">
              <a:solidFill>
                <a:prstClr val="black"/>
              </a:solidFill>
            </a:endParaRPr>
          </a:p>
          <a:p>
            <a:pPr marL="271463" lvl="0" defTabSz="1171575"/>
            <a:r>
              <a:rPr lang="ja-JP" altLang="en-US" sz="2000" dirty="0" smtClean="0">
                <a:solidFill>
                  <a:prstClr val="black"/>
                </a:solidFill>
              </a:rPr>
              <a:t>具体的</a:t>
            </a:r>
            <a:r>
              <a:rPr lang="ja-JP" altLang="en-US" sz="2000" dirty="0">
                <a:solidFill>
                  <a:prstClr val="black"/>
                </a:solidFill>
              </a:rPr>
              <a:t>には、次のようなことを想定している</a:t>
            </a:r>
            <a:r>
              <a:rPr lang="ja-JP" altLang="en-US" sz="2000" dirty="0" smtClean="0">
                <a:solidFill>
                  <a:prstClr val="black"/>
                </a:solidFill>
              </a:rPr>
              <a:t>。</a:t>
            </a:r>
            <a:endParaRPr lang="en-US" altLang="ja-JP" sz="2000" dirty="0" smtClean="0">
              <a:solidFill>
                <a:prstClr val="black"/>
              </a:solidFill>
            </a:endParaRPr>
          </a:p>
          <a:p>
            <a:pPr marL="542925" lvl="0" indent="-271463" defTabSz="1171575"/>
            <a:r>
              <a:rPr lang="ja-JP" altLang="en-US" sz="2000" dirty="0" smtClean="0">
                <a:solidFill>
                  <a:prstClr val="black"/>
                </a:solidFill>
              </a:rPr>
              <a:t>・身体的</a:t>
            </a:r>
            <a:r>
              <a:rPr lang="ja-JP" altLang="en-US" sz="2000" dirty="0">
                <a:solidFill>
                  <a:prstClr val="black"/>
                </a:solidFill>
              </a:rPr>
              <a:t>拘束等について報告するための様式を整備すること。</a:t>
            </a:r>
          </a:p>
          <a:p>
            <a:pPr marL="542925" lvl="0" indent="-271463" defTabSz="1171575"/>
            <a:r>
              <a:rPr lang="ja-JP" altLang="en-US" sz="2000" dirty="0">
                <a:solidFill>
                  <a:prstClr val="black"/>
                </a:solidFill>
              </a:rPr>
              <a:t>・</a:t>
            </a:r>
            <a:r>
              <a:rPr lang="ja-JP" altLang="en-US" sz="2000" dirty="0" smtClean="0">
                <a:solidFill>
                  <a:prstClr val="black"/>
                </a:solidFill>
              </a:rPr>
              <a:t>介護</a:t>
            </a:r>
            <a:r>
              <a:rPr lang="ja-JP" altLang="en-US" sz="2000" dirty="0">
                <a:solidFill>
                  <a:prstClr val="black"/>
                </a:solidFill>
              </a:rPr>
              <a:t>職員その他従業員は、身体的拘束等の発生ごとにその状況、背景等を記録するとともに</a:t>
            </a:r>
            <a:r>
              <a:rPr lang="ja-JP" altLang="en-US" sz="2000" dirty="0" smtClean="0">
                <a:solidFill>
                  <a:prstClr val="black"/>
                </a:solidFill>
              </a:rPr>
              <a:t>、様式</a:t>
            </a:r>
            <a:r>
              <a:rPr lang="ja-JP" altLang="en-US" sz="2000" dirty="0">
                <a:solidFill>
                  <a:prstClr val="black"/>
                </a:solidFill>
              </a:rPr>
              <a:t>に従い、身体的拘束等について報告すること</a:t>
            </a:r>
          </a:p>
          <a:p>
            <a:pPr marL="542925" lvl="0" indent="-271463" defTabSz="1171575"/>
            <a:r>
              <a:rPr lang="ja-JP" altLang="en-US" sz="2000" dirty="0">
                <a:solidFill>
                  <a:prstClr val="black"/>
                </a:solidFill>
              </a:rPr>
              <a:t>・</a:t>
            </a:r>
            <a:r>
              <a:rPr lang="ja-JP" altLang="en-US" sz="2000" dirty="0" smtClean="0">
                <a:solidFill>
                  <a:prstClr val="black"/>
                </a:solidFill>
              </a:rPr>
              <a:t>身体的</a:t>
            </a:r>
            <a:r>
              <a:rPr lang="ja-JP" altLang="en-US" sz="2000" dirty="0">
                <a:solidFill>
                  <a:prstClr val="black"/>
                </a:solidFill>
              </a:rPr>
              <a:t>拘束等適正化検討委員会において</a:t>
            </a:r>
            <a:r>
              <a:rPr lang="ja-JP" altLang="en-US" sz="2000" dirty="0" smtClean="0">
                <a:solidFill>
                  <a:prstClr val="black"/>
                </a:solidFill>
              </a:rPr>
              <a:t>、報告</a:t>
            </a:r>
            <a:r>
              <a:rPr lang="ja-JP" altLang="en-US" sz="2000" dirty="0">
                <a:solidFill>
                  <a:prstClr val="black"/>
                </a:solidFill>
              </a:rPr>
              <a:t>された事例を集計し、分析すること。</a:t>
            </a:r>
          </a:p>
          <a:p>
            <a:pPr marL="542925" lvl="0" indent="-271463" defTabSz="1171575"/>
            <a:r>
              <a:rPr lang="ja-JP" altLang="en-US" sz="2000" dirty="0">
                <a:solidFill>
                  <a:prstClr val="black"/>
                </a:solidFill>
              </a:rPr>
              <a:t>・</a:t>
            </a:r>
            <a:r>
              <a:rPr lang="ja-JP" altLang="en-US" sz="2000" dirty="0" smtClean="0">
                <a:solidFill>
                  <a:prstClr val="black"/>
                </a:solidFill>
              </a:rPr>
              <a:t>事例</a:t>
            </a:r>
            <a:r>
              <a:rPr lang="ja-JP" altLang="en-US" sz="2000" dirty="0">
                <a:solidFill>
                  <a:prstClr val="black"/>
                </a:solidFill>
              </a:rPr>
              <a:t>の分析に当たっては、身体的拘束等の発生時の状況等を分析し、身体的拘束等の発生原因、結果等をとりまとめ、当該事例の適正性と適正化策を検討すること。</a:t>
            </a:r>
          </a:p>
          <a:p>
            <a:pPr marL="542925" lvl="0" indent="-271463" defTabSz="1171575"/>
            <a:r>
              <a:rPr lang="ja-JP" altLang="en-US" sz="2000" dirty="0">
                <a:solidFill>
                  <a:prstClr val="black"/>
                </a:solidFill>
              </a:rPr>
              <a:t>・</a:t>
            </a:r>
            <a:r>
              <a:rPr lang="ja-JP" altLang="en-US" sz="2000" dirty="0" smtClean="0">
                <a:solidFill>
                  <a:prstClr val="black"/>
                </a:solidFill>
              </a:rPr>
              <a:t>報告</a:t>
            </a:r>
            <a:r>
              <a:rPr lang="ja-JP" altLang="en-US" sz="2000" dirty="0">
                <a:solidFill>
                  <a:prstClr val="black"/>
                </a:solidFill>
              </a:rPr>
              <a:t>された事例及び分析結果を従業者に周知徹底すること。</a:t>
            </a:r>
          </a:p>
          <a:p>
            <a:pPr marL="542925" lvl="0" indent="-271463" defTabSz="1171575"/>
            <a:r>
              <a:rPr lang="ja-JP" altLang="en-US" sz="2000" dirty="0">
                <a:solidFill>
                  <a:prstClr val="black"/>
                </a:solidFill>
              </a:rPr>
              <a:t>・</a:t>
            </a:r>
            <a:r>
              <a:rPr lang="ja-JP" altLang="en-US" sz="2000" dirty="0" smtClean="0">
                <a:solidFill>
                  <a:prstClr val="black"/>
                </a:solidFill>
              </a:rPr>
              <a:t>適正化</a:t>
            </a:r>
            <a:r>
              <a:rPr lang="ja-JP" altLang="en-US" sz="2000" dirty="0">
                <a:solidFill>
                  <a:prstClr val="black"/>
                </a:solidFill>
              </a:rPr>
              <a:t>策を講じた後に、その結果について評価すること。</a:t>
            </a:r>
          </a:p>
        </p:txBody>
      </p:sp>
      <p:sp>
        <p:nvSpPr>
          <p:cNvPr id="5" name="正方形/長方形 4"/>
          <p:cNvSpPr/>
          <p:nvPr/>
        </p:nvSpPr>
        <p:spPr>
          <a:xfrm>
            <a:off x="842961" y="3594268"/>
            <a:ext cx="11172825" cy="2554545"/>
          </a:xfrm>
          <a:prstGeom prst="rect">
            <a:avLst/>
          </a:prstGeom>
          <a:ln w="6350">
            <a:solidFill>
              <a:schemeClr val="tx1"/>
            </a:solidFill>
            <a:prstDash val="sysDot"/>
          </a:ln>
        </p:spPr>
        <p:txBody>
          <a:bodyPr wrap="square" anchor="ctr" anchorCtr="0">
            <a:spAutoFit/>
          </a:bodyPr>
          <a:lstStyle/>
          <a:p>
            <a:pPr lvl="0"/>
            <a:r>
              <a:rPr lang="ja-JP" altLang="en-US" sz="2000" dirty="0" smtClean="0">
                <a:solidFill>
                  <a:prstClr val="black"/>
                </a:solidFill>
              </a:rPr>
              <a:t>指針には、次のような項目を盛り込むこと。</a:t>
            </a:r>
            <a:endParaRPr lang="en-US" altLang="ja-JP" sz="2000" dirty="0" smtClean="0">
              <a:solidFill>
                <a:prstClr val="black"/>
              </a:solidFill>
            </a:endParaRPr>
          </a:p>
          <a:p>
            <a:pPr lvl="0"/>
            <a:r>
              <a:rPr lang="ja-JP" altLang="en-US" sz="2000" dirty="0" smtClean="0">
                <a:solidFill>
                  <a:prstClr val="black"/>
                </a:solidFill>
              </a:rPr>
              <a:t>・</a:t>
            </a:r>
            <a:r>
              <a:rPr lang="ja-JP" altLang="en-US" sz="2000" dirty="0">
                <a:solidFill>
                  <a:prstClr val="black"/>
                </a:solidFill>
              </a:rPr>
              <a:t>施設における身体拘束等の適正化に関する基本的な考え方</a:t>
            </a:r>
          </a:p>
          <a:p>
            <a:pPr lvl="0"/>
            <a:r>
              <a:rPr lang="ja-JP" altLang="en-US" sz="2000" dirty="0">
                <a:solidFill>
                  <a:prstClr val="black"/>
                </a:solidFill>
              </a:rPr>
              <a:t>・身体拘束等適正化検討委員会その他施設内の組織に関する事項</a:t>
            </a:r>
          </a:p>
          <a:p>
            <a:pPr lvl="0"/>
            <a:r>
              <a:rPr lang="ja-JP" altLang="en-US" sz="2000" dirty="0">
                <a:solidFill>
                  <a:prstClr val="black"/>
                </a:solidFill>
              </a:rPr>
              <a:t>・身体的拘束等の適正化のための職員研修に関する基本方針</a:t>
            </a:r>
            <a:endParaRPr lang="en-US" altLang="ja-JP" sz="2000" dirty="0">
              <a:solidFill>
                <a:prstClr val="black"/>
              </a:solidFill>
            </a:endParaRPr>
          </a:p>
          <a:p>
            <a:pPr lvl="0"/>
            <a:r>
              <a:rPr lang="ja-JP" altLang="en-US" sz="2000" dirty="0">
                <a:solidFill>
                  <a:prstClr val="black"/>
                </a:solidFill>
              </a:rPr>
              <a:t>・施設内で発生した身体的拘束等の報告方法等のための方策に関する基本方針</a:t>
            </a:r>
          </a:p>
          <a:p>
            <a:pPr lvl="0"/>
            <a:r>
              <a:rPr lang="ja-JP" altLang="en-US" sz="2000" dirty="0">
                <a:solidFill>
                  <a:prstClr val="black"/>
                </a:solidFill>
              </a:rPr>
              <a:t>・身体的拘束等発生時の対応に関する基本方針</a:t>
            </a:r>
            <a:endParaRPr lang="en-US" altLang="ja-JP" sz="2000" dirty="0">
              <a:solidFill>
                <a:prstClr val="black"/>
              </a:solidFill>
            </a:endParaRPr>
          </a:p>
          <a:p>
            <a:pPr lvl="0"/>
            <a:r>
              <a:rPr lang="ja-JP" altLang="en-US" sz="2000" dirty="0">
                <a:solidFill>
                  <a:prstClr val="black"/>
                </a:solidFill>
              </a:rPr>
              <a:t>・入所者等に対する当該指針の閲覧に関する基本方針</a:t>
            </a:r>
          </a:p>
          <a:p>
            <a:pPr lvl="0"/>
            <a:r>
              <a:rPr lang="ja-JP" altLang="en-US" sz="2000" dirty="0">
                <a:solidFill>
                  <a:prstClr val="black"/>
                </a:solidFill>
              </a:rPr>
              <a:t>・その他身体的拘束等の適正化推進のために必要な基本方針</a:t>
            </a:r>
          </a:p>
        </p:txBody>
      </p:sp>
    </p:spTree>
    <p:extLst>
      <p:ext uri="{BB962C8B-B14F-4D97-AF65-F5344CB8AC3E}">
        <p14:creationId xmlns:p14="http://schemas.microsoft.com/office/powerpoint/2010/main" val="731139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24950" y="6356350"/>
            <a:ext cx="2743200" cy="365125"/>
          </a:xfrm>
        </p:spPr>
        <p:txBody>
          <a:bodyPr/>
          <a:lstStyle/>
          <a:p>
            <a:fld id="{41D9830F-53EB-46B6-9EC0-C4C68F82A889}" type="slidenum">
              <a:rPr kumimoji="1" lang="ja-JP" altLang="en-US" smtClean="0"/>
              <a:t>49</a:t>
            </a:fld>
            <a:endParaRPr kumimoji="1" lang="ja-JP" altLang="en-US"/>
          </a:p>
        </p:txBody>
      </p:sp>
      <p:sp>
        <p:nvSpPr>
          <p:cNvPr id="3" name="正方形/長方形 2"/>
          <p:cNvSpPr/>
          <p:nvPr/>
        </p:nvSpPr>
        <p:spPr>
          <a:xfrm>
            <a:off x="900114" y="42863"/>
            <a:ext cx="11144250" cy="2554545"/>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smtClean="0">
                <a:solidFill>
                  <a:prstClr val="black"/>
                </a:solidFill>
              </a:rPr>
              <a:t>【</a:t>
            </a:r>
            <a:r>
              <a:rPr lang="ja-JP" altLang="en-US" sz="2000" dirty="0" smtClean="0">
                <a:solidFill>
                  <a:prstClr val="black"/>
                </a:solidFill>
              </a:rPr>
              <a:t>研修</a:t>
            </a:r>
            <a:r>
              <a:rPr lang="ja-JP" altLang="en-US" sz="2000" dirty="0">
                <a:solidFill>
                  <a:prstClr val="black"/>
                </a:solidFill>
              </a:rPr>
              <a:t>の</a:t>
            </a:r>
            <a:r>
              <a:rPr lang="ja-JP" altLang="en-US" sz="2000" dirty="0" smtClean="0">
                <a:solidFill>
                  <a:prstClr val="black"/>
                </a:solidFill>
              </a:rPr>
              <a:t>内容</a:t>
            </a:r>
            <a:r>
              <a:rPr lang="en-US" altLang="ja-JP" sz="2000" dirty="0" smtClean="0">
                <a:solidFill>
                  <a:prstClr val="black"/>
                </a:solidFill>
              </a:rPr>
              <a:t>】</a:t>
            </a:r>
          </a:p>
          <a:p>
            <a:pPr marL="85725" lvl="0" indent="100013"/>
            <a:r>
              <a:rPr lang="ja-JP" altLang="en-US" sz="2000" dirty="0" smtClean="0">
                <a:solidFill>
                  <a:prstClr val="black"/>
                </a:solidFill>
              </a:rPr>
              <a:t>身体的</a:t>
            </a:r>
            <a:r>
              <a:rPr lang="ja-JP" altLang="en-US" sz="2000" dirty="0">
                <a:solidFill>
                  <a:prstClr val="black"/>
                </a:solidFill>
              </a:rPr>
              <a:t>拘束等の適正化の基礎的内容等の適切な知識を普及・啓発するとともに、</a:t>
            </a:r>
            <a:r>
              <a:rPr lang="ja-JP" altLang="en-US" sz="2000" dirty="0" smtClean="0">
                <a:solidFill>
                  <a:prstClr val="black"/>
                </a:solidFill>
              </a:rPr>
              <a:t>当該施設</a:t>
            </a:r>
            <a:r>
              <a:rPr lang="ja-JP" altLang="en-US" sz="2000" dirty="0">
                <a:solidFill>
                  <a:prstClr val="black"/>
                </a:solidFill>
              </a:rPr>
              <a:t>における指針に基づき、適正化の徹底を行うものとする。</a:t>
            </a:r>
          </a:p>
          <a:p>
            <a:pPr marL="185738" lvl="0" indent="-185738"/>
            <a:r>
              <a:rPr lang="en-US" altLang="ja-JP" sz="2000" dirty="0" smtClean="0">
                <a:solidFill>
                  <a:prstClr val="black"/>
                </a:solidFill>
              </a:rPr>
              <a:t>※</a:t>
            </a:r>
            <a:r>
              <a:rPr lang="ja-JP" altLang="en-US" sz="2000" dirty="0" smtClean="0">
                <a:solidFill>
                  <a:prstClr val="black"/>
                </a:solidFill>
              </a:rPr>
              <a:t> 職員</a:t>
            </a:r>
            <a:r>
              <a:rPr lang="ja-JP" altLang="en-US" sz="2000" dirty="0">
                <a:solidFill>
                  <a:prstClr val="black"/>
                </a:solidFill>
              </a:rPr>
              <a:t>教育を組織的に徹底させていくためには</a:t>
            </a:r>
            <a:r>
              <a:rPr lang="ja-JP" altLang="en-US" sz="2000" dirty="0" smtClean="0">
                <a:solidFill>
                  <a:prstClr val="black"/>
                </a:solidFill>
              </a:rPr>
              <a:t>、施設</a:t>
            </a:r>
            <a:r>
              <a:rPr lang="ja-JP" altLang="en-US" sz="2000" dirty="0">
                <a:solidFill>
                  <a:prstClr val="black"/>
                </a:solidFill>
              </a:rPr>
              <a:t>が指針に基づいた研修プログラムを作成し、定期的な教育（年２回以上）を開催するとともに、新規採用時には必ず身体的拘束等の適正化の研修を実施することが</a:t>
            </a:r>
            <a:r>
              <a:rPr lang="ja-JP" altLang="en-US" sz="2000" dirty="0" smtClean="0">
                <a:solidFill>
                  <a:prstClr val="black"/>
                </a:solidFill>
              </a:rPr>
              <a:t>重要。</a:t>
            </a:r>
            <a:endParaRPr lang="ja-JP" altLang="en-US" sz="2000" dirty="0">
              <a:solidFill>
                <a:prstClr val="black"/>
              </a:solidFill>
            </a:endParaRPr>
          </a:p>
          <a:p>
            <a:pPr marL="185738" lvl="0" indent="-185738"/>
            <a:r>
              <a:rPr lang="en-US" altLang="ja-JP" sz="2000" dirty="0" smtClean="0">
                <a:solidFill>
                  <a:prstClr val="black"/>
                </a:solidFill>
              </a:rPr>
              <a:t>※</a:t>
            </a:r>
            <a:r>
              <a:rPr lang="ja-JP" altLang="en-US" sz="2000" dirty="0">
                <a:solidFill>
                  <a:prstClr val="black"/>
                </a:solidFill>
              </a:rPr>
              <a:t> </a:t>
            </a:r>
            <a:r>
              <a:rPr lang="ja-JP" altLang="en-US" sz="2000" dirty="0" smtClean="0">
                <a:solidFill>
                  <a:prstClr val="black"/>
                </a:solidFill>
              </a:rPr>
              <a:t>研修</a:t>
            </a:r>
            <a:r>
              <a:rPr lang="ja-JP" altLang="en-US" sz="2000" dirty="0">
                <a:solidFill>
                  <a:prstClr val="black"/>
                </a:solidFill>
              </a:rPr>
              <a:t>の実施内容についても記録することが</a:t>
            </a:r>
            <a:r>
              <a:rPr lang="ja-JP" altLang="en-US" sz="2000" dirty="0" smtClean="0">
                <a:solidFill>
                  <a:prstClr val="black"/>
                </a:solidFill>
              </a:rPr>
              <a:t>必要。</a:t>
            </a:r>
            <a:r>
              <a:rPr lang="ja-JP" altLang="en-US" sz="2000" dirty="0">
                <a:solidFill>
                  <a:prstClr val="black"/>
                </a:solidFill>
              </a:rPr>
              <a:t>研修の実施は、施設内での研修で差し支えない</a:t>
            </a:r>
            <a:r>
              <a:rPr lang="ja-JP" altLang="en-US" sz="2000" dirty="0" smtClean="0">
                <a:solidFill>
                  <a:prstClr val="black"/>
                </a:solidFill>
              </a:rPr>
              <a:t>。</a:t>
            </a:r>
            <a:endParaRPr lang="ja-JP" altLang="en-US" sz="2000" dirty="0">
              <a:solidFill>
                <a:prstClr val="black"/>
              </a:solidFill>
            </a:endParaRPr>
          </a:p>
        </p:txBody>
      </p:sp>
      <p:sp>
        <p:nvSpPr>
          <p:cNvPr id="4" name="正方形/長方形 3"/>
          <p:cNvSpPr/>
          <p:nvPr/>
        </p:nvSpPr>
        <p:spPr>
          <a:xfrm>
            <a:off x="0" y="2628047"/>
            <a:ext cx="12192000" cy="4339650"/>
          </a:xfrm>
          <a:prstGeom prst="rect">
            <a:avLst/>
          </a:prstGeom>
        </p:spPr>
        <p:txBody>
          <a:bodyPr wrap="square">
            <a:spAutoFit/>
          </a:bodyPr>
          <a:lstStyle/>
          <a:p>
            <a:pPr marL="271463" lvl="0"/>
            <a:r>
              <a:rPr lang="ja-JP" altLang="en-US" sz="2000" dirty="0" smtClean="0">
                <a:solidFill>
                  <a:prstClr val="black"/>
                </a:solidFill>
              </a:rPr>
              <a:t>⑦ 自ら</a:t>
            </a:r>
            <a:r>
              <a:rPr lang="ja-JP" altLang="en-US" sz="2000" dirty="0">
                <a:solidFill>
                  <a:prstClr val="black"/>
                </a:solidFill>
              </a:rPr>
              <a:t>提供するサービスの質の評価を行い、常にその改善をはからなければならない</a:t>
            </a:r>
            <a:r>
              <a:rPr lang="ja-JP" altLang="en-US" sz="2000" dirty="0" smtClean="0">
                <a:solidFill>
                  <a:prstClr val="black"/>
                </a:solidFill>
              </a:rPr>
              <a:t>。</a:t>
            </a:r>
            <a:endParaRPr lang="en-US" altLang="ja-JP" sz="2000" dirty="0" smtClean="0">
              <a:solidFill>
                <a:prstClr val="black"/>
              </a:solidFill>
            </a:endParaRPr>
          </a:p>
          <a:p>
            <a:pPr marL="271463" lvl="0"/>
            <a:endParaRPr lang="en-US" altLang="ja-JP" sz="1600" b="1" dirty="0">
              <a:solidFill>
                <a:prstClr val="black"/>
              </a:solidFill>
            </a:endParaRPr>
          </a:p>
          <a:p>
            <a:r>
              <a:rPr lang="ja-JP" altLang="en-US" sz="2000" b="1" dirty="0"/>
              <a:t>（１１）地域密着型施設サービス計画の作成</a:t>
            </a:r>
            <a:r>
              <a:rPr lang="en-US" altLang="ja-JP" sz="2000" b="1" dirty="0"/>
              <a:t>【</a:t>
            </a:r>
            <a:r>
              <a:rPr lang="ja-JP" altLang="en-US" sz="2000" b="1" dirty="0"/>
              <a:t>第</a:t>
            </a:r>
            <a:r>
              <a:rPr lang="en-US" altLang="ja-JP" sz="2000" b="1" dirty="0"/>
              <a:t>138</a:t>
            </a:r>
            <a:r>
              <a:rPr lang="ja-JP" altLang="en-US" sz="2000" b="1" dirty="0"/>
              <a:t>条</a:t>
            </a:r>
            <a:r>
              <a:rPr lang="en-US" altLang="ja-JP" sz="2000" b="1" dirty="0"/>
              <a:t>】</a:t>
            </a:r>
          </a:p>
          <a:p>
            <a:pPr marL="542925" indent="-271463"/>
            <a:r>
              <a:rPr lang="ja-JP" altLang="en-US" sz="2000" dirty="0" smtClean="0"/>
              <a:t>① 管理者</a:t>
            </a:r>
            <a:r>
              <a:rPr lang="ja-JP" altLang="en-US" sz="2000" dirty="0"/>
              <a:t>は、介護支援専門員に施設サービス計画の作成に関する業務を担当</a:t>
            </a:r>
            <a:r>
              <a:rPr lang="ja-JP" altLang="en-US" sz="2000" dirty="0" smtClean="0"/>
              <a:t>させる。</a:t>
            </a:r>
            <a:endParaRPr lang="ja-JP" altLang="en-US" sz="2000" dirty="0"/>
          </a:p>
          <a:p>
            <a:pPr marL="542925" indent="-271463"/>
            <a:r>
              <a:rPr lang="ja-JP" altLang="en-US" sz="2000" dirty="0" smtClean="0"/>
              <a:t>② 施設</a:t>
            </a:r>
            <a:r>
              <a:rPr lang="ja-JP" altLang="en-US" sz="2000" dirty="0"/>
              <a:t>サービス計画の作成</a:t>
            </a:r>
            <a:r>
              <a:rPr lang="ja-JP" altLang="en-US" sz="2000" dirty="0" smtClean="0"/>
              <a:t>に当たっては、</a:t>
            </a:r>
            <a:r>
              <a:rPr lang="ja-JP" altLang="en-US" sz="2000" dirty="0"/>
              <a:t>入所者の日常生活全般を支援する観点から、（介護給付サービス以外の）地域住民による自発的な活動（入所者の話し相手や会食等）によるサービス等の利用も</a:t>
            </a:r>
            <a:r>
              <a:rPr lang="ja-JP" altLang="en-US" sz="2000" dirty="0" smtClean="0"/>
              <a:t>含めて施設サービス計画上に位置付けるよう努めること。</a:t>
            </a:r>
            <a:endParaRPr lang="ja-JP" altLang="en-US" sz="2000" dirty="0"/>
          </a:p>
          <a:p>
            <a:pPr marL="542925" indent="-271463"/>
            <a:r>
              <a:rPr lang="ja-JP" altLang="en-US" sz="2000" dirty="0" smtClean="0"/>
              <a:t>③ 施設</a:t>
            </a:r>
            <a:r>
              <a:rPr lang="ja-JP" altLang="en-US" sz="2000" dirty="0"/>
              <a:t>サービスの</a:t>
            </a:r>
            <a:r>
              <a:rPr lang="ja-JP" altLang="en-US" sz="2000" dirty="0" smtClean="0"/>
              <a:t>計画の作成に当たっては、</a:t>
            </a:r>
            <a:r>
              <a:rPr lang="ja-JP" altLang="en-US" sz="2000" dirty="0"/>
              <a:t>適切な方法により、</a:t>
            </a:r>
            <a:r>
              <a:rPr lang="ja-JP" altLang="en-US" sz="2000" dirty="0" smtClean="0"/>
              <a:t>入所者について、その有する</a:t>
            </a:r>
            <a:r>
              <a:rPr lang="ja-JP" altLang="en-US" sz="2000" dirty="0"/>
              <a:t>能力、置かれている環境等の評価を通じて、入所者</a:t>
            </a:r>
            <a:r>
              <a:rPr lang="ja-JP" altLang="en-US" sz="2000" dirty="0" smtClean="0"/>
              <a:t>が現に抱える</a:t>
            </a:r>
            <a:r>
              <a:rPr lang="ja-JP" altLang="en-US" sz="2000" dirty="0"/>
              <a:t>問題点を明らかにし、自立した日常</a:t>
            </a:r>
            <a:r>
              <a:rPr lang="ja-JP" altLang="en-US" sz="2000" dirty="0" smtClean="0"/>
              <a:t>生活を営むことができる</a:t>
            </a:r>
            <a:r>
              <a:rPr lang="ja-JP" altLang="en-US" sz="2000" dirty="0"/>
              <a:t>よう支援する上で解決すべき課題を把握（アセスメント）すること。</a:t>
            </a:r>
          </a:p>
          <a:p>
            <a:pPr marL="542925" indent="-271463"/>
            <a:r>
              <a:rPr lang="ja-JP" altLang="en-US" sz="2000" dirty="0" smtClean="0"/>
              <a:t>④ アセスメントに当たっては、</a:t>
            </a:r>
            <a:r>
              <a:rPr lang="ja-JP" altLang="en-US" sz="2000" dirty="0"/>
              <a:t>入所者及びその家族に面接</a:t>
            </a:r>
            <a:r>
              <a:rPr lang="ja-JP" altLang="en-US" sz="2000" dirty="0" smtClean="0"/>
              <a:t>して行うこと。この場合において、面接</a:t>
            </a:r>
            <a:r>
              <a:rPr lang="ja-JP" altLang="en-US" sz="2000" dirty="0"/>
              <a:t>の趣旨</a:t>
            </a:r>
            <a:r>
              <a:rPr lang="ja-JP" altLang="en-US" sz="2000" dirty="0" smtClean="0"/>
              <a:t>を入所者及びその家族に十分</a:t>
            </a:r>
            <a:r>
              <a:rPr lang="ja-JP" altLang="en-US" sz="2000" dirty="0"/>
              <a:t>に説明</a:t>
            </a:r>
            <a:r>
              <a:rPr lang="ja-JP" altLang="en-US" sz="2000" dirty="0" smtClean="0"/>
              <a:t>し、理解</a:t>
            </a:r>
            <a:r>
              <a:rPr lang="ja-JP" altLang="en-US" sz="2000" dirty="0"/>
              <a:t>を</a:t>
            </a:r>
            <a:r>
              <a:rPr lang="ja-JP" altLang="en-US" sz="2000" dirty="0" smtClean="0"/>
              <a:t>得ること。</a:t>
            </a:r>
            <a:endParaRPr lang="ja-JP" altLang="en-US" sz="2000" dirty="0"/>
          </a:p>
          <a:p>
            <a:pPr marL="542925" indent="-271463"/>
            <a:r>
              <a:rPr lang="ja-JP" altLang="en-US" sz="2000" dirty="0" smtClean="0"/>
              <a:t>⑤ 入所者</a:t>
            </a:r>
            <a:r>
              <a:rPr lang="ja-JP" altLang="en-US" sz="2000" dirty="0"/>
              <a:t>の希望及びアセスメントの結果に基づき</a:t>
            </a:r>
            <a:r>
              <a:rPr lang="ja-JP" altLang="en-US" sz="2000" dirty="0" smtClean="0"/>
              <a:t>、入所者の家族</a:t>
            </a:r>
            <a:r>
              <a:rPr lang="ja-JP" altLang="en-US" sz="2000" dirty="0"/>
              <a:t>の希望を勘案して</a:t>
            </a:r>
            <a:r>
              <a:rPr lang="ja-JP" altLang="en-US" sz="2000" dirty="0" smtClean="0"/>
              <a:t>、入所者及び</a:t>
            </a:r>
            <a:r>
              <a:rPr lang="ja-JP" altLang="en-US" sz="2000" dirty="0"/>
              <a:t>その家族の生活に対する意向、総合的な援助の方針、生活全般の解決すべき課題、サービス（機能訓練・</a:t>
            </a:r>
            <a:endParaRPr lang="en-US" altLang="ja-JP" sz="2000" b="1" dirty="0">
              <a:solidFill>
                <a:prstClr val="black"/>
              </a:solidFill>
            </a:endParaRPr>
          </a:p>
        </p:txBody>
      </p:sp>
    </p:spTree>
    <p:extLst>
      <p:ext uri="{BB962C8B-B14F-4D97-AF65-F5344CB8AC3E}">
        <p14:creationId xmlns:p14="http://schemas.microsoft.com/office/powerpoint/2010/main" val="3886374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3455282"/>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01150" y="6347876"/>
            <a:ext cx="2743200" cy="365125"/>
          </a:xfrm>
        </p:spPr>
        <p:txBody>
          <a:bodyPr/>
          <a:lstStyle/>
          <a:p>
            <a:fld id="{41D9830F-53EB-46B6-9EC0-C4C68F82A889}" type="slidenum">
              <a:rPr kumimoji="1" lang="ja-JP" altLang="en-US" smtClean="0"/>
              <a:t>50</a:t>
            </a:fld>
            <a:endParaRPr kumimoji="1" lang="ja-JP" altLang="en-US" dirty="0"/>
          </a:p>
        </p:txBody>
      </p:sp>
      <p:sp>
        <p:nvSpPr>
          <p:cNvPr id="4" name="正方形/長方形 3"/>
          <p:cNvSpPr/>
          <p:nvPr/>
        </p:nvSpPr>
        <p:spPr>
          <a:xfrm>
            <a:off x="0" y="0"/>
            <a:ext cx="12192000" cy="7263527"/>
          </a:xfrm>
          <a:prstGeom prst="rect">
            <a:avLst/>
          </a:prstGeom>
        </p:spPr>
        <p:txBody>
          <a:bodyPr wrap="square">
            <a:spAutoFit/>
          </a:bodyPr>
          <a:lstStyle/>
          <a:p>
            <a:pPr marL="542925" indent="-3175"/>
            <a:r>
              <a:rPr lang="ja-JP" altLang="en-US" sz="2000" dirty="0" smtClean="0"/>
              <a:t>看護</a:t>
            </a:r>
            <a:r>
              <a:rPr lang="ja-JP" altLang="en-US" sz="2000" dirty="0"/>
              <a:t>・介護・食事等）</a:t>
            </a:r>
            <a:r>
              <a:rPr lang="ja-JP" altLang="en-US" sz="2000" dirty="0" smtClean="0"/>
              <a:t>の目標及び</a:t>
            </a:r>
            <a:r>
              <a:rPr lang="ja-JP" altLang="en-US" sz="2000" dirty="0"/>
              <a:t>達成時期、サービスの内容、サービスを提供する上での留意事項等を記載した施設サービス計画の原案を作成すること</a:t>
            </a:r>
            <a:r>
              <a:rPr lang="ja-JP" altLang="en-US" sz="2000" dirty="0" smtClean="0"/>
              <a:t>。</a:t>
            </a:r>
            <a:endParaRPr lang="en-US" altLang="ja-JP" sz="2000" dirty="0" smtClean="0"/>
          </a:p>
          <a:p>
            <a:pPr marL="542925" indent="-3175"/>
            <a:endParaRPr lang="en-US" altLang="ja-JP" sz="2000" dirty="0"/>
          </a:p>
          <a:p>
            <a:pPr marL="542925" indent="-3175"/>
            <a:endParaRPr lang="en-US" altLang="ja-JP" sz="2000" dirty="0"/>
          </a:p>
          <a:p>
            <a:pPr marL="542925" indent="-271463"/>
            <a:endParaRPr lang="en-US" altLang="ja-JP" sz="1600" dirty="0" smtClean="0"/>
          </a:p>
          <a:p>
            <a:pPr marL="542925" indent="-271463"/>
            <a:r>
              <a:rPr lang="ja-JP" altLang="en-US" sz="2000" dirty="0" smtClean="0"/>
              <a:t>⑥ サービス</a:t>
            </a:r>
            <a:r>
              <a:rPr lang="ja-JP" altLang="en-US" sz="2000" dirty="0"/>
              <a:t>担当者会議の開催（テレビ電話装置等を活用して行うこともできる。）、担当者に対する照会等により、施設サービス計画の原案の内容について</a:t>
            </a:r>
            <a:r>
              <a:rPr lang="ja-JP" altLang="en-US" sz="2000" dirty="0" smtClean="0"/>
              <a:t>、担当者</a:t>
            </a:r>
            <a:r>
              <a:rPr lang="ja-JP" altLang="en-US" sz="2000" dirty="0"/>
              <a:t>（医師・生活相談員・介護職員・看護職員・機能訓練</a:t>
            </a:r>
            <a:r>
              <a:rPr lang="ja-JP" altLang="en-US" sz="2000" dirty="0" smtClean="0"/>
              <a:t>指導員等）</a:t>
            </a:r>
            <a:r>
              <a:rPr lang="ja-JP" altLang="en-US" sz="2000" dirty="0"/>
              <a:t>から専門的な見地からの意見を求めること。</a:t>
            </a:r>
          </a:p>
          <a:p>
            <a:pPr marL="542925" indent="-271463"/>
            <a:r>
              <a:rPr lang="ja-JP" altLang="en-US" sz="2000" dirty="0" smtClean="0"/>
              <a:t>⑦ 施設</a:t>
            </a:r>
            <a:r>
              <a:rPr lang="ja-JP" altLang="en-US" sz="2000" dirty="0"/>
              <a:t>サービス計画の原案（第１表及び第２表）の内容について、入所者又</a:t>
            </a:r>
            <a:r>
              <a:rPr lang="ja-JP" altLang="en-US" sz="2000" dirty="0" smtClean="0"/>
              <a:t>はその</a:t>
            </a:r>
            <a:r>
              <a:rPr lang="ja-JP" altLang="en-US" sz="2000" dirty="0"/>
              <a:t>家族に対して説明し、文書により入所者の同意を得ること</a:t>
            </a:r>
            <a:r>
              <a:rPr lang="ja-JP" altLang="en-US" sz="2000" dirty="0" smtClean="0"/>
              <a:t>。</a:t>
            </a:r>
            <a:endParaRPr lang="en-US" altLang="ja-JP" sz="2000" dirty="0" smtClean="0"/>
          </a:p>
          <a:p>
            <a:pPr marL="542925" indent="-271463"/>
            <a:endParaRPr lang="en-US" altLang="ja-JP" sz="2000" dirty="0" smtClean="0"/>
          </a:p>
          <a:p>
            <a:pPr marL="542925" indent="-271463"/>
            <a:endParaRPr lang="en-US" altLang="ja-JP" sz="1600" dirty="0" smtClean="0"/>
          </a:p>
          <a:p>
            <a:pPr marL="542925" indent="-271463"/>
            <a:r>
              <a:rPr lang="ja-JP" altLang="en-US" sz="2000" dirty="0" smtClean="0"/>
              <a:t>⑧ 施設</a:t>
            </a:r>
            <a:r>
              <a:rPr lang="ja-JP" altLang="en-US" sz="2000" dirty="0"/>
              <a:t>サービス計画を作成した際には、入所者に交付すること。</a:t>
            </a:r>
          </a:p>
          <a:p>
            <a:pPr marL="542925" indent="-271463"/>
            <a:r>
              <a:rPr lang="ja-JP" altLang="en-US" sz="2000" dirty="0" smtClean="0"/>
              <a:t>⑨ 施設</a:t>
            </a:r>
            <a:r>
              <a:rPr lang="ja-JP" altLang="en-US" sz="2000" dirty="0"/>
              <a:t>サービス計画の作成後</a:t>
            </a:r>
            <a:r>
              <a:rPr lang="ja-JP" altLang="en-US" sz="2000" dirty="0" smtClean="0"/>
              <a:t>、当該計画</a:t>
            </a:r>
            <a:r>
              <a:rPr lang="ja-JP" altLang="en-US" sz="2000" dirty="0"/>
              <a:t>の実施状況の把握（モニタリング）を行い、必要に応じて計画の変更を行うこと</a:t>
            </a:r>
            <a:r>
              <a:rPr lang="ja-JP" altLang="en-US" sz="2000" dirty="0" smtClean="0"/>
              <a:t>。</a:t>
            </a:r>
            <a:endParaRPr lang="en-US" altLang="ja-JP" sz="2000" dirty="0" smtClean="0"/>
          </a:p>
          <a:p>
            <a:pPr marL="542925" indent="-271463"/>
            <a:endParaRPr lang="en-US" altLang="ja-JP" sz="2000" dirty="0"/>
          </a:p>
          <a:p>
            <a:pPr marL="542925" indent="-271463"/>
            <a:endParaRPr lang="en-US" altLang="ja-JP" sz="2000" dirty="0" smtClean="0"/>
          </a:p>
          <a:p>
            <a:pPr marL="542925" indent="-271463"/>
            <a:endParaRPr lang="en-US" altLang="ja-JP" sz="1600" dirty="0"/>
          </a:p>
          <a:p>
            <a:pPr marL="542925" indent="-271463"/>
            <a:r>
              <a:rPr lang="ja-JP" altLang="en-US" sz="2000" dirty="0" smtClean="0"/>
              <a:t>⑩ モニタリングに当たっては、</a:t>
            </a:r>
            <a:r>
              <a:rPr lang="ja-JP" altLang="en-US" sz="2000" dirty="0"/>
              <a:t>入所者及びその</a:t>
            </a:r>
            <a:r>
              <a:rPr lang="ja-JP" altLang="en-US" sz="2000" dirty="0" smtClean="0"/>
              <a:t>家族並びに担当者</a:t>
            </a:r>
            <a:r>
              <a:rPr lang="ja-JP" altLang="en-US" sz="2000" dirty="0"/>
              <a:t>との連絡を継続的に行い</a:t>
            </a:r>
            <a:r>
              <a:rPr lang="ja-JP" altLang="en-US" sz="2000" dirty="0" smtClean="0"/>
              <a:t>、特段の事情のない限り、定期的</a:t>
            </a:r>
            <a:r>
              <a:rPr lang="ja-JP" altLang="en-US" sz="2000" dirty="0"/>
              <a:t>に入所者に面接し、定期的にモニタリングの結果を記録すること</a:t>
            </a:r>
            <a:r>
              <a:rPr lang="ja-JP" altLang="en-US" sz="2000" dirty="0" smtClean="0"/>
              <a:t>。</a:t>
            </a:r>
            <a:endParaRPr lang="en-US" altLang="ja-JP" sz="2000" dirty="0" smtClean="0"/>
          </a:p>
          <a:p>
            <a:pPr marL="542925" indent="-271463"/>
            <a:r>
              <a:rPr lang="ja-JP" altLang="en-US" sz="2000" dirty="0"/>
              <a:t>⑪　</a:t>
            </a:r>
            <a:r>
              <a:rPr lang="ja-JP" altLang="en-US" sz="2000" dirty="0" smtClean="0"/>
              <a:t>要介護更新</a:t>
            </a:r>
            <a:r>
              <a:rPr lang="ja-JP" altLang="en-US" sz="2000" dirty="0"/>
              <a:t>認定を受けた場合</a:t>
            </a:r>
            <a:r>
              <a:rPr lang="ja-JP" altLang="en-US" sz="2000" dirty="0" smtClean="0"/>
              <a:t>や要介護状態区分</a:t>
            </a:r>
            <a:r>
              <a:rPr lang="ja-JP" altLang="en-US" sz="2000" dirty="0"/>
              <a:t>変更の認定を受けた場合は、サービス担当</a:t>
            </a:r>
            <a:r>
              <a:rPr lang="ja-JP" altLang="en-US" sz="2000" dirty="0" smtClean="0"/>
              <a:t>者会議の開催、</a:t>
            </a:r>
            <a:r>
              <a:rPr lang="ja-JP" altLang="en-US" sz="2000" dirty="0"/>
              <a:t>担当者に対する照会等により、施設サービス計画の変更の必要性について、専門的な見地から意見を</a:t>
            </a:r>
            <a:r>
              <a:rPr lang="ja-JP" altLang="en-US" sz="2000" dirty="0" smtClean="0"/>
              <a:t>求める</a:t>
            </a:r>
            <a:r>
              <a:rPr lang="ja-JP" altLang="en-US" sz="2000" dirty="0"/>
              <a:t>こと</a:t>
            </a:r>
            <a:r>
              <a:rPr lang="ja-JP" altLang="en-US" sz="2000" dirty="0" smtClean="0"/>
              <a:t>。</a:t>
            </a:r>
            <a:endParaRPr lang="en-US" altLang="ja-JP" sz="2000" dirty="0"/>
          </a:p>
          <a:p>
            <a:pPr marL="542925" indent="-271463"/>
            <a:endParaRPr lang="ja-JP" altLang="en-US" sz="2000" dirty="0"/>
          </a:p>
        </p:txBody>
      </p:sp>
      <p:sp>
        <p:nvSpPr>
          <p:cNvPr id="3" name="正方形/長方形 2"/>
          <p:cNvSpPr/>
          <p:nvPr/>
        </p:nvSpPr>
        <p:spPr>
          <a:xfrm>
            <a:off x="685800" y="4515606"/>
            <a:ext cx="11258550" cy="734423"/>
          </a:xfrm>
          <a:prstGeom prst="rect">
            <a:avLst/>
          </a:prstGeom>
          <a:ln w="6350">
            <a:solidFill>
              <a:schemeClr val="tx1"/>
            </a:solidFill>
          </a:ln>
        </p:spPr>
        <p:txBody>
          <a:bodyPr wrap="square" tIns="72000" anchor="ctr" anchorCtr="0">
            <a:spAutoFit/>
          </a:bodyPr>
          <a:lstStyle/>
          <a:p>
            <a:pPr marL="271463" lvl="0" indent="-271463"/>
            <a:r>
              <a:rPr lang="en-US" altLang="ja-JP" sz="2000" dirty="0"/>
              <a:t>※ </a:t>
            </a:r>
            <a:r>
              <a:rPr lang="ja-JP" altLang="en-US" sz="2000" dirty="0"/>
              <a:t>介護支援専門員は、他のサービス担当者と緊密な連携を図り、入所者の解決すべき課題の変化が認められる場合には、円滑に連絡が行われる体制の整備に努めなければならない。</a:t>
            </a:r>
          </a:p>
        </p:txBody>
      </p:sp>
      <p:sp>
        <p:nvSpPr>
          <p:cNvPr id="5" name="正方形/長方形 4"/>
          <p:cNvSpPr/>
          <p:nvPr/>
        </p:nvSpPr>
        <p:spPr>
          <a:xfrm>
            <a:off x="685800" y="3061125"/>
            <a:ext cx="11258550" cy="416831"/>
          </a:xfrm>
          <a:prstGeom prst="rect">
            <a:avLst/>
          </a:prstGeom>
          <a:ln w="6350">
            <a:solidFill>
              <a:schemeClr val="tx1"/>
            </a:solidFill>
          </a:ln>
        </p:spPr>
        <p:txBody>
          <a:bodyPr wrap="square" tIns="72000" bIns="36000" anchor="ctr" anchorCtr="0">
            <a:spAutoFit/>
          </a:bodyPr>
          <a:lstStyle/>
          <a:p>
            <a:pPr marL="271463" lvl="0" indent="-271463"/>
            <a:r>
              <a:rPr lang="en-US" altLang="ja-JP" sz="2000" dirty="0" smtClean="0"/>
              <a:t>※ </a:t>
            </a:r>
            <a:r>
              <a:rPr lang="ja-JP" altLang="en-US" sz="2000" dirty="0" smtClean="0"/>
              <a:t>必要に応じて、入所者の家族に対しても説明を行い同意を得ることが望ましい。</a:t>
            </a:r>
            <a:endParaRPr lang="ja-JP" altLang="en-US" sz="2000" dirty="0"/>
          </a:p>
        </p:txBody>
      </p:sp>
      <p:sp>
        <p:nvSpPr>
          <p:cNvPr id="7" name="正方形/長方形 6"/>
          <p:cNvSpPr/>
          <p:nvPr/>
        </p:nvSpPr>
        <p:spPr>
          <a:xfrm>
            <a:off x="700088" y="691654"/>
            <a:ext cx="11258550" cy="724608"/>
          </a:xfrm>
          <a:prstGeom prst="rect">
            <a:avLst/>
          </a:prstGeom>
          <a:ln w="6350">
            <a:solidFill>
              <a:schemeClr val="tx1"/>
            </a:solidFill>
          </a:ln>
        </p:spPr>
        <p:txBody>
          <a:bodyPr wrap="square" tIns="72000" bIns="36000" anchor="ctr" anchorCtr="0">
            <a:spAutoFit/>
          </a:bodyPr>
          <a:lstStyle/>
          <a:p>
            <a:pPr marL="271463" lvl="0" indent="-271463"/>
            <a:r>
              <a:rPr lang="en-US" altLang="ja-JP" sz="2000" dirty="0" smtClean="0"/>
              <a:t>※ </a:t>
            </a:r>
            <a:r>
              <a:rPr lang="ja-JP" altLang="en-US" sz="2000" dirty="0" smtClean="0"/>
              <a:t>サービスについて、その長期的な目標及び短期的な目標並びにその達成時期を明確に盛り込み、当該達成時期には施設サービス計画及び提供したサービスの評価を行い得るようにすること。</a:t>
            </a:r>
            <a:endParaRPr lang="ja-JP" altLang="en-US" sz="2000" dirty="0"/>
          </a:p>
        </p:txBody>
      </p:sp>
    </p:spTree>
    <p:extLst>
      <p:ext uri="{BB962C8B-B14F-4D97-AF65-F5344CB8AC3E}">
        <p14:creationId xmlns:p14="http://schemas.microsoft.com/office/powerpoint/2010/main" val="2800836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51</a:t>
            </a:fld>
            <a:endParaRPr kumimoji="1" lang="ja-JP" altLang="en-US" dirty="0"/>
          </a:p>
        </p:txBody>
      </p:sp>
      <p:sp>
        <p:nvSpPr>
          <p:cNvPr id="4" name="正方形/長方形 3"/>
          <p:cNvSpPr/>
          <p:nvPr/>
        </p:nvSpPr>
        <p:spPr>
          <a:xfrm>
            <a:off x="0" y="0"/>
            <a:ext cx="12191999" cy="6986528"/>
          </a:xfrm>
          <a:prstGeom prst="rect">
            <a:avLst/>
          </a:prstGeom>
        </p:spPr>
        <p:txBody>
          <a:bodyPr wrap="square">
            <a:spAutoFit/>
          </a:bodyPr>
          <a:lstStyle/>
          <a:p>
            <a:r>
              <a:rPr lang="ja-JP" altLang="en-US" sz="2000" b="1" dirty="0" smtClean="0"/>
              <a:t>（１２）介護</a:t>
            </a:r>
            <a:r>
              <a:rPr lang="en-US" altLang="ja-JP" sz="2000" b="1" dirty="0" smtClean="0"/>
              <a:t>【</a:t>
            </a:r>
            <a:r>
              <a:rPr lang="ja-JP" altLang="en-US" sz="2000" b="1" dirty="0" smtClean="0"/>
              <a:t>第</a:t>
            </a:r>
            <a:r>
              <a:rPr lang="en-US" altLang="ja-JP" sz="2000" b="1" dirty="0" smtClean="0"/>
              <a:t>163</a:t>
            </a:r>
            <a:r>
              <a:rPr lang="ja-JP" altLang="en-US" sz="2000" b="1" dirty="0" smtClean="0"/>
              <a:t>条</a:t>
            </a:r>
            <a:r>
              <a:rPr lang="en-US" altLang="ja-JP" sz="2000" b="1" dirty="0"/>
              <a:t>】</a:t>
            </a:r>
          </a:p>
          <a:p>
            <a:pPr marL="542925" indent="-271463"/>
            <a:r>
              <a:rPr lang="ja-JP" altLang="en-US" sz="2000" dirty="0" smtClean="0"/>
              <a:t>① 各ユニット</a:t>
            </a:r>
            <a:r>
              <a:rPr lang="ja-JP" altLang="en-US" sz="2000" dirty="0"/>
              <a:t>において入居者が相互に社会的関係を築き、自律的な日常生活を営むことを支援するよう、入居者の心身の状況等に応じ、適切な技術をもって行われなければならない。</a:t>
            </a:r>
          </a:p>
          <a:p>
            <a:pPr marL="542925" indent="-271463"/>
            <a:r>
              <a:rPr lang="ja-JP" altLang="en-US" sz="2000" dirty="0" smtClean="0"/>
              <a:t>② 入居者</a:t>
            </a:r>
            <a:r>
              <a:rPr lang="ja-JP" altLang="en-US" sz="2000" dirty="0"/>
              <a:t>の日常生活における家事を、入居者が、その心身の状況等に応じて、それぞれの役割を持って行うよう適切に支援しなければならない。</a:t>
            </a:r>
          </a:p>
          <a:p>
            <a:pPr marL="542925" indent="-271463"/>
            <a:r>
              <a:rPr lang="ja-JP" altLang="en-US" sz="2000" dirty="0" smtClean="0"/>
              <a:t>③ 入居者</a:t>
            </a:r>
            <a:r>
              <a:rPr lang="ja-JP" altLang="en-US" sz="2000" dirty="0"/>
              <a:t>が身体の清潔を維持し、精神的に快適な生活を営むことができるよう、適切な方法により、入居者に入浴の機会を提供しなければならない</a:t>
            </a:r>
            <a:r>
              <a:rPr lang="ja-JP" altLang="en-US" sz="2000" dirty="0" smtClean="0"/>
              <a:t>。ただし</a:t>
            </a:r>
            <a:r>
              <a:rPr lang="ja-JP" altLang="en-US" sz="2000" dirty="0"/>
              <a:t>、やむを得ない場合には、清しきを行うことをもって入浴の機会の提供に代えることができる。</a:t>
            </a:r>
          </a:p>
          <a:p>
            <a:pPr marL="542925" indent="-271463"/>
            <a:r>
              <a:rPr lang="ja-JP" altLang="en-US" sz="2000" dirty="0" smtClean="0"/>
              <a:t>④ 入居者</a:t>
            </a:r>
            <a:r>
              <a:rPr lang="ja-JP" altLang="en-US" sz="2000" dirty="0"/>
              <a:t>の心身の状況に応じて、適切な方法により、排せつの自立について必要な支援を行わなければならない。</a:t>
            </a:r>
          </a:p>
          <a:p>
            <a:pPr marL="542925" indent="-271463"/>
            <a:r>
              <a:rPr lang="ja-JP" altLang="en-US" sz="2000" dirty="0" smtClean="0"/>
              <a:t>⑤ おむつ</a:t>
            </a:r>
            <a:r>
              <a:rPr lang="ja-JP" altLang="en-US" sz="2000" dirty="0"/>
              <a:t>を使用せざるを得ない入居者については、排せつの自立を図りつつ、そのおむつを適切</a:t>
            </a:r>
            <a:r>
              <a:rPr lang="ja-JP" altLang="en-US" sz="2000" dirty="0" smtClean="0"/>
              <a:t>に（排せつ状況を踏まえて）取り替えなければ</a:t>
            </a:r>
            <a:r>
              <a:rPr lang="ja-JP" altLang="en-US" sz="2000" dirty="0"/>
              <a:t>ならない。</a:t>
            </a:r>
          </a:p>
          <a:p>
            <a:pPr marL="542925" indent="-271463"/>
            <a:r>
              <a:rPr lang="ja-JP" altLang="en-US" sz="2000" dirty="0" smtClean="0"/>
              <a:t>⑥ 褥瘡が</a:t>
            </a:r>
            <a:r>
              <a:rPr lang="ja-JP" altLang="en-US" sz="2000" dirty="0"/>
              <a:t>発生しないよう適切な介護を行うとともに、その発生を予防するための体制を整備しなければならない</a:t>
            </a:r>
            <a:r>
              <a:rPr lang="ja-JP" altLang="en-US" sz="2000" dirty="0" smtClean="0"/>
              <a:t>。</a:t>
            </a:r>
            <a:endParaRPr lang="en-US" altLang="ja-JP" sz="2000" dirty="0" smtClean="0"/>
          </a:p>
          <a:p>
            <a:pPr marL="542925" indent="-271463"/>
            <a:endParaRPr lang="en-US" altLang="ja-JP" sz="2000" dirty="0"/>
          </a:p>
          <a:p>
            <a:pPr marL="542925" indent="-271463"/>
            <a:endParaRPr lang="en-US" altLang="ja-JP" sz="2000" dirty="0" smtClean="0"/>
          </a:p>
          <a:p>
            <a:pPr marL="542925" indent="-271463"/>
            <a:endParaRPr lang="en-US" altLang="ja-JP" sz="2000" dirty="0"/>
          </a:p>
          <a:p>
            <a:pPr marL="542925" indent="-271463"/>
            <a:endParaRPr lang="en-US" altLang="ja-JP" sz="2000" dirty="0" smtClean="0"/>
          </a:p>
          <a:p>
            <a:pPr marL="542925" indent="-271463"/>
            <a:endParaRPr lang="en-US" altLang="ja-JP" sz="2000" dirty="0"/>
          </a:p>
          <a:p>
            <a:pPr marL="542925" indent="-271463"/>
            <a:endParaRPr lang="en-US" altLang="ja-JP" sz="2000" dirty="0" smtClean="0"/>
          </a:p>
          <a:p>
            <a:pPr marL="542925" indent="-271463"/>
            <a:endParaRPr lang="en-US" altLang="ja-JP" sz="2000" dirty="0"/>
          </a:p>
          <a:p>
            <a:pPr marL="542925" indent="-271463"/>
            <a:endParaRPr lang="en-US" altLang="ja-JP" sz="800" dirty="0" smtClean="0"/>
          </a:p>
          <a:p>
            <a:pPr marL="542925" indent="-271463"/>
            <a:r>
              <a:rPr lang="ja-JP" altLang="en-US" sz="2000" dirty="0" smtClean="0"/>
              <a:t>⑦ 入居者</a:t>
            </a:r>
            <a:r>
              <a:rPr lang="ja-JP" altLang="en-US" sz="2000" dirty="0"/>
              <a:t>が行う離床、着替え、整容等の日常生活上の行為を適切に支援しなければならない</a:t>
            </a:r>
            <a:r>
              <a:rPr lang="ja-JP" altLang="en-US" sz="2000" dirty="0" smtClean="0"/>
              <a:t>。</a:t>
            </a:r>
            <a:endParaRPr lang="ja-JP" altLang="en-US" sz="2000" dirty="0"/>
          </a:p>
        </p:txBody>
      </p:sp>
      <p:sp>
        <p:nvSpPr>
          <p:cNvPr id="3" name="正方形/長方形 2"/>
          <p:cNvSpPr/>
          <p:nvPr/>
        </p:nvSpPr>
        <p:spPr>
          <a:xfrm>
            <a:off x="676274" y="4326192"/>
            <a:ext cx="11239500" cy="2160010"/>
          </a:xfrm>
          <a:prstGeom prst="rect">
            <a:avLst/>
          </a:prstGeom>
          <a:ln w="6350">
            <a:solidFill>
              <a:schemeClr val="tx1"/>
            </a:solidFill>
            <a:prstDash val="sysDot"/>
          </a:ln>
        </p:spPr>
        <p:txBody>
          <a:bodyPr wrap="square" tIns="36000" bIns="0" anchor="ctr" anchorCtr="0">
            <a:spAutoFit/>
          </a:bodyPr>
          <a:lstStyle/>
          <a:p>
            <a:pPr marL="271463" lvl="0" indent="-271463"/>
            <a:r>
              <a:rPr lang="en-US" altLang="ja-JP" sz="2000" dirty="0" smtClean="0">
                <a:solidFill>
                  <a:prstClr val="black"/>
                </a:solidFill>
              </a:rPr>
              <a:t>【</a:t>
            </a:r>
            <a:r>
              <a:rPr lang="ja-JP" altLang="en-US" sz="2000" dirty="0" smtClean="0">
                <a:solidFill>
                  <a:prstClr val="black"/>
                </a:solidFill>
              </a:rPr>
              <a:t>褥瘡の発生予防のための体制の例</a:t>
            </a:r>
            <a:r>
              <a:rPr lang="en-US" altLang="ja-JP" sz="2000" dirty="0" smtClean="0">
                <a:solidFill>
                  <a:prstClr val="black"/>
                </a:solidFill>
              </a:rPr>
              <a:t>】</a:t>
            </a:r>
            <a:endParaRPr lang="en-US" altLang="ja-JP" sz="2000" dirty="0">
              <a:solidFill>
                <a:prstClr val="black"/>
              </a:solidFill>
            </a:endParaRPr>
          </a:p>
          <a:p>
            <a:pPr marL="271463" lvl="0" indent="-271463">
              <a:lnSpc>
                <a:spcPts val="2300"/>
              </a:lnSpc>
            </a:pPr>
            <a:r>
              <a:rPr lang="en-US" altLang="ja-JP" sz="2000" dirty="0" smtClean="0">
                <a:solidFill>
                  <a:prstClr val="black"/>
                </a:solidFill>
              </a:rPr>
              <a:t>ⅰ</a:t>
            </a:r>
            <a:r>
              <a:rPr lang="ja-JP" altLang="en-US" sz="2000" dirty="0">
                <a:solidFill>
                  <a:prstClr val="black"/>
                </a:solidFill>
              </a:rPr>
              <a:t>）当該施設における褥瘡のハイリスク者（日常生活自立度が低い入所者等）に対し、褥瘡予防のための計画の作成、実践並びに評価をする。</a:t>
            </a:r>
            <a:endParaRPr lang="en-US" altLang="ja-JP" sz="2000" dirty="0">
              <a:solidFill>
                <a:prstClr val="black"/>
              </a:solidFill>
            </a:endParaRPr>
          </a:p>
          <a:p>
            <a:pPr marL="271463" lvl="0" indent="-271463">
              <a:lnSpc>
                <a:spcPts val="2300"/>
              </a:lnSpc>
            </a:pPr>
            <a:r>
              <a:rPr lang="en-US" altLang="ja-JP" sz="2000" dirty="0">
                <a:solidFill>
                  <a:prstClr val="black"/>
                </a:solidFill>
              </a:rPr>
              <a:t>ⅱ</a:t>
            </a:r>
            <a:r>
              <a:rPr lang="ja-JP" altLang="en-US" sz="2000" dirty="0">
                <a:solidFill>
                  <a:prstClr val="black"/>
                </a:solidFill>
              </a:rPr>
              <a:t>）当該施設において、施設内褥瘡予防対策を担当する者（看護師が望ましい。）を決めておく。</a:t>
            </a:r>
            <a:endParaRPr lang="en-US" altLang="ja-JP" sz="2000" dirty="0">
              <a:solidFill>
                <a:prstClr val="black"/>
              </a:solidFill>
            </a:endParaRPr>
          </a:p>
          <a:p>
            <a:pPr marL="271463" lvl="0" indent="-271463">
              <a:lnSpc>
                <a:spcPts val="2300"/>
              </a:lnSpc>
            </a:pPr>
            <a:r>
              <a:rPr lang="en-US" altLang="ja-JP" sz="2000" dirty="0">
                <a:solidFill>
                  <a:prstClr val="black"/>
                </a:solidFill>
              </a:rPr>
              <a:t>ⅲ</a:t>
            </a:r>
            <a:r>
              <a:rPr lang="ja-JP" altLang="en-US" sz="2000" dirty="0">
                <a:solidFill>
                  <a:prstClr val="black"/>
                </a:solidFill>
              </a:rPr>
              <a:t>）医師、看護職員、介護職員、管理栄養士等からなる褥瘡対策チームを設置する。</a:t>
            </a:r>
            <a:endParaRPr lang="en-US" altLang="ja-JP" sz="2000" dirty="0">
              <a:solidFill>
                <a:prstClr val="black"/>
              </a:solidFill>
            </a:endParaRPr>
          </a:p>
          <a:p>
            <a:pPr marL="271463" lvl="0" indent="-271463">
              <a:lnSpc>
                <a:spcPts val="2300"/>
              </a:lnSpc>
            </a:pPr>
            <a:r>
              <a:rPr lang="en-US" altLang="ja-JP" sz="2000" dirty="0">
                <a:solidFill>
                  <a:prstClr val="black"/>
                </a:solidFill>
              </a:rPr>
              <a:t>ⅳ</a:t>
            </a:r>
            <a:r>
              <a:rPr lang="ja-JP" altLang="en-US" sz="2000" dirty="0">
                <a:solidFill>
                  <a:prstClr val="black"/>
                </a:solidFill>
              </a:rPr>
              <a:t>）褥瘡対策のための指針を整備する。</a:t>
            </a:r>
            <a:endParaRPr lang="en-US" altLang="ja-JP" sz="2000" dirty="0">
              <a:solidFill>
                <a:prstClr val="black"/>
              </a:solidFill>
            </a:endParaRPr>
          </a:p>
          <a:p>
            <a:pPr marL="271463" lvl="0" indent="-271463">
              <a:lnSpc>
                <a:spcPts val="2300"/>
              </a:lnSpc>
            </a:pPr>
            <a:r>
              <a:rPr lang="en-US" altLang="ja-JP" sz="2000" dirty="0">
                <a:solidFill>
                  <a:prstClr val="black"/>
                </a:solidFill>
              </a:rPr>
              <a:t>ⅴ</a:t>
            </a:r>
            <a:r>
              <a:rPr lang="ja-JP" altLang="en-US" sz="2000" dirty="0">
                <a:solidFill>
                  <a:prstClr val="black"/>
                </a:solidFill>
              </a:rPr>
              <a:t>）介護職員等に対し、褥瘡対策に関する施設内職員継続教育を実施する。</a:t>
            </a:r>
          </a:p>
        </p:txBody>
      </p:sp>
    </p:spTree>
    <p:extLst>
      <p:ext uri="{BB962C8B-B14F-4D97-AF65-F5344CB8AC3E}">
        <p14:creationId xmlns:p14="http://schemas.microsoft.com/office/powerpoint/2010/main" val="973851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8300" y="6446214"/>
            <a:ext cx="2743200" cy="365125"/>
          </a:xfrm>
        </p:spPr>
        <p:txBody>
          <a:bodyPr/>
          <a:lstStyle/>
          <a:p>
            <a:fld id="{41D9830F-53EB-46B6-9EC0-C4C68F82A889}" type="slidenum">
              <a:rPr kumimoji="1" lang="ja-JP" altLang="en-US" smtClean="0"/>
              <a:t>52</a:t>
            </a:fld>
            <a:endParaRPr kumimoji="1" lang="ja-JP" altLang="en-US"/>
          </a:p>
        </p:txBody>
      </p:sp>
      <p:sp>
        <p:nvSpPr>
          <p:cNvPr id="3" name="正方形/長方形 2"/>
          <p:cNvSpPr/>
          <p:nvPr/>
        </p:nvSpPr>
        <p:spPr>
          <a:xfrm>
            <a:off x="0" y="0"/>
            <a:ext cx="12192000" cy="4062651"/>
          </a:xfrm>
          <a:prstGeom prst="rect">
            <a:avLst/>
          </a:prstGeom>
        </p:spPr>
        <p:txBody>
          <a:bodyPr wrap="square">
            <a:spAutoFit/>
          </a:bodyPr>
          <a:lstStyle/>
          <a:p>
            <a:pPr marL="542925" indent="-271463"/>
            <a:r>
              <a:rPr lang="ja-JP" altLang="en-US" sz="2000" dirty="0"/>
              <a:t>⑧ 常時一人以上の介護職員を介護に従事させなければならない。</a:t>
            </a:r>
          </a:p>
          <a:p>
            <a:pPr marL="542925" indent="-271463"/>
            <a:r>
              <a:rPr lang="ja-JP" altLang="en-US" sz="2000" dirty="0"/>
              <a:t>⑨ 入居者に対し、その負担により、当該ユニット型指定地域密着型介護老人福祉施設の従業者以外の者による介護を受けさせてはならない</a:t>
            </a:r>
            <a:r>
              <a:rPr lang="ja-JP" altLang="en-US" sz="2000" dirty="0" smtClean="0"/>
              <a:t>。</a:t>
            </a:r>
            <a:endParaRPr lang="en-US" altLang="ja-JP" sz="2000" dirty="0" smtClean="0"/>
          </a:p>
          <a:p>
            <a:pPr marL="542925" indent="-271463"/>
            <a:endParaRPr lang="ja-JP" altLang="en-US" sz="1400" dirty="0"/>
          </a:p>
          <a:p>
            <a:r>
              <a:rPr lang="ja-JP" altLang="en-US" sz="2000" b="1" dirty="0" smtClean="0"/>
              <a:t>（１３）食事</a:t>
            </a:r>
            <a:r>
              <a:rPr lang="en-US" altLang="ja-JP" sz="2000" b="1" dirty="0" smtClean="0"/>
              <a:t>【</a:t>
            </a:r>
            <a:r>
              <a:rPr lang="zh-CN" altLang="en-US" sz="2000" b="1" dirty="0" smtClean="0"/>
              <a:t>第</a:t>
            </a:r>
            <a:r>
              <a:rPr lang="en-US" altLang="zh-CN" sz="2000" b="1" dirty="0" smtClean="0"/>
              <a:t>164</a:t>
            </a:r>
            <a:r>
              <a:rPr lang="zh-CN" altLang="en-US" sz="2000" b="1" dirty="0" smtClean="0"/>
              <a:t>条</a:t>
            </a:r>
            <a:r>
              <a:rPr lang="en-US" altLang="ja-JP" sz="2000" b="1" dirty="0"/>
              <a:t>】</a:t>
            </a:r>
          </a:p>
          <a:p>
            <a:pPr marL="542925" indent="-271463"/>
            <a:r>
              <a:rPr lang="ja-JP" altLang="en-US" sz="2000" dirty="0" smtClean="0"/>
              <a:t>① 栄養</a:t>
            </a:r>
            <a:r>
              <a:rPr lang="ja-JP" altLang="en-US" sz="2000" dirty="0"/>
              <a:t>並びに入居者の心身の状況</a:t>
            </a:r>
            <a:r>
              <a:rPr lang="ja-JP" altLang="en-US" sz="2000" dirty="0" smtClean="0"/>
              <a:t>及び嗜好を</a:t>
            </a:r>
            <a:r>
              <a:rPr lang="ja-JP" altLang="en-US" sz="2000" dirty="0"/>
              <a:t>考慮した食事を提供すること</a:t>
            </a:r>
            <a:r>
              <a:rPr lang="ja-JP" altLang="en-US" sz="2000" dirty="0" smtClean="0"/>
              <a:t>。</a:t>
            </a:r>
            <a:endParaRPr lang="en-US" altLang="ja-JP" sz="2000" dirty="0" smtClean="0"/>
          </a:p>
          <a:p>
            <a:pPr marL="542925" indent="-271463"/>
            <a:r>
              <a:rPr lang="ja-JP" altLang="en-US" sz="2000" dirty="0" smtClean="0"/>
              <a:t>② 入居者</a:t>
            </a:r>
            <a:r>
              <a:rPr lang="ja-JP" altLang="en-US" sz="2000" dirty="0"/>
              <a:t>の心身の状況に応じて、適切な方法により、食事の自立について必要な支援を行わなければならない</a:t>
            </a:r>
            <a:r>
              <a:rPr lang="ja-JP" altLang="en-US" sz="2000" dirty="0" smtClean="0"/>
              <a:t>。</a:t>
            </a:r>
            <a:endParaRPr lang="en-US" altLang="ja-JP" sz="2000" dirty="0" smtClean="0"/>
          </a:p>
          <a:p>
            <a:pPr marL="442913" indent="-171450"/>
            <a:r>
              <a:rPr lang="ja-JP" altLang="en-US" sz="2000" dirty="0" smtClean="0"/>
              <a:t>③ 入居者</a:t>
            </a:r>
            <a:r>
              <a:rPr lang="ja-JP" altLang="en-US" sz="2000" dirty="0"/>
              <a:t>の生活習慣を尊重した適切な時間に食事を提供するとともに</a:t>
            </a:r>
            <a:r>
              <a:rPr lang="ja-JP" altLang="en-US" sz="2000" dirty="0" smtClean="0"/>
              <a:t>、その</a:t>
            </a:r>
            <a:r>
              <a:rPr lang="ja-JP" altLang="en-US" sz="2000" dirty="0"/>
              <a:t>心身の状況に応じてできる限り自立して食事を摂ることができるよう必要な時間を確保しなければならない</a:t>
            </a:r>
            <a:r>
              <a:rPr lang="ja-JP" altLang="en-US" sz="2000" dirty="0" smtClean="0"/>
              <a:t>。</a:t>
            </a:r>
            <a:endParaRPr lang="en-US" altLang="ja-JP" sz="2000" dirty="0" smtClean="0"/>
          </a:p>
          <a:p>
            <a:pPr marL="542925" indent="-271463"/>
            <a:r>
              <a:rPr lang="ja-JP" altLang="en-US" sz="2000" dirty="0" smtClean="0"/>
              <a:t>④ </a:t>
            </a:r>
            <a:r>
              <a:rPr lang="ja-JP" altLang="en-US" sz="2000" dirty="0"/>
              <a:t>入居者が相互に社会的関係を築くことができるよう、その意思を尊重しつつ、入居者が共同生活室で食事を摂ることを支援しなければならない。</a:t>
            </a:r>
            <a:endParaRPr lang="en-US" altLang="ja-JP" sz="2000" dirty="0"/>
          </a:p>
          <a:p>
            <a:pPr marL="542925" indent="-271463"/>
            <a:endParaRPr lang="ja-JP" altLang="en-US" sz="2000" dirty="0"/>
          </a:p>
        </p:txBody>
      </p:sp>
      <p:sp>
        <p:nvSpPr>
          <p:cNvPr id="7" name="正方形/長方形 6"/>
          <p:cNvSpPr/>
          <p:nvPr/>
        </p:nvSpPr>
        <p:spPr>
          <a:xfrm>
            <a:off x="176213" y="3625407"/>
            <a:ext cx="11839573" cy="3160284"/>
          </a:xfrm>
          <a:prstGeom prst="rect">
            <a:avLst/>
          </a:prstGeom>
          <a:ln w="6350">
            <a:solidFill>
              <a:schemeClr val="tx1"/>
            </a:solidFill>
            <a:prstDash val="sysDot"/>
          </a:ln>
        </p:spPr>
        <p:txBody>
          <a:bodyPr wrap="square" bIns="36000" anchor="ctr" anchorCtr="0">
            <a:spAutoFit/>
          </a:bodyPr>
          <a:lstStyle/>
          <a:p>
            <a:pPr marL="185738" lvl="0" indent="-185738" defTabSz="900113"/>
            <a:r>
              <a:rPr lang="ja-JP" altLang="en-US" sz="2000" dirty="0">
                <a:solidFill>
                  <a:prstClr val="black"/>
                </a:solidFill>
              </a:rPr>
              <a:t>・ 入所者ごとの栄養状態を定期的に把握し、個々の入所者の栄養状態に応じた栄養管理を行うとともに、摂食・嚥下機能その他の入所者の身体の状況や、食形態、嗜好等にも配慮した適切な栄養量及び内容とすること。</a:t>
            </a:r>
            <a:endParaRPr lang="en-US" altLang="ja-JP" sz="2000" dirty="0">
              <a:solidFill>
                <a:prstClr val="black"/>
              </a:solidFill>
            </a:endParaRPr>
          </a:p>
          <a:p>
            <a:pPr marL="185738" indent="-185738" defTabSz="900113"/>
            <a:r>
              <a:rPr lang="ja-JP" altLang="en-US" sz="2000" dirty="0">
                <a:solidFill>
                  <a:prstClr val="black"/>
                </a:solidFill>
              </a:rPr>
              <a:t>・ </a:t>
            </a:r>
            <a:r>
              <a:rPr lang="ja-JP" altLang="en-US" sz="2000" spc="-30" dirty="0">
                <a:solidFill>
                  <a:prstClr val="black"/>
                </a:solidFill>
              </a:rPr>
              <a:t>調理は、あらかじめ作成された献立に従って行うとともに、その実施状況を明らかにしておくこと。</a:t>
            </a:r>
            <a:endParaRPr lang="en-US" altLang="ja-JP" sz="2000" spc="-30" dirty="0">
              <a:solidFill>
                <a:prstClr val="black"/>
              </a:solidFill>
            </a:endParaRPr>
          </a:p>
          <a:p>
            <a:pPr marL="185738" indent="-185738" defTabSz="900113"/>
            <a:r>
              <a:rPr lang="ja-JP" altLang="en-US" sz="2000" dirty="0">
                <a:solidFill>
                  <a:prstClr val="black"/>
                </a:solidFill>
              </a:rPr>
              <a:t>・</a:t>
            </a:r>
            <a:r>
              <a:rPr lang="en-US" altLang="ja-JP" sz="2000" dirty="0" smtClean="0">
                <a:solidFill>
                  <a:prstClr val="black"/>
                </a:solidFill>
              </a:rPr>
              <a:t> </a:t>
            </a:r>
            <a:r>
              <a:rPr lang="ja-JP" altLang="en-US" sz="2000" dirty="0">
                <a:solidFill>
                  <a:prstClr val="black"/>
                </a:solidFill>
              </a:rPr>
              <a:t>夕食時間は午後６時以降とすることが望ましいが、早くても午後５時以降とすること。</a:t>
            </a:r>
          </a:p>
          <a:p>
            <a:pPr marL="185738" lvl="0" indent="-185738" defTabSz="900113"/>
            <a:r>
              <a:rPr lang="ja-JP" altLang="en-US" sz="2000" dirty="0" smtClean="0">
                <a:solidFill>
                  <a:prstClr val="black"/>
                </a:solidFill>
              </a:rPr>
              <a:t>・ </a:t>
            </a:r>
            <a:r>
              <a:rPr lang="ja-JP" altLang="en-US" sz="2000" dirty="0">
                <a:solidFill>
                  <a:prstClr val="black"/>
                </a:solidFill>
              </a:rPr>
              <a:t>入所者の嚥下や咀嚼の状況、食欲など心身の状態等を当該入所者の食事に的確に反映させるために、居室関係部門と食事関係部門との連絡が十分とられている</a:t>
            </a:r>
            <a:r>
              <a:rPr lang="ja-JP" altLang="en-US" sz="2000" dirty="0" smtClean="0">
                <a:solidFill>
                  <a:prstClr val="black"/>
                </a:solidFill>
              </a:rPr>
              <a:t>こと。</a:t>
            </a:r>
            <a:endParaRPr lang="en-US" altLang="ja-JP" sz="2000" dirty="0">
              <a:solidFill>
                <a:prstClr val="black"/>
              </a:solidFill>
            </a:endParaRPr>
          </a:p>
          <a:p>
            <a:pPr marL="185738" lvl="0" indent="-185738" defTabSz="900113"/>
            <a:r>
              <a:rPr lang="ja-JP" altLang="en-US" sz="2000" dirty="0" smtClean="0">
                <a:solidFill>
                  <a:prstClr val="black"/>
                </a:solidFill>
              </a:rPr>
              <a:t>・ </a:t>
            </a:r>
            <a:r>
              <a:rPr lang="ja-JP" altLang="en-US" sz="2000" dirty="0">
                <a:solidFill>
                  <a:prstClr val="black"/>
                </a:solidFill>
              </a:rPr>
              <a:t>入所者に対しては適切な栄養食事相談を行う必要があること。</a:t>
            </a:r>
            <a:endParaRPr lang="en-US" altLang="ja-JP" sz="2000" dirty="0">
              <a:solidFill>
                <a:prstClr val="black"/>
              </a:solidFill>
            </a:endParaRPr>
          </a:p>
          <a:p>
            <a:pPr marL="185738" lvl="0" indent="-185738" defTabSz="900113"/>
            <a:r>
              <a:rPr lang="ja-JP" altLang="en-US" sz="2000" dirty="0">
                <a:solidFill>
                  <a:prstClr val="black"/>
                </a:solidFill>
              </a:rPr>
              <a:t>・ 食事内容については、当該施設の医師又は栄養士若しくは管理栄養士を含む会議において検討が加えられなければならないこと。</a:t>
            </a:r>
            <a:endParaRPr lang="en-US" altLang="ja-JP" sz="2000" dirty="0">
              <a:solidFill>
                <a:prstClr val="black"/>
              </a:solidFill>
            </a:endParaRPr>
          </a:p>
        </p:txBody>
      </p:sp>
    </p:spTree>
    <p:extLst>
      <p:ext uri="{BB962C8B-B14F-4D97-AF65-F5344CB8AC3E}">
        <p14:creationId xmlns:p14="http://schemas.microsoft.com/office/powerpoint/2010/main" val="1574465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10600" y="6492875"/>
            <a:ext cx="2743200" cy="365125"/>
          </a:xfrm>
        </p:spPr>
        <p:txBody>
          <a:bodyPr/>
          <a:lstStyle/>
          <a:p>
            <a:fld id="{41D9830F-53EB-46B6-9EC0-C4C68F82A889}" type="slidenum">
              <a:rPr kumimoji="1" lang="ja-JP" altLang="en-US" smtClean="0"/>
              <a:t>53</a:t>
            </a:fld>
            <a:endParaRPr kumimoji="1" lang="ja-JP" altLang="en-US" dirty="0"/>
          </a:p>
        </p:txBody>
      </p:sp>
      <p:sp>
        <p:nvSpPr>
          <p:cNvPr id="3" name="正方形/長方形 2"/>
          <p:cNvSpPr/>
          <p:nvPr/>
        </p:nvSpPr>
        <p:spPr>
          <a:xfrm>
            <a:off x="28576" y="0"/>
            <a:ext cx="12192000" cy="8171468"/>
          </a:xfrm>
          <a:prstGeom prst="rect">
            <a:avLst/>
          </a:prstGeom>
        </p:spPr>
        <p:txBody>
          <a:bodyPr wrap="square">
            <a:spAutoFit/>
          </a:bodyPr>
          <a:lstStyle/>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smtClean="0"/>
          </a:p>
          <a:p>
            <a:endParaRPr lang="en-US" altLang="ja-JP" sz="500" b="1" dirty="0" smtClean="0"/>
          </a:p>
          <a:p>
            <a:r>
              <a:rPr lang="ja-JP" altLang="en-US" sz="2000" b="1" dirty="0" smtClean="0"/>
              <a:t>（１４）</a:t>
            </a:r>
            <a:r>
              <a:rPr lang="ja-JP" altLang="en-US" sz="2000" b="1" dirty="0"/>
              <a:t>栄養管理</a:t>
            </a:r>
            <a:r>
              <a:rPr lang="en-US" altLang="ja-JP" sz="2000" b="1" dirty="0"/>
              <a:t>【</a:t>
            </a:r>
            <a:r>
              <a:rPr lang="ja-JP" altLang="en-US" sz="2000" b="1" dirty="0"/>
              <a:t>第</a:t>
            </a:r>
            <a:r>
              <a:rPr lang="en-US" altLang="ja-JP" sz="2000" b="1" dirty="0"/>
              <a:t>143</a:t>
            </a:r>
            <a:r>
              <a:rPr lang="ja-JP" altLang="en-US" sz="2000" b="1" dirty="0"/>
              <a:t>条の</a:t>
            </a:r>
            <a:r>
              <a:rPr lang="en-US" altLang="ja-JP" sz="2000" b="1" dirty="0"/>
              <a:t>2】</a:t>
            </a:r>
            <a:endParaRPr lang="ja-JP" altLang="en-US" sz="2000" b="1" dirty="0"/>
          </a:p>
          <a:p>
            <a:pPr marL="271463" indent="171450"/>
            <a:r>
              <a:rPr lang="ja-JP" altLang="en-US" sz="2000" dirty="0"/>
              <a:t>入所者の栄養状態の維持及び改善を図り、自立した日常生活を営むことができるよう、管理栄養士が、入所者の栄養状態に応じて計画的に行わなければならない</a:t>
            </a:r>
            <a:r>
              <a:rPr lang="ja-JP" altLang="en-US" sz="2000" dirty="0" smtClean="0"/>
              <a:t>。</a:t>
            </a:r>
            <a:endParaRPr lang="en-US" altLang="ja-JP" sz="2000" dirty="0" smtClean="0"/>
          </a:p>
          <a:p>
            <a:pPr marL="271463" indent="171450"/>
            <a:endParaRPr lang="en-US" altLang="ja-JP" sz="2000" dirty="0"/>
          </a:p>
          <a:p>
            <a:pPr marL="271463" indent="171450"/>
            <a:endParaRPr lang="en-US" altLang="ja-JP" sz="2000" dirty="0" smtClean="0"/>
          </a:p>
          <a:p>
            <a:pPr marL="185738"/>
            <a:endParaRPr lang="en-US" altLang="ja-JP" sz="2000" dirty="0" smtClean="0"/>
          </a:p>
          <a:p>
            <a:pPr marL="628650" indent="-271463"/>
            <a:endParaRPr lang="en-US" altLang="ja-JP" sz="2000"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p:txBody>
      </p:sp>
      <p:sp>
        <p:nvSpPr>
          <p:cNvPr id="4" name="正方形/長方形 3"/>
          <p:cNvSpPr/>
          <p:nvPr/>
        </p:nvSpPr>
        <p:spPr>
          <a:xfrm>
            <a:off x="309562" y="49723"/>
            <a:ext cx="11777663" cy="1621401"/>
          </a:xfrm>
          <a:prstGeom prst="rect">
            <a:avLst/>
          </a:prstGeom>
          <a:ln w="6350">
            <a:solidFill>
              <a:schemeClr val="tx1"/>
            </a:solidFill>
            <a:prstDash val="sysDot"/>
          </a:ln>
        </p:spPr>
        <p:txBody>
          <a:bodyPr wrap="square" bIns="36000" anchor="ctr" anchorCtr="0">
            <a:spAutoFit/>
          </a:bodyPr>
          <a:lstStyle/>
          <a:p>
            <a:pPr lvl="0"/>
            <a:r>
              <a:rPr lang="en-US" altLang="ja-JP" sz="2000" dirty="0" smtClean="0">
                <a:solidFill>
                  <a:prstClr val="black"/>
                </a:solidFill>
              </a:rPr>
              <a:t>【</a:t>
            </a:r>
            <a:r>
              <a:rPr lang="ja-JP" altLang="en-US" sz="2000" dirty="0" smtClean="0">
                <a:solidFill>
                  <a:prstClr val="black"/>
                </a:solidFill>
              </a:rPr>
              <a:t>食事</a:t>
            </a:r>
            <a:r>
              <a:rPr lang="ja-JP" altLang="en-US" sz="2000" dirty="0">
                <a:solidFill>
                  <a:prstClr val="black"/>
                </a:solidFill>
              </a:rPr>
              <a:t>の提供に関する業務の委託に</a:t>
            </a:r>
            <a:r>
              <a:rPr lang="ja-JP" altLang="en-US" sz="2000" dirty="0" smtClean="0">
                <a:solidFill>
                  <a:prstClr val="black"/>
                </a:solidFill>
              </a:rPr>
              <a:t>ついて</a:t>
            </a:r>
            <a:r>
              <a:rPr lang="en-US" altLang="ja-JP" sz="2000" dirty="0" smtClean="0">
                <a:solidFill>
                  <a:prstClr val="black"/>
                </a:solidFill>
              </a:rPr>
              <a:t>】</a:t>
            </a:r>
            <a:endParaRPr lang="ja-JP" altLang="en-US" sz="2000" dirty="0">
              <a:solidFill>
                <a:prstClr val="black"/>
              </a:solidFill>
            </a:endParaRPr>
          </a:p>
          <a:p>
            <a:pPr lvl="0" indent="257175"/>
            <a:r>
              <a:rPr lang="ja-JP" altLang="en-US" sz="2000" dirty="0">
                <a:solidFill>
                  <a:prstClr val="black"/>
                </a:solidFill>
              </a:rPr>
              <a:t>食事の提供に関する業務は施設自らが行うことが望ましいが、栄養管理、調理管理、材料管理、施設等管理、業務管理、衛生管理、労働衛生管理について施設自らが行う等、</a:t>
            </a:r>
            <a:r>
              <a:rPr lang="ja-JP" altLang="en-US" sz="2000" u="sng" dirty="0">
                <a:solidFill>
                  <a:prstClr val="black"/>
                </a:solidFill>
              </a:rPr>
              <a:t>当該施設の管理者が業務遂行上必要な注意を果たし得るような体制と契約内容</a:t>
            </a:r>
            <a:r>
              <a:rPr lang="ja-JP" altLang="en-US" sz="2000" dirty="0">
                <a:solidFill>
                  <a:prstClr val="black"/>
                </a:solidFill>
              </a:rPr>
              <a:t>により、食事サービスの質が確保される場合には、当該施設の最終的責任の下で第三者に委託することができる</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309563" y="2864422"/>
            <a:ext cx="11777663" cy="724608"/>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栄養士</a:t>
            </a:r>
            <a:r>
              <a:rPr lang="ja-JP" altLang="en-US" sz="2000" dirty="0">
                <a:solidFill>
                  <a:prstClr val="black"/>
                </a:solidFill>
              </a:rPr>
              <a:t>のみが配置されている施設や栄養士又は管理栄養士を置かないことができる施設については、併設施設や外部の管理栄養士の協力により行うこと。</a:t>
            </a:r>
          </a:p>
        </p:txBody>
      </p:sp>
      <p:sp>
        <p:nvSpPr>
          <p:cNvPr id="6" name="正方形/長方形 5"/>
          <p:cNvSpPr/>
          <p:nvPr/>
        </p:nvSpPr>
        <p:spPr>
          <a:xfrm>
            <a:off x="309562" y="3625381"/>
            <a:ext cx="11777663" cy="3114117"/>
          </a:xfrm>
          <a:prstGeom prst="rect">
            <a:avLst/>
          </a:prstGeom>
          <a:ln w="6350">
            <a:solidFill>
              <a:schemeClr val="tx1"/>
            </a:solidFill>
            <a:prstDash val="sysDot"/>
          </a:ln>
        </p:spPr>
        <p:txBody>
          <a:bodyPr wrap="square" tIns="36000" bIns="0" anchor="ctr" anchorCtr="0">
            <a:spAutoFit/>
          </a:bodyPr>
          <a:lstStyle/>
          <a:p>
            <a:pPr marL="271463" lvl="0" indent="-271463"/>
            <a:r>
              <a:rPr lang="en-US" altLang="ja-JP" sz="2000" dirty="0">
                <a:solidFill>
                  <a:prstClr val="black"/>
                </a:solidFill>
              </a:rPr>
              <a:t>【</a:t>
            </a:r>
            <a:r>
              <a:rPr lang="ja-JP" altLang="en-US" sz="2000" dirty="0">
                <a:solidFill>
                  <a:prstClr val="black"/>
                </a:solidFill>
              </a:rPr>
              <a:t>栄養管理の手順</a:t>
            </a:r>
            <a:r>
              <a:rPr lang="en-US" altLang="ja-JP" sz="2000" dirty="0">
                <a:solidFill>
                  <a:prstClr val="black"/>
                </a:solidFill>
              </a:rPr>
              <a:t>】</a:t>
            </a:r>
          </a:p>
          <a:p>
            <a:pPr marL="185738" lvl="0" indent="-185738"/>
            <a:r>
              <a:rPr lang="ja-JP" altLang="en-US" sz="2000" dirty="0">
                <a:solidFill>
                  <a:prstClr val="black"/>
                </a:solidFill>
              </a:rPr>
              <a:t>① 入所者の栄養状態を施設入所時に把握し、医師、管理栄養士、歯科医師、看護師、介護支援専門員その他の職種の者が共同して、入所者ごとの摂食・嚥下機能及び食形態にも配慮した栄養ケア計画を作成</a:t>
            </a:r>
            <a:r>
              <a:rPr lang="ja-JP" altLang="en-US" sz="2000" dirty="0" smtClean="0">
                <a:solidFill>
                  <a:prstClr val="black"/>
                </a:solidFill>
              </a:rPr>
              <a:t>すること。</a:t>
            </a:r>
            <a:endParaRPr lang="en-US" altLang="ja-JP" sz="2000" dirty="0" smtClean="0">
              <a:solidFill>
                <a:prstClr val="black"/>
              </a:solidFill>
            </a:endParaRPr>
          </a:p>
          <a:p>
            <a:pPr marL="442913" lvl="0" indent="-185738"/>
            <a:r>
              <a:rPr lang="en-US" altLang="ja-JP" sz="2000" dirty="0" smtClean="0">
                <a:solidFill>
                  <a:prstClr val="black"/>
                </a:solidFill>
              </a:rPr>
              <a:t>※ </a:t>
            </a:r>
            <a:r>
              <a:rPr lang="ja-JP" altLang="en-US" sz="2000" dirty="0" smtClean="0">
                <a:solidFill>
                  <a:prstClr val="black"/>
                </a:solidFill>
              </a:rPr>
              <a:t>栄養</a:t>
            </a:r>
            <a:r>
              <a:rPr lang="ja-JP" altLang="en-US" sz="2000" dirty="0">
                <a:solidFill>
                  <a:prstClr val="black"/>
                </a:solidFill>
              </a:rPr>
              <a:t>ケア計画に相当する内容を施設サービス計画の中に記載する場合は、その記載をもって栄養ケア計画の作成に代えることができる。</a:t>
            </a:r>
          </a:p>
          <a:p>
            <a:pPr marL="185738" lvl="0" indent="-185738"/>
            <a:r>
              <a:rPr lang="ja-JP" altLang="en-US" sz="2000" dirty="0">
                <a:solidFill>
                  <a:prstClr val="black"/>
                </a:solidFill>
              </a:rPr>
              <a:t>② </a:t>
            </a:r>
            <a:r>
              <a:rPr lang="ja-JP" altLang="en-US" sz="2000" spc="-80" dirty="0">
                <a:solidFill>
                  <a:prstClr val="black"/>
                </a:solidFill>
              </a:rPr>
              <a:t>入所者ごとの栄養ケア計画に</a:t>
            </a:r>
            <a:r>
              <a:rPr lang="ja-JP" altLang="en-US" sz="2000" spc="-80" dirty="0" smtClean="0">
                <a:solidFill>
                  <a:prstClr val="black"/>
                </a:solidFill>
              </a:rPr>
              <a:t>従い栄養</a:t>
            </a:r>
            <a:r>
              <a:rPr lang="ja-JP" altLang="en-US" sz="2000" spc="-80" dirty="0">
                <a:solidFill>
                  <a:prstClr val="black"/>
                </a:solidFill>
              </a:rPr>
              <a:t>管理を行うとともに、入所者の栄養状態を定期的に記録</a:t>
            </a:r>
            <a:r>
              <a:rPr lang="ja-JP" altLang="en-US" sz="2000" spc="-80" dirty="0" smtClean="0">
                <a:solidFill>
                  <a:prstClr val="black"/>
                </a:solidFill>
              </a:rPr>
              <a:t>すること。</a:t>
            </a:r>
            <a:endParaRPr lang="ja-JP" altLang="en-US" sz="2000" spc="-80" dirty="0">
              <a:solidFill>
                <a:prstClr val="black"/>
              </a:solidFill>
            </a:endParaRPr>
          </a:p>
          <a:p>
            <a:pPr marL="185738" lvl="0" indent="-185738"/>
            <a:r>
              <a:rPr lang="ja-JP" altLang="en-US" sz="2000" dirty="0">
                <a:solidFill>
                  <a:prstClr val="black"/>
                </a:solidFill>
              </a:rPr>
              <a:t>③ 入所者ごとの栄養ケア計画の進捗状況を定期的に評価し、必要に応じて当該計画を</a:t>
            </a:r>
            <a:r>
              <a:rPr lang="ja-JP" altLang="en-US" sz="2000" dirty="0" smtClean="0">
                <a:solidFill>
                  <a:prstClr val="black"/>
                </a:solidFill>
              </a:rPr>
              <a:t>見直すこと。</a:t>
            </a:r>
            <a:endParaRPr lang="en-US" altLang="ja-JP" sz="2000" dirty="0">
              <a:solidFill>
                <a:prstClr val="black"/>
              </a:solidFill>
            </a:endParaRPr>
          </a:p>
          <a:p>
            <a:pPr marL="185738" lvl="0" indent="-185738"/>
            <a:r>
              <a:rPr lang="en-US" altLang="ja-JP" sz="2000" dirty="0">
                <a:solidFill>
                  <a:prstClr val="black"/>
                </a:solidFill>
              </a:rPr>
              <a:t>※ </a:t>
            </a:r>
            <a:r>
              <a:rPr lang="ja-JP" altLang="en-US" sz="2000" dirty="0" smtClean="0">
                <a:solidFill>
                  <a:prstClr val="black"/>
                </a:solidFill>
              </a:rPr>
              <a:t>実務</a:t>
            </a:r>
            <a:r>
              <a:rPr lang="ja-JP" altLang="en-US" sz="2000" dirty="0">
                <a:solidFill>
                  <a:prstClr val="black"/>
                </a:solidFill>
              </a:rPr>
              <a:t>等については、「リハビリテーション・個別機能訓練、栄養、口腔の実施及び一体的取組について」</a:t>
            </a:r>
            <a:r>
              <a:rPr lang="ja-JP" altLang="en-US" sz="2000" dirty="0" smtClean="0">
                <a:solidFill>
                  <a:prstClr val="black"/>
                </a:solidFill>
              </a:rPr>
              <a:t>を参照のこと。</a:t>
            </a:r>
            <a:endParaRPr lang="en-US" altLang="ja-JP" sz="2000" dirty="0">
              <a:solidFill>
                <a:prstClr val="black"/>
              </a:solidFill>
            </a:endParaRPr>
          </a:p>
        </p:txBody>
      </p:sp>
    </p:spTree>
    <p:extLst>
      <p:ext uri="{BB962C8B-B14F-4D97-AF65-F5344CB8AC3E}">
        <p14:creationId xmlns:p14="http://schemas.microsoft.com/office/powerpoint/2010/main" val="2964522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062"/>
            <a:ext cx="2743200" cy="365125"/>
          </a:xfrm>
        </p:spPr>
        <p:txBody>
          <a:bodyPr/>
          <a:lstStyle/>
          <a:p>
            <a:fld id="{41D9830F-53EB-46B6-9EC0-C4C68F82A889}" type="slidenum">
              <a:rPr kumimoji="1" lang="ja-JP" altLang="en-US" smtClean="0"/>
              <a:t>54</a:t>
            </a:fld>
            <a:endParaRPr kumimoji="1" lang="ja-JP" altLang="en-US"/>
          </a:p>
        </p:txBody>
      </p:sp>
      <p:sp>
        <p:nvSpPr>
          <p:cNvPr id="3" name="正方形/長方形 2"/>
          <p:cNvSpPr/>
          <p:nvPr/>
        </p:nvSpPr>
        <p:spPr>
          <a:xfrm>
            <a:off x="0" y="0"/>
            <a:ext cx="12192000" cy="1015663"/>
          </a:xfrm>
          <a:prstGeom prst="rect">
            <a:avLst/>
          </a:prstGeom>
        </p:spPr>
        <p:txBody>
          <a:bodyPr wrap="square">
            <a:spAutoFit/>
          </a:bodyPr>
          <a:lstStyle/>
          <a:p>
            <a:pPr lvl="0"/>
            <a:r>
              <a:rPr lang="ja-JP" altLang="en-US" sz="2000" b="1" dirty="0" smtClean="0">
                <a:solidFill>
                  <a:prstClr val="black"/>
                </a:solidFill>
              </a:rPr>
              <a:t>（１５）</a:t>
            </a:r>
            <a:r>
              <a:rPr lang="ja-JP" altLang="en-US" sz="2000" b="1" dirty="0">
                <a:solidFill>
                  <a:prstClr val="black"/>
                </a:solidFill>
              </a:rPr>
              <a:t>口腔衛生の管理</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143</a:t>
            </a:r>
            <a:r>
              <a:rPr lang="ja-JP" altLang="en-US" sz="2000" b="1" dirty="0">
                <a:solidFill>
                  <a:prstClr val="black"/>
                </a:solidFill>
              </a:rPr>
              <a:t>条の</a:t>
            </a:r>
            <a:r>
              <a:rPr lang="en-US" altLang="ja-JP" sz="2000" b="1" dirty="0">
                <a:solidFill>
                  <a:prstClr val="black"/>
                </a:solidFill>
              </a:rPr>
              <a:t>3】</a:t>
            </a:r>
            <a:endParaRPr lang="ja-JP" altLang="en-US" sz="2000" b="1" dirty="0">
              <a:solidFill>
                <a:prstClr val="black"/>
              </a:solidFill>
            </a:endParaRPr>
          </a:p>
          <a:p>
            <a:pPr marL="271463" lvl="0" indent="200025">
              <a:tabLst>
                <a:tab pos="271463" algn="l"/>
              </a:tabLst>
            </a:pPr>
            <a:r>
              <a:rPr lang="ja-JP" altLang="en-US" sz="2000" dirty="0">
                <a:solidFill>
                  <a:prstClr val="black"/>
                </a:solidFill>
              </a:rPr>
              <a:t>入所者の口腔の健康の保持を図り、自立した日常生活を営むことができるよう、口腔衛生の管理体制を整備し、各入所者の状態に応じた口腔衛生の管理を計画的に行わなければならない</a:t>
            </a:r>
            <a:r>
              <a:rPr lang="ja-JP" altLang="en-US" sz="2000" dirty="0" smtClean="0">
                <a:solidFill>
                  <a:prstClr val="black"/>
                </a:solidFill>
              </a:rPr>
              <a:t>。</a:t>
            </a:r>
            <a:endParaRPr lang="en-US" altLang="ja-JP" sz="2000" b="1" dirty="0">
              <a:solidFill>
                <a:prstClr val="black"/>
              </a:solidFill>
            </a:endParaRPr>
          </a:p>
        </p:txBody>
      </p:sp>
      <p:sp>
        <p:nvSpPr>
          <p:cNvPr id="5" name="正方形/長方形 4"/>
          <p:cNvSpPr/>
          <p:nvPr/>
        </p:nvSpPr>
        <p:spPr>
          <a:xfrm>
            <a:off x="209550" y="1015663"/>
            <a:ext cx="11772900" cy="5632311"/>
          </a:xfrm>
          <a:prstGeom prst="rect">
            <a:avLst/>
          </a:prstGeom>
          <a:ln w="6350">
            <a:solidFill>
              <a:schemeClr val="tx1"/>
            </a:solidFill>
            <a:prstDash val="sysDot"/>
          </a:ln>
        </p:spPr>
        <p:txBody>
          <a:bodyPr wrap="square" tIns="72000" anchor="ctr" anchorCtr="0">
            <a:spAutoFit/>
          </a:bodyPr>
          <a:lstStyle/>
          <a:p>
            <a:pPr marL="185738" lvl="0" indent="-185738"/>
            <a:r>
              <a:rPr lang="en-US" altLang="ja-JP" sz="2000" dirty="0">
                <a:solidFill>
                  <a:prstClr val="black"/>
                </a:solidFill>
              </a:rPr>
              <a:t>【</a:t>
            </a:r>
            <a:r>
              <a:rPr lang="ja-JP" altLang="en-US" sz="2000" dirty="0">
                <a:solidFill>
                  <a:prstClr val="black"/>
                </a:solidFill>
              </a:rPr>
              <a:t>口腔衛生管理の手順</a:t>
            </a:r>
            <a:r>
              <a:rPr lang="en-US" altLang="ja-JP" sz="2000" dirty="0">
                <a:solidFill>
                  <a:prstClr val="black"/>
                </a:solidFill>
              </a:rPr>
              <a:t>】</a:t>
            </a:r>
          </a:p>
          <a:p>
            <a:pPr marL="185738" lvl="0" indent="-185738"/>
            <a:r>
              <a:rPr lang="ja-JP" altLang="en-US" sz="2000" dirty="0">
                <a:solidFill>
                  <a:prstClr val="black"/>
                </a:solidFill>
              </a:rPr>
              <a:t>① 当該施設において、歯科医師又は歯科医師の指示を受けた歯科</a:t>
            </a:r>
            <a:r>
              <a:rPr lang="ja-JP" altLang="en-US" sz="2000" dirty="0" smtClean="0">
                <a:solidFill>
                  <a:prstClr val="black"/>
                </a:solidFill>
              </a:rPr>
              <a:t>衛生士（以下「歯科医師等」）が</a:t>
            </a:r>
            <a:r>
              <a:rPr lang="ja-JP" altLang="en-US" sz="2000" dirty="0">
                <a:solidFill>
                  <a:prstClr val="black"/>
                </a:solidFill>
              </a:rPr>
              <a:t>、当該施設の介護職員に対する口腔衛生の管理に係る</a:t>
            </a:r>
            <a:r>
              <a:rPr lang="ja-JP" altLang="en-US" sz="2000" dirty="0" smtClean="0">
                <a:solidFill>
                  <a:prstClr val="black"/>
                </a:solidFill>
              </a:rPr>
              <a:t>技術的助言及び</a:t>
            </a:r>
            <a:r>
              <a:rPr lang="ja-JP" altLang="en-US" sz="2000" dirty="0">
                <a:solidFill>
                  <a:prstClr val="black"/>
                </a:solidFill>
              </a:rPr>
              <a:t>指導を</a:t>
            </a:r>
            <a:r>
              <a:rPr lang="ja-JP" altLang="en-US" sz="2000" dirty="0" smtClean="0">
                <a:solidFill>
                  <a:prstClr val="black"/>
                </a:solidFill>
              </a:rPr>
              <a:t>年２回</a:t>
            </a:r>
            <a:r>
              <a:rPr lang="ja-JP" altLang="en-US" sz="2000" dirty="0">
                <a:solidFill>
                  <a:prstClr val="black"/>
                </a:solidFill>
              </a:rPr>
              <a:t>以上行うこと。</a:t>
            </a:r>
          </a:p>
          <a:p>
            <a:pPr marL="185738" lvl="0" indent="-185738"/>
            <a:r>
              <a:rPr lang="ja-JP" altLang="en-US" sz="2000" dirty="0" smtClean="0">
                <a:solidFill>
                  <a:prstClr val="black"/>
                </a:solidFill>
              </a:rPr>
              <a:t>② 当該施設の従業者又は歯科医師等が入所者毎に施設入所時及び月に１回程度の口腔の健康状態の評価を実施すること。</a:t>
            </a:r>
            <a:endParaRPr lang="en-US" altLang="ja-JP" sz="2000" dirty="0" smtClean="0">
              <a:solidFill>
                <a:prstClr val="black"/>
              </a:solidFill>
            </a:endParaRPr>
          </a:p>
          <a:p>
            <a:pPr marL="185738" lvl="0" indent="-185738"/>
            <a:r>
              <a:rPr lang="ja-JP" altLang="en-US" sz="2000" dirty="0" smtClean="0">
                <a:solidFill>
                  <a:prstClr val="black"/>
                </a:solidFill>
              </a:rPr>
              <a:t>③ ①の</a:t>
            </a:r>
            <a:r>
              <a:rPr lang="ja-JP" altLang="en-US" sz="2000" dirty="0">
                <a:solidFill>
                  <a:prstClr val="black"/>
                </a:solidFill>
              </a:rPr>
              <a:t>技術的助言及び指導に基づき、以下の事項を記載した、入所者の口腔衛生の管理体制に係る計画を作成するとともに、必要に応じて、定期的に当該計画を見直すこと。</a:t>
            </a:r>
            <a:endParaRPr lang="en-US" altLang="ja-JP" sz="2000" dirty="0">
              <a:solidFill>
                <a:prstClr val="black"/>
              </a:solidFill>
            </a:endParaRPr>
          </a:p>
          <a:p>
            <a:pPr marL="442913" lvl="0"/>
            <a:r>
              <a:rPr lang="en-US" altLang="ja-JP" sz="2000" dirty="0">
                <a:solidFill>
                  <a:prstClr val="black"/>
                </a:solidFill>
              </a:rPr>
              <a:t>ⅰ</a:t>
            </a:r>
            <a:r>
              <a:rPr lang="ja-JP" altLang="en-US" sz="2000" dirty="0">
                <a:solidFill>
                  <a:prstClr val="black"/>
                </a:solidFill>
              </a:rPr>
              <a:t>）助言を行った歯科医師　　</a:t>
            </a:r>
            <a:r>
              <a:rPr lang="ja-JP" altLang="en-US" sz="2000" dirty="0" smtClean="0">
                <a:solidFill>
                  <a:prstClr val="black"/>
                </a:solidFill>
              </a:rPr>
              <a:t>　</a:t>
            </a:r>
            <a:r>
              <a:rPr lang="en-US" altLang="ja-JP" sz="2000" dirty="0" smtClean="0">
                <a:solidFill>
                  <a:prstClr val="black"/>
                </a:solidFill>
              </a:rPr>
              <a:t>ⅱ</a:t>
            </a:r>
            <a:r>
              <a:rPr lang="ja-JP" altLang="en-US" sz="2000" dirty="0">
                <a:solidFill>
                  <a:prstClr val="black"/>
                </a:solidFill>
              </a:rPr>
              <a:t>）歯科医師からの助言の要点　</a:t>
            </a:r>
            <a:r>
              <a:rPr lang="ja-JP" altLang="en-US" sz="2000" dirty="0" smtClean="0">
                <a:solidFill>
                  <a:prstClr val="black"/>
                </a:solidFill>
              </a:rPr>
              <a:t>　　</a:t>
            </a:r>
            <a:r>
              <a:rPr lang="en-US" altLang="ja-JP" sz="2000" dirty="0" smtClean="0">
                <a:solidFill>
                  <a:prstClr val="black"/>
                </a:solidFill>
              </a:rPr>
              <a:t>ⅲ</a:t>
            </a:r>
            <a:r>
              <a:rPr lang="ja-JP" altLang="en-US" sz="2000" dirty="0">
                <a:solidFill>
                  <a:prstClr val="black"/>
                </a:solidFill>
              </a:rPr>
              <a:t>）具体的方策　　　　　　　　　　　　</a:t>
            </a:r>
            <a:r>
              <a:rPr lang="en-US" altLang="ja-JP" sz="2000" dirty="0">
                <a:solidFill>
                  <a:prstClr val="black"/>
                </a:solidFill>
              </a:rPr>
              <a:t>ⅲ</a:t>
            </a:r>
            <a:r>
              <a:rPr lang="ja-JP" altLang="en-US" sz="2000" dirty="0">
                <a:solidFill>
                  <a:prstClr val="black"/>
                </a:solidFill>
              </a:rPr>
              <a:t>）当該施設における実施目標　</a:t>
            </a:r>
            <a:r>
              <a:rPr lang="en-US" altLang="ja-JP" sz="2000" dirty="0" smtClean="0">
                <a:solidFill>
                  <a:prstClr val="black"/>
                </a:solidFill>
              </a:rPr>
              <a:t>ⅴ</a:t>
            </a:r>
            <a:r>
              <a:rPr lang="ja-JP" altLang="en-US" sz="2000" dirty="0">
                <a:solidFill>
                  <a:prstClr val="black"/>
                </a:solidFill>
              </a:rPr>
              <a:t>）留意事項・特記事項</a:t>
            </a:r>
            <a:endParaRPr lang="en-US" altLang="ja-JP" sz="2000" dirty="0">
              <a:solidFill>
                <a:prstClr val="black"/>
              </a:solidFill>
            </a:endParaRPr>
          </a:p>
          <a:p>
            <a:pPr marL="442913" lvl="0" indent="-257175"/>
            <a:r>
              <a:rPr lang="en-US" altLang="ja-JP" sz="2000" dirty="0">
                <a:solidFill>
                  <a:prstClr val="black"/>
                </a:solidFill>
              </a:rPr>
              <a:t>※ </a:t>
            </a:r>
            <a:r>
              <a:rPr lang="ja-JP" altLang="en-US" sz="2000" dirty="0">
                <a:solidFill>
                  <a:prstClr val="black"/>
                </a:solidFill>
              </a:rPr>
              <a:t>口腔衛生の管理体制に係る計画に相当する内容を施設サービス計画の中に記載する場合はその記載を持って口腔衛生の管理体制に係る計画の作成に代えることができる。</a:t>
            </a:r>
          </a:p>
          <a:p>
            <a:pPr marL="185738" lvl="0" indent="-185738"/>
            <a:r>
              <a:rPr lang="ja-JP" altLang="en-US" sz="2000" dirty="0" smtClean="0">
                <a:solidFill>
                  <a:prstClr val="black"/>
                </a:solidFill>
              </a:rPr>
              <a:t>④ </a:t>
            </a:r>
            <a:r>
              <a:rPr lang="ja-JP" altLang="en-US" sz="2000" dirty="0">
                <a:solidFill>
                  <a:prstClr val="black"/>
                </a:solidFill>
              </a:rPr>
              <a:t>医療保険において歯科訪問診療料が算定された日に、介護職員に対する口腔清掃等に係る技術的助言及び指導又</a:t>
            </a:r>
            <a:r>
              <a:rPr lang="ja-JP" altLang="en-US" sz="2000" dirty="0" smtClean="0">
                <a:solidFill>
                  <a:prstClr val="black"/>
                </a:solidFill>
              </a:rPr>
              <a:t>は③の</a:t>
            </a:r>
            <a:r>
              <a:rPr lang="ja-JP" altLang="en-US" sz="2000" dirty="0">
                <a:solidFill>
                  <a:prstClr val="black"/>
                </a:solidFill>
              </a:rPr>
              <a:t>計画に関する技術的助言及び指導を行うにあたっては、歯科訪問診療又は訪問歯科衛生指導の実施時間以外の時間帯に行うこと</a:t>
            </a:r>
            <a:r>
              <a:rPr lang="ja-JP" altLang="en-US" sz="2000" dirty="0" smtClean="0">
                <a:solidFill>
                  <a:prstClr val="black"/>
                </a:solidFill>
              </a:rPr>
              <a:t>。</a:t>
            </a:r>
            <a:endParaRPr lang="en-US" altLang="ja-JP" sz="2000" dirty="0" smtClean="0">
              <a:solidFill>
                <a:prstClr val="black"/>
              </a:solidFill>
            </a:endParaRPr>
          </a:p>
          <a:p>
            <a:pPr marL="442913" lvl="0" indent="-185738"/>
            <a:r>
              <a:rPr lang="en-US" altLang="ja-JP" sz="2000" dirty="0" smtClean="0">
                <a:solidFill>
                  <a:prstClr val="black"/>
                </a:solidFill>
              </a:rPr>
              <a:t>※ </a:t>
            </a:r>
            <a:r>
              <a:rPr lang="ja-JP" altLang="en-US" sz="2000" dirty="0" smtClean="0">
                <a:solidFill>
                  <a:prstClr val="black"/>
                </a:solidFill>
              </a:rPr>
              <a:t>当該施設と計画に関する技術的助言若しくは指導又は口腔の健康状態の評価を行う歯科医師等においては、実施事項等を文書で取り決めること。</a:t>
            </a:r>
            <a:endParaRPr lang="en-US" altLang="ja-JP" sz="2000" dirty="0" smtClean="0">
              <a:solidFill>
                <a:prstClr val="black"/>
              </a:solidFill>
            </a:endParaRPr>
          </a:p>
          <a:p>
            <a:pPr marL="185738" indent="-185738"/>
            <a:r>
              <a:rPr lang="en-US" altLang="ja-JP" sz="2000" dirty="0">
                <a:solidFill>
                  <a:prstClr val="black"/>
                </a:solidFill>
              </a:rPr>
              <a:t>※ </a:t>
            </a:r>
            <a:r>
              <a:rPr lang="ja-JP" altLang="en-US" sz="2000" dirty="0" smtClean="0">
                <a:solidFill>
                  <a:prstClr val="black"/>
                </a:solidFill>
              </a:rPr>
              <a:t>実務</a:t>
            </a:r>
            <a:r>
              <a:rPr lang="ja-JP" altLang="en-US" sz="2000" dirty="0">
                <a:solidFill>
                  <a:prstClr val="black"/>
                </a:solidFill>
              </a:rPr>
              <a:t>等については、「リハビリテーション・個別機能訓練、栄養、口腔の実施及び一体的取組について」を参照のこと</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3245914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55</a:t>
            </a:fld>
            <a:endParaRPr kumimoji="1" lang="ja-JP" altLang="en-US"/>
          </a:p>
        </p:txBody>
      </p:sp>
      <p:sp>
        <p:nvSpPr>
          <p:cNvPr id="3" name="正方形/長方形 2"/>
          <p:cNvSpPr/>
          <p:nvPr/>
        </p:nvSpPr>
        <p:spPr>
          <a:xfrm>
            <a:off x="0" y="0"/>
            <a:ext cx="12192000" cy="5324535"/>
          </a:xfrm>
          <a:prstGeom prst="rect">
            <a:avLst/>
          </a:prstGeom>
        </p:spPr>
        <p:txBody>
          <a:bodyPr wrap="square">
            <a:spAutoFit/>
          </a:bodyPr>
          <a:lstStyle/>
          <a:p>
            <a:r>
              <a:rPr lang="ja-JP" altLang="en-US" sz="2000" b="1" dirty="0"/>
              <a:t>（１６）相談及び援助</a:t>
            </a:r>
            <a:r>
              <a:rPr lang="en-US" altLang="ja-JP" sz="2000" b="1" dirty="0"/>
              <a:t>【</a:t>
            </a:r>
            <a:r>
              <a:rPr lang="ja-JP" altLang="en-US" sz="2000" b="1" dirty="0"/>
              <a:t>第</a:t>
            </a:r>
            <a:r>
              <a:rPr lang="en-US" altLang="ja-JP" sz="2000" b="1" dirty="0"/>
              <a:t>141</a:t>
            </a:r>
            <a:r>
              <a:rPr lang="ja-JP" altLang="en-US" sz="2000" b="1" dirty="0"/>
              <a:t>条</a:t>
            </a:r>
            <a:r>
              <a:rPr lang="en-US" altLang="ja-JP" sz="2000" b="1" dirty="0"/>
              <a:t>】</a:t>
            </a:r>
            <a:endParaRPr lang="ja-JP" altLang="en-US" sz="2000" b="1" dirty="0"/>
          </a:p>
          <a:p>
            <a:pPr marL="357188" indent="185738"/>
            <a:r>
              <a:rPr lang="ja-JP" altLang="en-US" sz="2000" dirty="0"/>
              <a:t>常に入所者の心身の状況、その置かれている環境等の的確な把握に努め、入所者又はその家族の相談に適切に応じるとともに、必要な助言その他の援助を行うこと</a:t>
            </a:r>
            <a:r>
              <a:rPr lang="ja-JP" altLang="en-US" sz="2000" dirty="0" smtClean="0"/>
              <a:t>。</a:t>
            </a:r>
            <a:endParaRPr lang="en-US" altLang="ja-JP" sz="2000" dirty="0" smtClean="0"/>
          </a:p>
          <a:p>
            <a:pPr marL="357188" indent="185738"/>
            <a:endParaRPr lang="en-US" altLang="ja-JP" sz="2000" dirty="0"/>
          </a:p>
          <a:p>
            <a:pPr lvl="0"/>
            <a:r>
              <a:rPr lang="ja-JP" altLang="en-US" sz="2000" b="1" dirty="0" smtClean="0">
                <a:solidFill>
                  <a:prstClr val="black"/>
                </a:solidFill>
              </a:rPr>
              <a:t>（１７）</a:t>
            </a:r>
            <a:r>
              <a:rPr lang="ja-JP" altLang="en-US" sz="2000" b="1" dirty="0">
                <a:solidFill>
                  <a:prstClr val="black"/>
                </a:solidFill>
              </a:rPr>
              <a:t>社会生活上の便宜の提供等</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165</a:t>
            </a:r>
            <a:r>
              <a:rPr lang="ja-JP" altLang="en-US" sz="2000" b="1" dirty="0">
                <a:solidFill>
                  <a:prstClr val="black"/>
                </a:solidFill>
              </a:rPr>
              <a:t>条</a:t>
            </a:r>
            <a:r>
              <a:rPr lang="en-US" altLang="ja-JP" sz="2000" b="1" dirty="0">
                <a:solidFill>
                  <a:prstClr val="black"/>
                </a:solidFill>
              </a:rPr>
              <a:t>】</a:t>
            </a:r>
            <a:endParaRPr lang="ja-JP" altLang="en-US" sz="2000" b="1" dirty="0">
              <a:solidFill>
                <a:prstClr val="black"/>
              </a:solidFill>
            </a:endParaRPr>
          </a:p>
          <a:p>
            <a:pPr marL="542925" lvl="0" indent="-185738"/>
            <a:r>
              <a:rPr lang="ja-JP" altLang="en-US" sz="2000" dirty="0" smtClean="0">
                <a:solidFill>
                  <a:prstClr val="black"/>
                </a:solidFill>
              </a:rPr>
              <a:t>① 施設</a:t>
            </a:r>
            <a:r>
              <a:rPr lang="ja-JP" altLang="en-US" sz="2000" dirty="0">
                <a:solidFill>
                  <a:prstClr val="black"/>
                </a:solidFill>
              </a:rPr>
              <a:t>は、入居者の嗜好に応じた趣味、教養又は娯楽に係る活動の機会を提供するとともに、入居者が自立的に行うこれらの活動を支援する</a:t>
            </a:r>
            <a:r>
              <a:rPr lang="ja-JP" altLang="en-US" sz="2000" dirty="0"/>
              <a:t>こと</a:t>
            </a:r>
            <a:r>
              <a:rPr lang="ja-JP" altLang="en-US" sz="2000" dirty="0" smtClean="0"/>
              <a:t>。</a:t>
            </a:r>
            <a:endParaRPr lang="en-US" altLang="ja-JP" sz="2000" dirty="0" smtClean="0"/>
          </a:p>
          <a:p>
            <a:pPr marL="542925" lvl="0" indent="-185738"/>
            <a:r>
              <a:rPr lang="ja-JP" altLang="en-US" sz="2000" dirty="0" smtClean="0">
                <a:solidFill>
                  <a:prstClr val="black"/>
                </a:solidFill>
              </a:rPr>
              <a:t>② 入居者が</a:t>
            </a:r>
            <a:r>
              <a:rPr lang="ja-JP" altLang="en-US" sz="2000" dirty="0">
                <a:solidFill>
                  <a:prstClr val="black"/>
                </a:solidFill>
              </a:rPr>
              <a:t>日常生活を営むのに必要な行政機関等に関する手続き（郵便・証明書等の交付申請など）について</a:t>
            </a:r>
            <a:r>
              <a:rPr lang="ja-JP" altLang="en-US" sz="2000" dirty="0" smtClean="0">
                <a:solidFill>
                  <a:prstClr val="black"/>
                </a:solidFill>
              </a:rPr>
              <a:t>、その</a:t>
            </a:r>
            <a:r>
              <a:rPr lang="ja-JP" altLang="en-US" sz="2000" dirty="0">
                <a:solidFill>
                  <a:prstClr val="black"/>
                </a:solidFill>
              </a:rPr>
              <a:t>者又はその家族において行うことが困難な場合は、その都度、その者の同意を得て、代わって行うこと</a:t>
            </a:r>
            <a:r>
              <a:rPr lang="ja-JP" altLang="en-US" sz="2000" dirty="0" smtClean="0">
                <a:solidFill>
                  <a:prstClr val="black"/>
                </a:solidFill>
              </a:rPr>
              <a:t>。</a:t>
            </a:r>
            <a:endParaRPr lang="en-US" altLang="ja-JP" sz="2000" dirty="0" smtClean="0">
              <a:solidFill>
                <a:prstClr val="black"/>
              </a:solidFill>
            </a:endParaRPr>
          </a:p>
          <a:p>
            <a:pPr marL="542925" lvl="0" indent="-185738"/>
            <a:endParaRPr lang="en-US" altLang="ja-JP" sz="2000" dirty="0">
              <a:solidFill>
                <a:prstClr val="black"/>
              </a:solidFill>
            </a:endParaRPr>
          </a:p>
          <a:p>
            <a:pPr marL="542925" lvl="0" indent="-185738"/>
            <a:endParaRPr lang="en-US" altLang="ja-JP" sz="2000" dirty="0" smtClean="0">
              <a:solidFill>
                <a:prstClr val="black"/>
              </a:solidFill>
            </a:endParaRPr>
          </a:p>
          <a:p>
            <a:pPr marL="542925" lvl="0" indent="-185738"/>
            <a:endParaRPr lang="en-US" altLang="ja-JP" sz="1400" dirty="0" smtClean="0">
              <a:solidFill>
                <a:prstClr val="black"/>
              </a:solidFill>
            </a:endParaRPr>
          </a:p>
          <a:p>
            <a:pPr marL="542925" lvl="0" indent="-185738"/>
            <a:r>
              <a:rPr lang="ja-JP" altLang="en-US" sz="2000" dirty="0" smtClean="0">
                <a:solidFill>
                  <a:prstClr val="black"/>
                </a:solidFill>
              </a:rPr>
              <a:t>③ 常に入居者の</a:t>
            </a:r>
            <a:r>
              <a:rPr lang="ja-JP" altLang="en-US" sz="2000" dirty="0">
                <a:solidFill>
                  <a:prstClr val="black"/>
                </a:solidFill>
              </a:rPr>
              <a:t>家族との連携を図るとともに</a:t>
            </a:r>
            <a:r>
              <a:rPr lang="ja-JP" altLang="en-US" sz="2000" dirty="0" smtClean="0">
                <a:solidFill>
                  <a:prstClr val="black"/>
                </a:solidFill>
              </a:rPr>
              <a:t>、入居者</a:t>
            </a:r>
            <a:r>
              <a:rPr lang="ja-JP" altLang="en-US" sz="2000" dirty="0">
                <a:solidFill>
                  <a:prstClr val="black"/>
                </a:solidFill>
              </a:rPr>
              <a:t>とその家族との交流等の機会を確保するよう努める</a:t>
            </a:r>
            <a:r>
              <a:rPr lang="ja-JP" altLang="en-US" sz="2000" dirty="0" smtClean="0">
                <a:solidFill>
                  <a:prstClr val="black"/>
                </a:solidFill>
              </a:rPr>
              <a:t>こと。</a:t>
            </a:r>
            <a:endParaRPr lang="en-US" altLang="ja-JP" sz="2000" dirty="0" smtClean="0">
              <a:solidFill>
                <a:prstClr val="black"/>
              </a:solidFill>
            </a:endParaRPr>
          </a:p>
          <a:p>
            <a:pPr marL="542925" lvl="0" indent="-185738"/>
            <a:r>
              <a:rPr lang="ja-JP" altLang="en-US" sz="2000" dirty="0" smtClean="0">
                <a:solidFill>
                  <a:prstClr val="black"/>
                </a:solidFill>
              </a:rPr>
              <a:t>④ 入居者</a:t>
            </a:r>
            <a:r>
              <a:rPr lang="ja-JP" altLang="en-US" sz="2000" dirty="0">
                <a:solidFill>
                  <a:prstClr val="black"/>
                </a:solidFill>
              </a:rPr>
              <a:t>の外出の機会を確保するように努めなければならない。</a:t>
            </a:r>
            <a:endParaRPr lang="en-US" altLang="ja-JP" sz="2000" dirty="0">
              <a:solidFill>
                <a:prstClr val="black"/>
              </a:solidFill>
            </a:endParaRPr>
          </a:p>
          <a:p>
            <a:pPr marL="542925" lvl="0" indent="-185738"/>
            <a:endParaRPr lang="en-US" altLang="ja-JP" sz="2000" b="1" dirty="0">
              <a:solidFill>
                <a:prstClr val="black"/>
              </a:solidFill>
            </a:endParaRPr>
          </a:p>
        </p:txBody>
      </p:sp>
      <p:sp>
        <p:nvSpPr>
          <p:cNvPr id="4" name="正方形/長方形 3"/>
          <p:cNvSpPr/>
          <p:nvPr/>
        </p:nvSpPr>
        <p:spPr>
          <a:xfrm>
            <a:off x="709612" y="4870946"/>
            <a:ext cx="10772775" cy="1631216"/>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smtClean="0"/>
              <a:t>※ </a:t>
            </a:r>
            <a:r>
              <a:rPr lang="ja-JP" altLang="en-US" sz="2000" dirty="0" smtClean="0"/>
              <a:t>家族や友人ができる限り気軽に来訪・宿泊することができるよう配慮すること。</a:t>
            </a:r>
            <a:endParaRPr lang="en-US" altLang="ja-JP" sz="2000" dirty="0" smtClean="0"/>
          </a:p>
          <a:p>
            <a:pPr marL="185738" lvl="0" indent="-185738"/>
            <a:r>
              <a:rPr lang="en-US" altLang="ja-JP" sz="2000" dirty="0" smtClean="0"/>
              <a:t>※ </a:t>
            </a:r>
            <a:r>
              <a:rPr lang="ja-JP" altLang="en-US" sz="2000" dirty="0" smtClean="0"/>
              <a:t>入居者</a:t>
            </a:r>
            <a:r>
              <a:rPr lang="ja-JP" altLang="en-US" sz="2000" dirty="0"/>
              <a:t>の家族に対し、当該施設の会報の送付、当該施設が実施する行事への参加の呼びかけ等によって入居者とその家族が交流できる機会等を確保するよう努めること。</a:t>
            </a:r>
            <a:endParaRPr lang="en-US" altLang="ja-JP" sz="2000" dirty="0"/>
          </a:p>
          <a:p>
            <a:pPr marL="185738" lvl="0"/>
            <a:r>
              <a:rPr lang="ja-JP" altLang="en-US" sz="2000" dirty="0"/>
              <a:t>また、入居者と家族の面会の場所や時間等についても、入居者やその家族の利便に配慮したものとするよう努めなければならない。</a:t>
            </a:r>
            <a:endParaRPr lang="en-US" altLang="ja-JP" sz="2000" dirty="0"/>
          </a:p>
        </p:txBody>
      </p:sp>
      <p:sp>
        <p:nvSpPr>
          <p:cNvPr id="5" name="正方形/長方形 4"/>
          <p:cNvSpPr/>
          <p:nvPr/>
        </p:nvSpPr>
        <p:spPr>
          <a:xfrm>
            <a:off x="709612" y="3104708"/>
            <a:ext cx="11220451" cy="734423"/>
          </a:xfrm>
          <a:prstGeom prst="rect">
            <a:avLst/>
          </a:prstGeom>
          <a:ln w="6350">
            <a:solidFill>
              <a:schemeClr val="tx1"/>
            </a:solidFill>
            <a:prstDash val="sysDot"/>
          </a:ln>
        </p:spPr>
        <p:txBody>
          <a:bodyPr wrap="square" tIns="7200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特に金銭</a:t>
            </a:r>
            <a:r>
              <a:rPr lang="ja-JP" altLang="en-US" sz="2000" dirty="0">
                <a:solidFill>
                  <a:prstClr val="black"/>
                </a:solidFill>
              </a:rPr>
              <a:t>にかかるものは書面をもって事前に同意を</a:t>
            </a:r>
            <a:r>
              <a:rPr lang="ja-JP" altLang="en-US" sz="2000" dirty="0" smtClean="0">
                <a:solidFill>
                  <a:prstClr val="black"/>
                </a:solidFill>
              </a:rPr>
              <a:t>得るとともに、</a:t>
            </a:r>
            <a:r>
              <a:rPr lang="ja-JP" altLang="en-US" sz="2000" dirty="0">
                <a:solidFill>
                  <a:prstClr val="black"/>
                </a:solidFill>
              </a:rPr>
              <a:t>代行後はその都度本人に確認を</a:t>
            </a:r>
            <a:r>
              <a:rPr lang="ja-JP" altLang="en-US" sz="2000" dirty="0" smtClean="0">
                <a:solidFill>
                  <a:prstClr val="black"/>
                </a:solidFill>
              </a:rPr>
              <a:t>得る</a:t>
            </a:r>
            <a:r>
              <a:rPr lang="ja-JP" altLang="en-US" sz="2000" dirty="0">
                <a:solidFill>
                  <a:prstClr val="black"/>
                </a:solidFill>
              </a:rPr>
              <a:t>こと</a:t>
            </a:r>
            <a:r>
              <a:rPr lang="ja-JP" altLang="en-US" sz="2000" dirty="0" smtClean="0">
                <a:solidFill>
                  <a:prstClr val="black"/>
                </a:solidFill>
              </a:rPr>
              <a:t>。</a:t>
            </a:r>
            <a:endParaRPr lang="en-US" altLang="ja-JP" sz="2000" b="1" dirty="0">
              <a:solidFill>
                <a:prstClr val="black"/>
              </a:solidFill>
            </a:endParaRPr>
          </a:p>
        </p:txBody>
      </p:sp>
    </p:spTree>
    <p:extLst>
      <p:ext uri="{BB962C8B-B14F-4D97-AF65-F5344CB8AC3E}">
        <p14:creationId xmlns:p14="http://schemas.microsoft.com/office/powerpoint/2010/main" val="2146234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56</a:t>
            </a:fld>
            <a:endParaRPr kumimoji="1" lang="ja-JP" altLang="en-US" dirty="0"/>
          </a:p>
        </p:txBody>
      </p:sp>
      <p:sp>
        <p:nvSpPr>
          <p:cNvPr id="3" name="正方形/長方形 2"/>
          <p:cNvSpPr/>
          <p:nvPr/>
        </p:nvSpPr>
        <p:spPr>
          <a:xfrm>
            <a:off x="0" y="0"/>
            <a:ext cx="12192000" cy="4647426"/>
          </a:xfrm>
          <a:prstGeom prst="rect">
            <a:avLst/>
          </a:prstGeom>
        </p:spPr>
        <p:txBody>
          <a:bodyPr wrap="square">
            <a:spAutoFit/>
          </a:bodyPr>
          <a:lstStyle/>
          <a:p>
            <a:pPr lvl="0"/>
            <a:r>
              <a:rPr lang="ja-JP" altLang="en-US" sz="2000" b="1" dirty="0" smtClean="0">
                <a:solidFill>
                  <a:prstClr val="black"/>
                </a:solidFill>
              </a:rPr>
              <a:t>（１８）機能訓練</a:t>
            </a:r>
            <a:r>
              <a:rPr lang="en-US" altLang="ja-JP" sz="2000" b="1" dirty="0" smtClean="0">
                <a:solidFill>
                  <a:prstClr val="black"/>
                </a:solidFill>
              </a:rPr>
              <a:t>【</a:t>
            </a:r>
            <a:r>
              <a:rPr lang="zh-TW" altLang="en-US" sz="2000" b="1" dirty="0" smtClean="0">
                <a:solidFill>
                  <a:prstClr val="black"/>
                </a:solidFill>
              </a:rPr>
              <a:t>第</a:t>
            </a:r>
            <a:r>
              <a:rPr lang="en-US" altLang="zh-TW" sz="2000" b="1" dirty="0" smtClean="0">
                <a:solidFill>
                  <a:prstClr val="black"/>
                </a:solidFill>
              </a:rPr>
              <a:t>143</a:t>
            </a:r>
            <a:r>
              <a:rPr lang="zh-TW" altLang="en-US" sz="2000" b="1" dirty="0" smtClean="0">
                <a:solidFill>
                  <a:prstClr val="black"/>
                </a:solidFill>
              </a:rPr>
              <a:t>条</a:t>
            </a:r>
            <a:r>
              <a:rPr lang="en-US" altLang="ja-JP" sz="2000" b="1" dirty="0" smtClean="0">
                <a:solidFill>
                  <a:prstClr val="black"/>
                </a:solidFill>
              </a:rPr>
              <a:t>】</a:t>
            </a:r>
            <a:endParaRPr lang="zh-TW" altLang="en-US" sz="2000" b="1" dirty="0" smtClean="0">
              <a:solidFill>
                <a:prstClr val="black"/>
              </a:solidFill>
            </a:endParaRPr>
          </a:p>
          <a:p>
            <a:pPr marL="442913" lvl="0" indent="-171450"/>
            <a:r>
              <a:rPr lang="ja-JP" altLang="en-US" sz="2000" dirty="0" smtClean="0">
                <a:solidFill>
                  <a:prstClr val="black"/>
                </a:solidFill>
              </a:rPr>
              <a:t>① </a:t>
            </a:r>
            <a:r>
              <a:rPr lang="ja-JP" altLang="en-US" sz="2000" dirty="0">
                <a:solidFill>
                  <a:prstClr val="black"/>
                </a:solidFill>
              </a:rPr>
              <a:t>入所者に対し、その心身の状況等に応じて、日常生活を営むのに必要な機能を改善し、又はその減退を防止するための訓練を行うこと。</a:t>
            </a:r>
            <a:endParaRPr lang="en-US" altLang="ja-JP" sz="2000" dirty="0">
              <a:solidFill>
                <a:prstClr val="black"/>
              </a:solidFill>
            </a:endParaRPr>
          </a:p>
          <a:p>
            <a:pPr marL="542925" indent="-185738"/>
            <a:endParaRPr lang="en-US" altLang="ja-JP" sz="2000" b="1" dirty="0" smtClean="0"/>
          </a:p>
          <a:p>
            <a:pPr marL="542925" indent="-185738"/>
            <a:endParaRPr lang="en-US" altLang="ja-JP" sz="2000" b="1" dirty="0"/>
          </a:p>
          <a:p>
            <a:pPr marL="542925" indent="-185738"/>
            <a:endParaRPr lang="en-US" altLang="ja-JP" sz="2000" b="1" dirty="0"/>
          </a:p>
          <a:p>
            <a:r>
              <a:rPr lang="ja-JP" altLang="en-US" sz="2000" b="1" dirty="0"/>
              <a:t>（</a:t>
            </a:r>
            <a:r>
              <a:rPr lang="ja-JP" altLang="en-US" sz="2000" b="1" dirty="0" smtClean="0"/>
              <a:t>１９）健康管理</a:t>
            </a:r>
            <a:r>
              <a:rPr lang="zh-CN" altLang="en-US" sz="2000" b="1" dirty="0" smtClean="0"/>
              <a:t>（</a:t>
            </a:r>
            <a:r>
              <a:rPr lang="zh-CN" altLang="en-US" sz="2000" b="1" dirty="0"/>
              <a:t>第</a:t>
            </a:r>
            <a:r>
              <a:rPr lang="en-US" altLang="zh-CN" sz="2000" b="1" dirty="0"/>
              <a:t>144</a:t>
            </a:r>
            <a:r>
              <a:rPr lang="zh-CN" altLang="en-US" sz="2000" b="1" dirty="0"/>
              <a:t>条）</a:t>
            </a:r>
          </a:p>
          <a:p>
            <a:pPr marL="271463" indent="171450"/>
            <a:r>
              <a:rPr lang="ja-JP" altLang="en-US" sz="2000" dirty="0"/>
              <a:t>医師又は看護職員は、常に入所者の健康の状況に注意し、必要に応じて健康保持のための適切な措置</a:t>
            </a:r>
            <a:r>
              <a:rPr lang="ja-JP" altLang="en-US" sz="2000" dirty="0" smtClean="0"/>
              <a:t>を採ること。</a:t>
            </a:r>
            <a:endParaRPr lang="en-US" altLang="ja-JP" sz="2000" dirty="0" smtClean="0"/>
          </a:p>
          <a:p>
            <a:pPr marL="357188" indent="185738"/>
            <a:endParaRPr lang="en-US" altLang="ja-JP" sz="1600" dirty="0"/>
          </a:p>
          <a:p>
            <a:r>
              <a:rPr lang="ja-JP" altLang="en-US" sz="2000" b="1" dirty="0" smtClean="0"/>
              <a:t>（２０）入居者</a:t>
            </a:r>
            <a:r>
              <a:rPr lang="ja-JP" altLang="en-US" sz="2000" b="1" dirty="0"/>
              <a:t>の入院期間中の取扱い</a:t>
            </a:r>
            <a:r>
              <a:rPr lang="en-US" altLang="ja-JP" sz="2000" b="1" dirty="0"/>
              <a:t>【</a:t>
            </a:r>
            <a:r>
              <a:rPr lang="ja-JP" altLang="en-US" sz="2000" b="1" dirty="0"/>
              <a:t>第</a:t>
            </a:r>
            <a:r>
              <a:rPr lang="en-US" altLang="ja-JP" sz="2000" b="1" dirty="0"/>
              <a:t>145</a:t>
            </a:r>
            <a:r>
              <a:rPr lang="ja-JP" altLang="en-US" sz="2000" b="1" dirty="0"/>
              <a:t>条</a:t>
            </a:r>
            <a:r>
              <a:rPr lang="en-US" altLang="ja-JP" sz="2000" b="1" dirty="0"/>
              <a:t>】</a:t>
            </a:r>
            <a:endParaRPr lang="ja-JP" altLang="en-US" sz="2000" b="1" dirty="0"/>
          </a:p>
          <a:p>
            <a:pPr marL="271463" indent="171450">
              <a:tabLst>
                <a:tab pos="271463" algn="l"/>
              </a:tabLst>
            </a:pPr>
            <a:r>
              <a:rPr lang="ja-JP" altLang="en-US" sz="2000" dirty="0"/>
              <a:t>入所者が病院又は診療所に入院する必要が生じた場合、入院後</a:t>
            </a:r>
            <a:r>
              <a:rPr lang="ja-JP" altLang="en-US" sz="2000" dirty="0" smtClean="0"/>
              <a:t>おおむね３月</a:t>
            </a:r>
            <a:r>
              <a:rPr lang="ja-JP" altLang="en-US" sz="2000" dirty="0"/>
              <a:t>以内に退院することが明らかに見込まれるときは、その者及びその家族の希望等を勘案し、必要に応じて適切な便宜を供与するとともに、</a:t>
            </a:r>
            <a:r>
              <a:rPr lang="ja-JP" altLang="en-US" sz="2000" u="sng" dirty="0"/>
              <a:t>やむを得ない事情</a:t>
            </a:r>
            <a:r>
              <a:rPr lang="ja-JP" altLang="en-US" sz="2000" dirty="0"/>
              <a:t>がある場合を除き、退院後再び当該施設に円滑に入所することができるようにすること</a:t>
            </a:r>
            <a:r>
              <a:rPr lang="ja-JP" altLang="en-US" sz="2000" dirty="0" smtClean="0"/>
              <a:t>。</a:t>
            </a:r>
            <a:endParaRPr lang="en-US" altLang="ja-JP" sz="2000" dirty="0"/>
          </a:p>
        </p:txBody>
      </p:sp>
      <p:sp>
        <p:nvSpPr>
          <p:cNvPr id="4" name="正方形/長方形 3"/>
          <p:cNvSpPr/>
          <p:nvPr/>
        </p:nvSpPr>
        <p:spPr>
          <a:xfrm>
            <a:off x="509587" y="951411"/>
            <a:ext cx="11491913" cy="688256"/>
          </a:xfrm>
          <a:prstGeom prst="rect">
            <a:avLst/>
          </a:prstGeom>
          <a:ln w="6350">
            <a:solidFill>
              <a:schemeClr val="tx1"/>
            </a:solidFill>
            <a:prstDash val="sysDot"/>
          </a:ln>
        </p:spPr>
        <p:txBody>
          <a:bodyPr wrap="square" tIns="72000" bIns="0" anchor="ctr" anchorCtr="0">
            <a:spAutoFit/>
          </a:bodyPr>
          <a:lstStyle/>
          <a:p>
            <a:pPr marL="185738" lvl="0" indent="-171450"/>
            <a:r>
              <a:rPr lang="en-US" altLang="ja-JP" sz="2000" dirty="0">
                <a:solidFill>
                  <a:prstClr val="black"/>
                </a:solidFill>
              </a:rPr>
              <a:t>※ </a:t>
            </a:r>
            <a:r>
              <a:rPr lang="ja-JP" altLang="en-US" sz="2000" dirty="0">
                <a:solidFill>
                  <a:prstClr val="black"/>
                </a:solidFill>
              </a:rPr>
              <a:t>機能訓練室における機能</a:t>
            </a:r>
            <a:r>
              <a:rPr lang="ja-JP" altLang="en-US" sz="2000" dirty="0" smtClean="0">
                <a:solidFill>
                  <a:prstClr val="black"/>
                </a:solidFill>
              </a:rPr>
              <a:t>訓練に限らず、</a:t>
            </a:r>
            <a:r>
              <a:rPr lang="ja-JP" altLang="en-US" sz="2000" dirty="0">
                <a:solidFill>
                  <a:prstClr val="black"/>
                </a:solidFill>
              </a:rPr>
              <a:t>日常生活の中での機能訓練やレクレーション、行事の実施等を通じた機能訓練を含む。</a:t>
            </a:r>
          </a:p>
        </p:txBody>
      </p:sp>
      <p:sp>
        <p:nvSpPr>
          <p:cNvPr id="5" name="正方形/長方形 4"/>
          <p:cNvSpPr/>
          <p:nvPr/>
        </p:nvSpPr>
        <p:spPr>
          <a:xfrm>
            <a:off x="509586" y="4573512"/>
            <a:ext cx="11491913" cy="1919363"/>
          </a:xfrm>
          <a:prstGeom prst="rect">
            <a:avLst/>
          </a:prstGeom>
          <a:ln w="6350">
            <a:solidFill>
              <a:schemeClr val="tx1"/>
            </a:solidFill>
            <a:prstDash val="sysDot"/>
          </a:ln>
        </p:spPr>
        <p:txBody>
          <a:bodyPr wrap="square" tIns="72000" bIns="0" anchor="ctr" anchorCtr="0">
            <a:spAutoFit/>
          </a:bodyPr>
          <a:lstStyle/>
          <a:p>
            <a:pPr marL="185738" lvl="0" indent="-171450"/>
            <a:r>
              <a:rPr lang="en-US" altLang="ja-JP" sz="2000" dirty="0" smtClean="0">
                <a:solidFill>
                  <a:prstClr val="black"/>
                </a:solidFill>
              </a:rPr>
              <a:t>【</a:t>
            </a:r>
            <a:r>
              <a:rPr lang="ja-JP" altLang="en-US" sz="2000" dirty="0" smtClean="0">
                <a:solidFill>
                  <a:prstClr val="black"/>
                </a:solidFill>
              </a:rPr>
              <a:t>やむを得ない事情とは</a:t>
            </a:r>
            <a:r>
              <a:rPr lang="en-US" altLang="ja-JP" sz="2000" dirty="0" smtClean="0">
                <a:solidFill>
                  <a:prstClr val="black"/>
                </a:solidFill>
              </a:rPr>
              <a:t>】</a:t>
            </a:r>
          </a:p>
          <a:p>
            <a:pPr lvl="0" indent="14288"/>
            <a:r>
              <a:rPr lang="ja-JP" altLang="en-US" sz="2000" dirty="0">
                <a:solidFill>
                  <a:prstClr val="black"/>
                </a:solidFill>
              </a:rPr>
              <a:t>単</a:t>
            </a:r>
            <a:r>
              <a:rPr lang="ja-JP" altLang="en-US" sz="2000" dirty="0" smtClean="0">
                <a:solidFill>
                  <a:prstClr val="black"/>
                </a:solidFill>
              </a:rPr>
              <a:t>に当初予定の退院日に満床であることをもってやむを得ない事情として該当するものではなく、例えば、入居者の退院が予定より早まるなどの理由により、ベッドの確保が間に合わない場合等を指すものであり、施設側の都合は、基本的には該当しない。</a:t>
            </a:r>
            <a:endParaRPr lang="en-US" altLang="ja-JP" sz="2000" dirty="0" smtClean="0">
              <a:solidFill>
                <a:prstClr val="black"/>
              </a:solidFill>
            </a:endParaRPr>
          </a:p>
          <a:p>
            <a:pPr marL="185738" lvl="0" indent="-171450"/>
            <a:r>
              <a:rPr lang="en-US" altLang="ja-JP" sz="2000" dirty="0" smtClean="0">
                <a:solidFill>
                  <a:prstClr val="black"/>
                </a:solidFill>
              </a:rPr>
              <a:t>※ </a:t>
            </a:r>
            <a:r>
              <a:rPr lang="ja-JP" altLang="en-US" sz="2000" dirty="0" smtClean="0">
                <a:solidFill>
                  <a:prstClr val="black"/>
                </a:solidFill>
              </a:rPr>
              <a:t>この場合であっても、再入所が可能なベッドの確保ができるまでの間、短期入所生活介護の利用を検討するなどにより、入所者の生活に支障をきたさないよう努めること。</a:t>
            </a:r>
            <a:endParaRPr lang="ja-JP" altLang="en-US" sz="2000" dirty="0">
              <a:solidFill>
                <a:prstClr val="black"/>
              </a:solidFill>
            </a:endParaRPr>
          </a:p>
        </p:txBody>
      </p:sp>
    </p:spTree>
    <p:extLst>
      <p:ext uri="{BB962C8B-B14F-4D97-AF65-F5344CB8AC3E}">
        <p14:creationId xmlns:p14="http://schemas.microsoft.com/office/powerpoint/2010/main" val="575371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3070"/>
            <a:ext cx="2743200" cy="365125"/>
          </a:xfrm>
        </p:spPr>
        <p:txBody>
          <a:bodyPr/>
          <a:lstStyle/>
          <a:p>
            <a:fld id="{41D9830F-53EB-46B6-9EC0-C4C68F82A889}" type="slidenum">
              <a:rPr kumimoji="1" lang="ja-JP" altLang="en-US" smtClean="0"/>
              <a:t>57</a:t>
            </a:fld>
            <a:endParaRPr kumimoji="1" lang="ja-JP" altLang="en-US" dirty="0"/>
          </a:p>
        </p:txBody>
      </p:sp>
      <p:sp>
        <p:nvSpPr>
          <p:cNvPr id="3" name="正方形/長方形 2"/>
          <p:cNvSpPr/>
          <p:nvPr/>
        </p:nvSpPr>
        <p:spPr>
          <a:xfrm>
            <a:off x="0" y="0"/>
            <a:ext cx="12192000" cy="400110"/>
          </a:xfrm>
          <a:prstGeom prst="rect">
            <a:avLst/>
          </a:prstGeom>
        </p:spPr>
        <p:txBody>
          <a:bodyPr wrap="square">
            <a:spAutoFit/>
          </a:bodyPr>
          <a:lstStyle/>
          <a:p>
            <a:pPr marL="542925" indent="-185738"/>
            <a:r>
              <a:rPr lang="ja-JP" altLang="en-US" sz="2000" dirty="0" smtClean="0"/>
              <a:t>　</a:t>
            </a:r>
            <a:endParaRPr lang="en-US" altLang="ja-JP" sz="2000" dirty="0"/>
          </a:p>
        </p:txBody>
      </p:sp>
      <p:sp>
        <p:nvSpPr>
          <p:cNvPr id="4" name="正方形/長方形 3"/>
          <p:cNvSpPr/>
          <p:nvPr/>
        </p:nvSpPr>
        <p:spPr>
          <a:xfrm>
            <a:off x="0" y="0"/>
            <a:ext cx="12192000" cy="6986528"/>
          </a:xfrm>
          <a:prstGeom prst="rect">
            <a:avLst/>
          </a:prstGeom>
        </p:spPr>
        <p:txBody>
          <a:bodyPr wrap="square">
            <a:spAutoFit/>
          </a:bodyPr>
          <a:lstStyle/>
          <a:p>
            <a:pPr marL="271463" indent="-271463">
              <a:tabLst>
                <a:tab pos="271463" algn="l"/>
              </a:tabLst>
            </a:pPr>
            <a:r>
              <a:rPr lang="ja-JP" altLang="en-US" sz="2000" b="1" dirty="0"/>
              <a:t>（２１）利用者に関する市町村への通知</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26】</a:t>
            </a:r>
            <a:endParaRPr lang="ja-JP" altLang="en-US" sz="2000" b="1" dirty="0"/>
          </a:p>
          <a:p>
            <a:pPr marL="271463">
              <a:tabLst>
                <a:tab pos="271463" algn="l"/>
              </a:tabLst>
            </a:pPr>
            <a:r>
              <a:rPr lang="ja-JP" altLang="en-US" sz="2000" dirty="0"/>
              <a:t>利用者が次のいずれかに該当する場合は、遅滞なく、意見を付してその旨を菊陽町に通知すること。</a:t>
            </a:r>
          </a:p>
          <a:p>
            <a:pPr marL="628650" indent="-171450">
              <a:tabLst>
                <a:tab pos="185738" algn="l"/>
              </a:tabLst>
            </a:pPr>
            <a:r>
              <a:rPr lang="ja-JP" altLang="en-US" sz="2000" dirty="0"/>
              <a:t>① 正当な理由なしにサービス利用に関する指示に従わないことにより、要介護状態の程度を増進させたと認められるとき。</a:t>
            </a:r>
            <a:endParaRPr lang="en-US" altLang="ja-JP" sz="2000" dirty="0"/>
          </a:p>
          <a:p>
            <a:pPr marL="628650" indent="-171450">
              <a:tabLst>
                <a:tab pos="185738" algn="l"/>
              </a:tabLst>
            </a:pPr>
            <a:r>
              <a:rPr lang="ja-JP" altLang="en-US" sz="2000" dirty="0"/>
              <a:t>② 偽りその他不正な行為によって保険給付を受け、又は受けようとしたとき。</a:t>
            </a:r>
            <a:endParaRPr lang="en-US" altLang="ja-JP" sz="2000" dirty="0"/>
          </a:p>
          <a:p>
            <a:endParaRPr lang="en-US" altLang="ja-JP" sz="1400" b="1" dirty="0" smtClean="0">
              <a:solidFill>
                <a:prstClr val="black"/>
              </a:solidFill>
            </a:endParaRPr>
          </a:p>
          <a:p>
            <a:r>
              <a:rPr lang="ja-JP" altLang="en-US" sz="2000" b="1" dirty="0" smtClean="0">
                <a:solidFill>
                  <a:prstClr val="black"/>
                </a:solidFill>
              </a:rPr>
              <a:t>（２２）</a:t>
            </a:r>
            <a:r>
              <a:rPr lang="ja-JP" altLang="en-US" sz="2000" b="1" dirty="0">
                <a:solidFill>
                  <a:prstClr val="black"/>
                </a:solidFill>
              </a:rPr>
              <a:t>緊急時等の対応</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145</a:t>
            </a:r>
            <a:r>
              <a:rPr lang="ja-JP" altLang="en-US" sz="2000" b="1" dirty="0">
                <a:solidFill>
                  <a:prstClr val="black"/>
                </a:solidFill>
              </a:rPr>
              <a:t>条の</a:t>
            </a:r>
            <a:r>
              <a:rPr lang="en-US" altLang="ja-JP" sz="2000" b="1" dirty="0">
                <a:solidFill>
                  <a:prstClr val="black"/>
                </a:solidFill>
              </a:rPr>
              <a:t>2】</a:t>
            </a:r>
          </a:p>
          <a:p>
            <a:pPr marL="542925" indent="-185738"/>
            <a:r>
              <a:rPr lang="ja-JP" altLang="en-US" sz="2000" dirty="0" smtClean="0">
                <a:solidFill>
                  <a:prstClr val="black"/>
                </a:solidFill>
              </a:rPr>
              <a:t>① 入所者</a:t>
            </a:r>
            <a:r>
              <a:rPr lang="ja-JP" altLang="en-US" sz="2000" dirty="0">
                <a:solidFill>
                  <a:prstClr val="black"/>
                </a:solidFill>
              </a:rPr>
              <a:t>へサービスを行っているときに入所者の病状が急変した場合や、その他必要な場合に備え、あらかじめ配置医師や協力医療機関の協力を得て、</a:t>
            </a:r>
            <a:r>
              <a:rPr lang="ja-JP" altLang="en-US" sz="2000" dirty="0"/>
              <a:t>当該医師及び当該協力医療機関との</a:t>
            </a:r>
            <a:r>
              <a:rPr lang="ja-JP" altLang="en-US" sz="2000" dirty="0">
                <a:solidFill>
                  <a:prstClr val="black"/>
                </a:solidFill>
              </a:rPr>
              <a:t>連携方法その他の緊急時等における対応方針（</a:t>
            </a:r>
            <a:r>
              <a:rPr lang="ja-JP" altLang="en-US" sz="2000" dirty="0"/>
              <a:t>緊急時の注意事項や病状等についての情報共有の方法、曜日や時間帯ごとの医師や協力医療機関との連携方法、診察を依頼するタイミング等</a:t>
            </a:r>
            <a:r>
              <a:rPr lang="ja-JP" altLang="en-US" sz="2000" dirty="0">
                <a:solidFill>
                  <a:prstClr val="black"/>
                </a:solidFill>
              </a:rPr>
              <a:t>）を定めておくこと。</a:t>
            </a:r>
            <a:endParaRPr lang="en-US" altLang="ja-JP" sz="2000" dirty="0">
              <a:solidFill>
                <a:prstClr val="black"/>
              </a:solidFill>
            </a:endParaRPr>
          </a:p>
          <a:p>
            <a:pPr marL="542925" indent="-185738"/>
            <a:r>
              <a:rPr lang="ja-JP" altLang="en-US" sz="2000" dirty="0" smtClean="0">
                <a:solidFill>
                  <a:prstClr val="black"/>
                </a:solidFill>
              </a:rPr>
              <a:t>② 配置</a:t>
            </a:r>
            <a:r>
              <a:rPr lang="ja-JP" altLang="en-US" sz="2000" dirty="0">
                <a:solidFill>
                  <a:prstClr val="black"/>
                </a:solidFill>
              </a:rPr>
              <a:t>医師及び協力医療機関の協力を</a:t>
            </a:r>
            <a:r>
              <a:rPr lang="ja-JP" altLang="en-US" sz="2000" dirty="0" smtClean="0">
                <a:solidFill>
                  <a:prstClr val="black"/>
                </a:solidFill>
              </a:rPr>
              <a:t>得て、</a:t>
            </a:r>
            <a:r>
              <a:rPr lang="ja-JP" altLang="en-US" sz="2000" dirty="0">
                <a:solidFill>
                  <a:prstClr val="black"/>
                </a:solidFill>
              </a:rPr>
              <a:t> １年に１回以上</a:t>
            </a:r>
            <a:r>
              <a:rPr lang="ja-JP" altLang="en-US" sz="2000" dirty="0" smtClean="0">
                <a:solidFill>
                  <a:prstClr val="black"/>
                </a:solidFill>
              </a:rPr>
              <a:t>、緊急時等における対応方法の見直し</a:t>
            </a:r>
            <a:r>
              <a:rPr lang="ja-JP" altLang="en-US" sz="2000" dirty="0">
                <a:solidFill>
                  <a:prstClr val="black"/>
                </a:solidFill>
              </a:rPr>
              <a:t>を行い、必要に応じて変更すること。見直しの検討に当たっては、施設内の急変対応の事例について関係者で振り返りを行うことなどが望ましい</a:t>
            </a:r>
            <a:r>
              <a:rPr lang="ja-JP" altLang="en-US" sz="2000" dirty="0" smtClean="0">
                <a:solidFill>
                  <a:prstClr val="black"/>
                </a:solidFill>
              </a:rPr>
              <a:t>。</a:t>
            </a:r>
            <a:endParaRPr lang="en-US" altLang="ja-JP" sz="2000" dirty="0" smtClean="0">
              <a:solidFill>
                <a:prstClr val="black"/>
              </a:solidFill>
            </a:endParaRPr>
          </a:p>
          <a:p>
            <a:pPr marL="542925" indent="-185738"/>
            <a:endParaRPr lang="en-US" altLang="ja-JP" sz="2000" dirty="0">
              <a:solidFill>
                <a:prstClr val="black"/>
              </a:solidFill>
            </a:endParaRPr>
          </a:p>
          <a:p>
            <a:pPr marL="542925" indent="-185738"/>
            <a:endParaRPr lang="en-US" altLang="ja-JP" sz="2000" dirty="0" smtClean="0">
              <a:solidFill>
                <a:prstClr val="black"/>
              </a:solidFill>
            </a:endParaRPr>
          </a:p>
          <a:p>
            <a:pPr marL="542925" indent="-185738"/>
            <a:endParaRPr lang="en-US" altLang="ja-JP" sz="2000" dirty="0">
              <a:solidFill>
                <a:prstClr val="black"/>
              </a:solidFill>
            </a:endParaRPr>
          </a:p>
          <a:p>
            <a:pPr marL="542925" indent="-185738"/>
            <a:endParaRPr lang="en-US" altLang="ja-JP" sz="2000" dirty="0" smtClean="0">
              <a:solidFill>
                <a:prstClr val="black"/>
              </a:solidFill>
            </a:endParaRPr>
          </a:p>
          <a:p>
            <a:pPr marL="542925" indent="-185738"/>
            <a:endParaRPr lang="en-US" altLang="ja-JP" sz="2000" dirty="0">
              <a:solidFill>
                <a:prstClr val="black"/>
              </a:solidFill>
            </a:endParaRPr>
          </a:p>
          <a:p>
            <a:pPr marL="542925" indent="-185738"/>
            <a:endParaRPr lang="en-US" altLang="ja-JP" sz="1400" dirty="0" smtClean="0">
              <a:solidFill>
                <a:prstClr val="black"/>
              </a:solidFill>
            </a:endParaRPr>
          </a:p>
          <a:p>
            <a:r>
              <a:rPr lang="ja-JP" altLang="en-US" sz="2000" b="1" dirty="0"/>
              <a:t>（</a:t>
            </a:r>
            <a:r>
              <a:rPr lang="ja-JP" altLang="en-US" sz="2000" b="1" dirty="0" smtClean="0"/>
              <a:t>２</a:t>
            </a:r>
            <a:r>
              <a:rPr lang="ja-JP" altLang="en-US" sz="2000" b="1" dirty="0"/>
              <a:t>３</a:t>
            </a:r>
            <a:r>
              <a:rPr lang="ja-JP" altLang="en-US" sz="2000" b="1" dirty="0" smtClean="0"/>
              <a:t>）</a:t>
            </a:r>
            <a:r>
              <a:rPr lang="ja-JP" altLang="en-US" sz="2000" b="1" dirty="0"/>
              <a:t>管理者の責務</a:t>
            </a:r>
            <a:r>
              <a:rPr lang="en-US" altLang="ja-JP" sz="2000" b="1" dirty="0"/>
              <a:t>【</a:t>
            </a:r>
            <a:r>
              <a:rPr lang="ja-JP" altLang="en-US" sz="2000" b="1" dirty="0"/>
              <a:t>第</a:t>
            </a:r>
            <a:r>
              <a:rPr lang="en-US" altLang="ja-JP" sz="2000" b="1" dirty="0"/>
              <a:t>28</a:t>
            </a:r>
            <a:r>
              <a:rPr lang="ja-JP" altLang="en-US" sz="2000" b="1" dirty="0"/>
              <a:t>条</a:t>
            </a:r>
            <a:r>
              <a:rPr lang="en-US" altLang="ja-JP" sz="2000" b="1" dirty="0"/>
              <a:t>】</a:t>
            </a:r>
            <a:endParaRPr lang="ja-JP" altLang="en-US" sz="2000" b="1" dirty="0"/>
          </a:p>
          <a:p>
            <a:pPr marL="542925" indent="-271463"/>
            <a:r>
              <a:rPr lang="ja-JP" altLang="en-US" sz="2000" dirty="0" smtClean="0"/>
              <a:t>① 従</a:t>
            </a:r>
            <a:r>
              <a:rPr lang="ja-JP" altLang="en-US" sz="2000" dirty="0"/>
              <a:t>業者の管理、利用申込に係る調整、業務の実施状況の把握、その他の管理を一元的に行うこと。</a:t>
            </a:r>
          </a:p>
          <a:p>
            <a:pPr marL="542925" indent="-271463"/>
            <a:r>
              <a:rPr lang="ja-JP" altLang="en-US" sz="2000" dirty="0" smtClean="0"/>
              <a:t>② 従</a:t>
            </a:r>
            <a:r>
              <a:rPr lang="ja-JP" altLang="en-US" sz="2000" dirty="0"/>
              <a:t>業者に「施設の運営に関する基準」の規定を遵守させるために必要な指揮命令を行うこと</a:t>
            </a:r>
            <a:r>
              <a:rPr lang="ja-JP" altLang="en-US" sz="2000" dirty="0" smtClean="0"/>
              <a:t>。</a:t>
            </a:r>
            <a:endParaRPr lang="en-US" altLang="ja-JP" sz="2000" b="1" dirty="0" smtClean="0">
              <a:solidFill>
                <a:prstClr val="black"/>
              </a:solidFill>
            </a:endParaRPr>
          </a:p>
        </p:txBody>
      </p:sp>
      <p:sp>
        <p:nvSpPr>
          <p:cNvPr id="5" name="正方形/長方形 4"/>
          <p:cNvSpPr/>
          <p:nvPr/>
        </p:nvSpPr>
        <p:spPr>
          <a:xfrm>
            <a:off x="571500" y="4249978"/>
            <a:ext cx="11368088" cy="1575234"/>
          </a:xfrm>
          <a:prstGeom prst="rect">
            <a:avLst/>
          </a:prstGeom>
          <a:ln w="6350">
            <a:solidFill>
              <a:schemeClr val="tx1"/>
            </a:solidFill>
            <a:prstDash val="sysDot"/>
          </a:ln>
        </p:spPr>
        <p:txBody>
          <a:bodyPr wrap="square" tIns="36000" bIns="0" anchor="ctr" anchorCtr="0">
            <a:spAutoFit/>
          </a:bodyPr>
          <a:lstStyle/>
          <a:p>
            <a:pPr marL="185738" lvl="0" indent="-171450"/>
            <a:r>
              <a:rPr lang="en-US" altLang="ja-JP" sz="2000" dirty="0" smtClean="0">
                <a:solidFill>
                  <a:prstClr val="black"/>
                </a:solidFill>
              </a:rPr>
              <a:t>【</a:t>
            </a:r>
            <a:r>
              <a:rPr lang="ja-JP" altLang="en-US" sz="2000" dirty="0" smtClean="0">
                <a:solidFill>
                  <a:prstClr val="black"/>
                </a:solidFill>
              </a:rPr>
              <a:t>対応方針に定める内容</a:t>
            </a:r>
            <a:r>
              <a:rPr lang="en-US" altLang="ja-JP" sz="2000" dirty="0" smtClean="0">
                <a:solidFill>
                  <a:prstClr val="black"/>
                </a:solidFill>
              </a:rPr>
              <a:t>】</a:t>
            </a:r>
          </a:p>
          <a:p>
            <a:pPr marL="185738" lvl="0" indent="-171450"/>
            <a:r>
              <a:rPr lang="ja-JP" altLang="en-US" sz="2000" dirty="0" smtClean="0">
                <a:solidFill>
                  <a:prstClr val="black"/>
                </a:solidFill>
              </a:rPr>
              <a:t>・緊急時の注意事項</a:t>
            </a:r>
            <a:endParaRPr lang="en-US" altLang="ja-JP" sz="2000" dirty="0" smtClean="0">
              <a:solidFill>
                <a:prstClr val="black"/>
              </a:solidFill>
            </a:endParaRPr>
          </a:p>
          <a:p>
            <a:pPr marL="185738" lvl="0" indent="-171450"/>
            <a:r>
              <a:rPr lang="ja-JP" altLang="en-US" sz="2000" dirty="0" smtClean="0">
                <a:solidFill>
                  <a:prstClr val="black"/>
                </a:solidFill>
              </a:rPr>
              <a:t>・病状等についての情報共有の方法</a:t>
            </a:r>
            <a:endParaRPr lang="en-US" altLang="ja-JP" sz="2000" dirty="0" smtClean="0">
              <a:solidFill>
                <a:prstClr val="black"/>
              </a:solidFill>
            </a:endParaRPr>
          </a:p>
          <a:p>
            <a:pPr marL="185738" lvl="0" indent="-171450"/>
            <a:r>
              <a:rPr lang="ja-JP" altLang="en-US" sz="2000" dirty="0" smtClean="0">
                <a:solidFill>
                  <a:prstClr val="black"/>
                </a:solidFill>
              </a:rPr>
              <a:t>・曜日や時間帯ごとの医師や協力医療機関との連携方法</a:t>
            </a:r>
            <a:endParaRPr lang="en-US" altLang="ja-JP" sz="2000" dirty="0" smtClean="0">
              <a:solidFill>
                <a:prstClr val="black"/>
              </a:solidFill>
            </a:endParaRPr>
          </a:p>
          <a:p>
            <a:pPr marL="185738" lvl="0" indent="-171450"/>
            <a:r>
              <a:rPr lang="ja-JP" altLang="en-US" sz="2000" dirty="0" smtClean="0">
                <a:solidFill>
                  <a:prstClr val="black"/>
                </a:solidFill>
              </a:rPr>
              <a:t>・診察を依頼するタイミング　等</a:t>
            </a:r>
            <a:endParaRPr lang="ja-JP" altLang="en-US" sz="2000" dirty="0">
              <a:solidFill>
                <a:prstClr val="black"/>
              </a:solidFill>
            </a:endParaRPr>
          </a:p>
        </p:txBody>
      </p:sp>
    </p:spTree>
    <p:extLst>
      <p:ext uri="{BB962C8B-B14F-4D97-AF65-F5344CB8AC3E}">
        <p14:creationId xmlns:p14="http://schemas.microsoft.com/office/powerpoint/2010/main" val="360904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58</a:t>
            </a:fld>
            <a:endParaRPr kumimoji="1" lang="ja-JP" altLang="en-US"/>
          </a:p>
        </p:txBody>
      </p:sp>
      <p:sp>
        <p:nvSpPr>
          <p:cNvPr id="3" name="正方形/長方形 2"/>
          <p:cNvSpPr/>
          <p:nvPr/>
        </p:nvSpPr>
        <p:spPr>
          <a:xfrm>
            <a:off x="0" y="0"/>
            <a:ext cx="12192000" cy="4708981"/>
          </a:xfrm>
          <a:prstGeom prst="rect">
            <a:avLst/>
          </a:prstGeom>
        </p:spPr>
        <p:txBody>
          <a:bodyPr wrap="square">
            <a:spAutoFit/>
          </a:bodyPr>
          <a:lstStyle/>
          <a:p>
            <a:r>
              <a:rPr lang="ja-JP" altLang="en-US" sz="2000" b="1" dirty="0" smtClean="0"/>
              <a:t>（２４）計画</a:t>
            </a:r>
            <a:r>
              <a:rPr lang="ja-JP" altLang="en-US" sz="2000" b="1" dirty="0"/>
              <a:t>担当介護支援専門員の</a:t>
            </a:r>
            <a:r>
              <a:rPr lang="ja-JP" altLang="en-US" sz="2000" b="1" dirty="0" smtClean="0"/>
              <a:t>責務</a:t>
            </a:r>
            <a:r>
              <a:rPr lang="en-US" altLang="ja-JP" sz="2000" b="1" dirty="0" smtClean="0"/>
              <a:t>【</a:t>
            </a:r>
            <a:r>
              <a:rPr lang="ja-JP" altLang="en-US" sz="2000" b="1" dirty="0" smtClean="0"/>
              <a:t>第</a:t>
            </a:r>
            <a:r>
              <a:rPr lang="en-US" altLang="ja-JP" sz="2000" b="1" dirty="0" smtClean="0"/>
              <a:t>147</a:t>
            </a:r>
            <a:r>
              <a:rPr lang="ja-JP" altLang="en-US" sz="2000" b="1" dirty="0" smtClean="0"/>
              <a:t>条</a:t>
            </a:r>
            <a:r>
              <a:rPr lang="en-US" altLang="ja-JP" sz="2000" b="1" dirty="0" smtClean="0"/>
              <a:t>】</a:t>
            </a:r>
            <a:endParaRPr lang="ja-JP" altLang="en-US" sz="2000" b="1" dirty="0"/>
          </a:p>
          <a:p>
            <a:pPr marL="271463" indent="200025"/>
            <a:r>
              <a:rPr lang="ja-JP" altLang="en-US" sz="2000" dirty="0"/>
              <a:t>計画担当介護支援専門員は</a:t>
            </a:r>
            <a:r>
              <a:rPr lang="ja-JP" altLang="en-US" sz="2000" dirty="0" smtClean="0"/>
              <a:t>、地域密着型施設</a:t>
            </a:r>
            <a:r>
              <a:rPr lang="ja-JP" altLang="en-US" sz="2000" dirty="0"/>
              <a:t>サービス計画の</a:t>
            </a:r>
            <a:r>
              <a:rPr lang="ja-JP" altLang="en-US" sz="2000" dirty="0" smtClean="0"/>
              <a:t>作成に</a:t>
            </a:r>
            <a:r>
              <a:rPr lang="ja-JP" altLang="en-US" sz="2000" dirty="0"/>
              <a:t>規定する業務のほか、次に掲げる業務を行うこと。</a:t>
            </a:r>
          </a:p>
          <a:p>
            <a:pPr marL="442913" indent="-157163"/>
            <a:r>
              <a:rPr lang="ja-JP" altLang="en-US" sz="2000" dirty="0" smtClean="0"/>
              <a:t>① 入所に際し、その者に係る居宅</a:t>
            </a:r>
            <a:r>
              <a:rPr lang="ja-JP" altLang="en-US" sz="2000" dirty="0"/>
              <a:t>介護支援事業者に対する照会等により、その者の心身の状況、生活歴、病歴、居宅サービス等の利用状況等を把握すること。</a:t>
            </a:r>
          </a:p>
          <a:p>
            <a:pPr marL="442913" indent="-157163"/>
            <a:r>
              <a:rPr lang="ja-JP" altLang="en-US" sz="2000" dirty="0" smtClean="0"/>
              <a:t>② 入所者</a:t>
            </a:r>
            <a:r>
              <a:rPr lang="ja-JP" altLang="en-US" sz="2000" dirty="0"/>
              <a:t>の心身の状況</a:t>
            </a:r>
            <a:r>
              <a:rPr lang="ja-JP" altLang="en-US" sz="2000" dirty="0" smtClean="0"/>
              <a:t>、その置かれて</a:t>
            </a:r>
            <a:r>
              <a:rPr lang="ja-JP" altLang="en-US" sz="2000" dirty="0"/>
              <a:t>いる環境等に照らし</a:t>
            </a:r>
            <a:r>
              <a:rPr lang="ja-JP" altLang="en-US" sz="2000" dirty="0" smtClean="0"/>
              <a:t>、その者が居宅</a:t>
            </a:r>
            <a:r>
              <a:rPr lang="ja-JP" altLang="en-US" sz="2000" dirty="0"/>
              <a:t>において日常生活を営むことができるか</a:t>
            </a:r>
            <a:r>
              <a:rPr lang="ja-JP" altLang="en-US" sz="2000" dirty="0" smtClean="0"/>
              <a:t>どうかについて定期的</a:t>
            </a:r>
            <a:r>
              <a:rPr lang="ja-JP" altLang="en-US" sz="2000" dirty="0"/>
              <a:t>に検討すること。</a:t>
            </a:r>
          </a:p>
          <a:p>
            <a:pPr marL="442913" indent="-157163"/>
            <a:r>
              <a:rPr lang="ja-JP" altLang="en-US" sz="2000" dirty="0" smtClean="0"/>
              <a:t>③ その心身</a:t>
            </a:r>
            <a:r>
              <a:rPr lang="ja-JP" altLang="en-US" sz="2000" dirty="0"/>
              <a:t>の状況、その置かれている環境等に照らし、居宅において日常生活を営むことができると認められる入居者に対し、その者及びその家族の希望、その</a:t>
            </a:r>
            <a:r>
              <a:rPr lang="ja-JP" altLang="en-US" sz="2000" dirty="0" smtClean="0"/>
              <a:t>者が退所後に置かれることとなる環境</a:t>
            </a:r>
            <a:r>
              <a:rPr lang="ja-JP" altLang="en-US" sz="2000" dirty="0"/>
              <a:t>等を勘案し</a:t>
            </a:r>
            <a:r>
              <a:rPr lang="ja-JP" altLang="en-US" sz="2000" dirty="0" smtClean="0"/>
              <a:t>、その者の円滑</a:t>
            </a:r>
            <a:r>
              <a:rPr lang="ja-JP" altLang="en-US" sz="2000" dirty="0"/>
              <a:t>な退所のために必要な援助を行うこと</a:t>
            </a:r>
            <a:r>
              <a:rPr lang="ja-JP" altLang="en-US" sz="2000" dirty="0" smtClean="0"/>
              <a:t>。</a:t>
            </a:r>
            <a:endParaRPr lang="en-US" altLang="ja-JP" sz="2000" dirty="0" smtClean="0"/>
          </a:p>
          <a:p>
            <a:pPr marL="442913" indent="-157163"/>
            <a:r>
              <a:rPr lang="ja-JP" altLang="en-US" sz="2000" dirty="0" smtClean="0"/>
              <a:t>④ 入居者の退所に際し、</a:t>
            </a:r>
            <a:r>
              <a:rPr lang="ja-JP" altLang="en-US" sz="2000" dirty="0"/>
              <a:t>居宅サービス計画の作成等の援助に資するため、居宅介護支援事業者に対して情報提供するほか、保健医療サービス、福祉サービスを提供する者と密接に連携すること。</a:t>
            </a:r>
          </a:p>
          <a:p>
            <a:pPr marL="442913" indent="-157163"/>
            <a:r>
              <a:rPr lang="ja-JP" altLang="en-US" sz="2000" dirty="0" smtClean="0"/>
              <a:t>⑤ 身体</a:t>
            </a:r>
            <a:r>
              <a:rPr lang="ja-JP" altLang="en-US" sz="2000" dirty="0"/>
              <a:t>拘束等の態様、時間、入所者の心身の状況、緊急やむを得ない理由を記録すること。</a:t>
            </a:r>
            <a:endParaRPr lang="en-US" altLang="ja-JP" sz="2000" dirty="0"/>
          </a:p>
          <a:p>
            <a:pPr marL="442913" indent="-157163"/>
            <a:r>
              <a:rPr lang="ja-JP" altLang="en-US" sz="2000" dirty="0" smtClean="0"/>
              <a:t>⑥ 苦情</a:t>
            </a:r>
            <a:r>
              <a:rPr lang="ja-JP" altLang="en-US" sz="2000" dirty="0"/>
              <a:t>の内容等を記録すること。</a:t>
            </a:r>
            <a:endParaRPr lang="en-US" altLang="ja-JP" sz="2000" dirty="0"/>
          </a:p>
          <a:p>
            <a:pPr marL="442913" indent="-157163"/>
            <a:r>
              <a:rPr lang="ja-JP" altLang="en-US" sz="2000" dirty="0" smtClean="0"/>
              <a:t>⑦ 事故</a:t>
            </a:r>
            <a:r>
              <a:rPr lang="ja-JP" altLang="en-US" sz="2000" dirty="0"/>
              <a:t>の状況、事故に際して採った処置について記録すること</a:t>
            </a:r>
            <a:r>
              <a:rPr lang="ja-JP" altLang="en-US" sz="2000" dirty="0" smtClean="0"/>
              <a:t>。</a:t>
            </a:r>
            <a:endParaRPr lang="ja-JP" altLang="en-US" sz="2000" dirty="0"/>
          </a:p>
        </p:txBody>
      </p:sp>
    </p:spTree>
    <p:extLst>
      <p:ext uri="{BB962C8B-B14F-4D97-AF65-F5344CB8AC3E}">
        <p14:creationId xmlns:p14="http://schemas.microsoft.com/office/powerpoint/2010/main" val="1664995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79305"/>
            <a:ext cx="2743200" cy="365125"/>
          </a:xfrm>
        </p:spPr>
        <p:txBody>
          <a:bodyPr/>
          <a:lstStyle/>
          <a:p>
            <a:fld id="{41D9830F-53EB-46B6-9EC0-C4C68F82A889}" type="slidenum">
              <a:rPr kumimoji="1" lang="ja-JP" altLang="en-US" smtClean="0"/>
              <a:t>59</a:t>
            </a:fld>
            <a:endParaRPr kumimoji="1" lang="ja-JP" altLang="en-US" dirty="0"/>
          </a:p>
        </p:txBody>
      </p:sp>
      <p:sp>
        <p:nvSpPr>
          <p:cNvPr id="5" name="正方形/長方形 4"/>
          <p:cNvSpPr/>
          <p:nvPr/>
        </p:nvSpPr>
        <p:spPr>
          <a:xfrm>
            <a:off x="0" y="0"/>
            <a:ext cx="12192000" cy="6309420"/>
          </a:xfrm>
          <a:prstGeom prst="rect">
            <a:avLst/>
          </a:prstGeom>
        </p:spPr>
        <p:txBody>
          <a:bodyPr wrap="square">
            <a:spAutoFit/>
          </a:bodyPr>
          <a:lstStyle/>
          <a:p>
            <a:r>
              <a:rPr lang="ja-JP" altLang="en-US" sz="2000" b="1" dirty="0" smtClean="0"/>
              <a:t>（２５）運営規程</a:t>
            </a:r>
            <a:r>
              <a:rPr lang="en-US" altLang="zh-TW" sz="2000" b="1" dirty="0" smtClean="0"/>
              <a:t>【</a:t>
            </a:r>
            <a:r>
              <a:rPr lang="zh-CN" altLang="en-US" sz="2000" b="1" dirty="0" smtClean="0"/>
              <a:t>第</a:t>
            </a:r>
            <a:r>
              <a:rPr lang="en-US" altLang="zh-CN" sz="2000" b="1" dirty="0" smtClean="0"/>
              <a:t>166</a:t>
            </a:r>
            <a:r>
              <a:rPr lang="zh-CN" altLang="en-US" sz="2000" b="1" dirty="0" smtClean="0"/>
              <a:t>条</a:t>
            </a:r>
            <a:r>
              <a:rPr lang="en-US" altLang="zh-TW" sz="2000" b="1" dirty="0" smtClean="0"/>
              <a:t>】</a:t>
            </a:r>
            <a:endParaRPr lang="en-US" altLang="zh-TW" sz="2000" b="1" dirty="0"/>
          </a:p>
          <a:p>
            <a:pPr marL="271463"/>
            <a:r>
              <a:rPr lang="ja-JP" altLang="en-US" sz="2000" dirty="0" smtClean="0"/>
              <a:t>次</a:t>
            </a:r>
            <a:r>
              <a:rPr lang="ja-JP" altLang="en-US" sz="2000" dirty="0"/>
              <a:t>に掲げる施設の運営についての重要事項に関する規定を定めておくこと。</a:t>
            </a:r>
          </a:p>
          <a:p>
            <a:pPr marL="442913" indent="-171450"/>
            <a:r>
              <a:rPr lang="ja-JP" altLang="en-US" sz="2000" dirty="0" smtClean="0"/>
              <a:t>① 施設の目的、運営の方針</a:t>
            </a:r>
            <a:endParaRPr lang="ja-JP" altLang="en-US" sz="2000" dirty="0"/>
          </a:p>
          <a:p>
            <a:pPr marL="442913" indent="-171450"/>
            <a:r>
              <a:rPr lang="ja-JP" altLang="en-US" sz="2000" dirty="0" smtClean="0"/>
              <a:t>② 従</a:t>
            </a:r>
            <a:r>
              <a:rPr lang="ja-JP" altLang="en-US" sz="2000" dirty="0"/>
              <a:t>業者の職種、員数、職務内容</a:t>
            </a:r>
          </a:p>
          <a:p>
            <a:pPr marL="442913" indent="-171450"/>
            <a:endParaRPr lang="ja-JP" altLang="en-US" sz="2000" dirty="0"/>
          </a:p>
          <a:p>
            <a:pPr marL="442913" indent="-171450"/>
            <a:endParaRPr lang="en-US" altLang="ja-JP" sz="2000" dirty="0" smtClean="0"/>
          </a:p>
          <a:p>
            <a:pPr marL="442913" indent="-171450"/>
            <a:endParaRPr lang="en-US" altLang="ja-JP" sz="1200" dirty="0"/>
          </a:p>
          <a:p>
            <a:pPr marL="442913" indent="-171450"/>
            <a:r>
              <a:rPr lang="ja-JP" altLang="en-US" sz="2000" dirty="0" smtClean="0"/>
              <a:t>③ 入居定員（居室のベッド数と同数）</a:t>
            </a:r>
            <a:endParaRPr lang="ja-JP" altLang="en-US" sz="2000" dirty="0"/>
          </a:p>
          <a:p>
            <a:pPr marL="442913" indent="-171450"/>
            <a:r>
              <a:rPr lang="ja-JP" altLang="en-US" sz="2000" dirty="0" smtClean="0"/>
              <a:t>④ ユニット</a:t>
            </a:r>
            <a:r>
              <a:rPr lang="ja-JP" altLang="en-US" sz="2000" dirty="0"/>
              <a:t>の数及びユニットごとの入居定員</a:t>
            </a:r>
          </a:p>
          <a:p>
            <a:pPr marL="442913" indent="-171450"/>
            <a:r>
              <a:rPr lang="ja-JP" altLang="en-US" sz="2000" dirty="0" smtClean="0"/>
              <a:t>⑤ サービス</a:t>
            </a:r>
            <a:r>
              <a:rPr lang="ja-JP" altLang="en-US" sz="2000" dirty="0"/>
              <a:t>の内容、利用料</a:t>
            </a:r>
            <a:r>
              <a:rPr lang="ja-JP" altLang="en-US" sz="2000" dirty="0" smtClean="0"/>
              <a:t>その他の費用</a:t>
            </a:r>
            <a:r>
              <a:rPr lang="ja-JP" altLang="en-US" sz="2000" dirty="0"/>
              <a:t>の</a:t>
            </a:r>
            <a:r>
              <a:rPr lang="ja-JP" altLang="en-US" sz="2000" dirty="0" smtClean="0"/>
              <a:t>額</a:t>
            </a:r>
            <a:endParaRPr lang="en-US" altLang="ja-JP" sz="2000" dirty="0" smtClean="0"/>
          </a:p>
          <a:p>
            <a:pPr marL="442913" indent="-171450"/>
            <a:endParaRPr lang="en-US" altLang="ja-JP" sz="1200" dirty="0"/>
          </a:p>
          <a:p>
            <a:pPr marL="442913" indent="-171450"/>
            <a:endParaRPr lang="en-US" altLang="ja-JP" sz="2000" dirty="0" smtClean="0"/>
          </a:p>
          <a:p>
            <a:pPr marL="442913" indent="-171450"/>
            <a:endParaRPr lang="en-US" altLang="ja-JP" sz="2000" dirty="0"/>
          </a:p>
          <a:p>
            <a:pPr marL="442913" indent="-171450"/>
            <a:r>
              <a:rPr lang="ja-JP" altLang="en-US" sz="2000" dirty="0" smtClean="0"/>
              <a:t>⑥ 施設</a:t>
            </a:r>
            <a:r>
              <a:rPr lang="ja-JP" altLang="en-US" sz="2000" dirty="0"/>
              <a:t>利用に当たっての留意</a:t>
            </a:r>
            <a:r>
              <a:rPr lang="ja-JP" altLang="en-US" sz="2000" dirty="0" smtClean="0"/>
              <a:t>事項</a:t>
            </a:r>
            <a:r>
              <a:rPr lang="ja-JP" altLang="en-US" sz="2000" dirty="0"/>
              <a:t>（入所生活上のルール、設備の利用上の留意事項等</a:t>
            </a:r>
            <a:r>
              <a:rPr lang="ja-JP" altLang="en-US" sz="2000" dirty="0" smtClean="0"/>
              <a:t>）</a:t>
            </a:r>
            <a:endParaRPr lang="en-US" altLang="ja-JP" sz="2000" dirty="0" smtClean="0"/>
          </a:p>
          <a:p>
            <a:pPr marL="442913" indent="-171450"/>
            <a:r>
              <a:rPr lang="ja-JP" altLang="en-US" sz="2000" dirty="0" smtClean="0"/>
              <a:t>⑦ 緊急時等に</a:t>
            </a:r>
            <a:r>
              <a:rPr lang="ja-JP" altLang="en-US" sz="2000" dirty="0"/>
              <a:t>おける対応</a:t>
            </a:r>
            <a:r>
              <a:rPr lang="ja-JP" altLang="en-US" sz="2000" dirty="0" smtClean="0"/>
              <a:t>方法　　</a:t>
            </a:r>
            <a:endParaRPr lang="en-US" altLang="ja-JP" sz="2000" dirty="0" smtClean="0"/>
          </a:p>
          <a:p>
            <a:pPr marL="442913" indent="-171450"/>
            <a:r>
              <a:rPr lang="ja-JP" altLang="en-US" sz="2000" dirty="0" smtClean="0"/>
              <a:t>⑧ 非常</a:t>
            </a:r>
            <a:r>
              <a:rPr lang="ja-JP" altLang="en-US" sz="2000" dirty="0"/>
              <a:t>災害</a:t>
            </a:r>
            <a:r>
              <a:rPr lang="ja-JP" altLang="en-US" sz="2000" dirty="0" smtClean="0"/>
              <a:t>対策（非常災害に関する具体的計画を指す）</a:t>
            </a:r>
            <a:endParaRPr lang="ja-JP" altLang="en-US" sz="2000" dirty="0"/>
          </a:p>
          <a:p>
            <a:pPr marL="442913" indent="-171450"/>
            <a:r>
              <a:rPr lang="ja-JP" altLang="en-US" sz="2000" dirty="0" smtClean="0"/>
              <a:t>⑨ 虐待</a:t>
            </a:r>
            <a:r>
              <a:rPr lang="ja-JP" altLang="en-US" sz="2000" dirty="0"/>
              <a:t>の防止のための措置に関する</a:t>
            </a:r>
            <a:r>
              <a:rPr lang="ja-JP" altLang="en-US" sz="2000" dirty="0" smtClean="0"/>
              <a:t>事項</a:t>
            </a:r>
            <a:endParaRPr lang="en-US" altLang="ja-JP" sz="2000" dirty="0" smtClean="0"/>
          </a:p>
          <a:p>
            <a:pPr marL="442913" indent="-171450"/>
            <a:endParaRPr lang="en-US" altLang="ja-JP" sz="2000" dirty="0" smtClean="0"/>
          </a:p>
          <a:p>
            <a:pPr marL="442913" indent="-171450"/>
            <a:endParaRPr lang="en-US" altLang="ja-JP" sz="2000" dirty="0" smtClean="0"/>
          </a:p>
          <a:p>
            <a:pPr marL="442913" indent="-171450"/>
            <a:endParaRPr lang="en-US" altLang="ja-JP" sz="1200" dirty="0" smtClean="0"/>
          </a:p>
          <a:p>
            <a:pPr marL="442913" indent="-171450"/>
            <a:r>
              <a:rPr lang="ja-JP" altLang="en-US" sz="2000" dirty="0" smtClean="0"/>
              <a:t>⑩ その他</a:t>
            </a:r>
            <a:r>
              <a:rPr lang="ja-JP" altLang="en-US" sz="2000" dirty="0"/>
              <a:t>施設の運営に関する重要</a:t>
            </a:r>
            <a:r>
              <a:rPr lang="ja-JP" altLang="en-US" sz="2000" dirty="0" smtClean="0"/>
              <a:t>事項</a:t>
            </a:r>
            <a:endParaRPr lang="en-US" altLang="ja-JP" sz="2000" dirty="0" smtClean="0"/>
          </a:p>
        </p:txBody>
      </p:sp>
      <p:sp>
        <p:nvSpPr>
          <p:cNvPr id="3" name="正方形/長方形 2"/>
          <p:cNvSpPr/>
          <p:nvPr/>
        </p:nvSpPr>
        <p:spPr>
          <a:xfrm>
            <a:off x="485776" y="1271612"/>
            <a:ext cx="11487150" cy="688256"/>
          </a:xfrm>
          <a:prstGeom prst="rect">
            <a:avLst/>
          </a:prstGeom>
          <a:ln w="6350">
            <a:solidFill>
              <a:schemeClr val="tx1"/>
            </a:solidFill>
            <a:prstDash val="sysDot"/>
          </a:ln>
        </p:spPr>
        <p:txBody>
          <a:bodyPr wrap="square" tIns="72000" bIns="0" anchor="ctr" anchorCtr="0">
            <a:spAutoFit/>
          </a:bodyPr>
          <a:lstStyle/>
          <a:p>
            <a:pPr marL="185738" indent="-185738"/>
            <a:r>
              <a:rPr lang="en-US" altLang="ja-JP" sz="2000" dirty="0">
                <a:solidFill>
                  <a:prstClr val="black"/>
                </a:solidFill>
              </a:rPr>
              <a:t>※ </a:t>
            </a:r>
            <a:r>
              <a:rPr lang="ja-JP" altLang="en-US" sz="2000" dirty="0">
                <a:solidFill>
                  <a:prstClr val="black"/>
                </a:solidFill>
              </a:rPr>
              <a:t>従業者の「員数」は日々変わりうるものであるため</a:t>
            </a:r>
            <a:r>
              <a:rPr lang="ja-JP" altLang="en-US" sz="2000" dirty="0" smtClean="0">
                <a:solidFill>
                  <a:prstClr val="black"/>
                </a:solidFill>
              </a:rPr>
              <a:t>、基準</a:t>
            </a:r>
            <a:r>
              <a:rPr lang="ja-JP" altLang="en-US" sz="2000" dirty="0">
                <a:solidFill>
                  <a:prstClr val="black"/>
                </a:solidFill>
              </a:rPr>
              <a:t>において置くべきとされている員数を満たす範囲において、「○人以上」と記載することも差し支えない。</a:t>
            </a:r>
            <a:endParaRPr lang="ja-JP" altLang="en-US" dirty="0"/>
          </a:p>
        </p:txBody>
      </p:sp>
      <p:sp>
        <p:nvSpPr>
          <p:cNvPr id="6" name="正方形/長方形 5"/>
          <p:cNvSpPr/>
          <p:nvPr/>
        </p:nvSpPr>
        <p:spPr>
          <a:xfrm>
            <a:off x="485776" y="3002621"/>
            <a:ext cx="11487150" cy="688256"/>
          </a:xfrm>
          <a:prstGeom prst="rect">
            <a:avLst/>
          </a:prstGeom>
          <a:ln w="6350">
            <a:solidFill>
              <a:schemeClr val="tx1"/>
            </a:solidFill>
            <a:prstDash val="sysDot"/>
          </a:ln>
        </p:spPr>
        <p:txBody>
          <a:bodyPr wrap="square" tIns="72000" bIns="0" anchor="ctr" anchorCtr="0">
            <a:spAutoFit/>
          </a:bodyPr>
          <a:lstStyle/>
          <a:p>
            <a:pPr marL="185738" indent="-185738"/>
            <a:r>
              <a:rPr lang="en-US" altLang="ja-JP" sz="2000" dirty="0" smtClean="0">
                <a:solidFill>
                  <a:prstClr val="black"/>
                </a:solidFill>
              </a:rPr>
              <a:t>※ </a:t>
            </a:r>
            <a:r>
              <a:rPr lang="ja-JP" altLang="en-US" sz="2000" dirty="0" smtClean="0">
                <a:solidFill>
                  <a:prstClr val="black"/>
                </a:solidFill>
              </a:rPr>
              <a:t>サービスの内容</a:t>
            </a:r>
            <a:r>
              <a:rPr lang="ja-JP" altLang="en-US" sz="2000" dirty="0">
                <a:solidFill>
                  <a:prstClr val="black"/>
                </a:solidFill>
              </a:rPr>
              <a:t>は</a:t>
            </a:r>
            <a:r>
              <a:rPr lang="ja-JP" altLang="en-US" sz="2000" dirty="0" smtClean="0">
                <a:solidFill>
                  <a:prstClr val="black"/>
                </a:solidFill>
              </a:rPr>
              <a:t>、入居者が、自ら生活様式や生活習慣に沿って自律的な日常生活を営むことができるように、</a:t>
            </a:r>
            <a:r>
              <a:rPr lang="en-US" altLang="ja-JP" sz="2000" dirty="0" smtClean="0">
                <a:solidFill>
                  <a:prstClr val="black"/>
                </a:solidFill>
              </a:rPr>
              <a:t>1</a:t>
            </a:r>
            <a:r>
              <a:rPr lang="ja-JP" altLang="en-US" sz="2000" dirty="0" smtClean="0">
                <a:solidFill>
                  <a:prstClr val="black"/>
                </a:solidFill>
              </a:rPr>
              <a:t>日の生活の流れの中で行われる支援の内容を指す。</a:t>
            </a:r>
            <a:endParaRPr lang="ja-JP" altLang="en-US" dirty="0"/>
          </a:p>
        </p:txBody>
      </p:sp>
      <p:sp>
        <p:nvSpPr>
          <p:cNvPr id="4" name="正方形/長方形 3"/>
          <p:cNvSpPr/>
          <p:nvPr/>
        </p:nvSpPr>
        <p:spPr>
          <a:xfrm>
            <a:off x="485776" y="6086586"/>
            <a:ext cx="11487150" cy="688256"/>
          </a:xfrm>
          <a:prstGeom prst="rect">
            <a:avLst/>
          </a:prstGeom>
          <a:ln w="6350">
            <a:solidFill>
              <a:schemeClr val="tx1"/>
            </a:solidFill>
            <a:prstDash val="sysDot"/>
          </a:ln>
        </p:spPr>
        <p:txBody>
          <a:bodyPr wrap="square" tIns="72000" bIns="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入所者又は他の入所者等の生命又は身体を保護するため緊急やむを得ない場合に身体的拘束等を行う際の手続について定めておくことが望ましい。</a:t>
            </a:r>
            <a:endParaRPr lang="en-US" altLang="ja-JP" sz="2000" dirty="0">
              <a:solidFill>
                <a:prstClr val="black"/>
              </a:solidFill>
            </a:endParaRPr>
          </a:p>
        </p:txBody>
      </p:sp>
      <p:sp>
        <p:nvSpPr>
          <p:cNvPr id="9" name="正方形/長方形 8"/>
          <p:cNvSpPr/>
          <p:nvPr/>
        </p:nvSpPr>
        <p:spPr>
          <a:xfrm>
            <a:off x="485776" y="5040697"/>
            <a:ext cx="11487150" cy="688256"/>
          </a:xfrm>
          <a:prstGeom prst="rect">
            <a:avLst/>
          </a:prstGeom>
          <a:ln w="6350">
            <a:solidFill>
              <a:schemeClr val="tx1"/>
            </a:solidFill>
            <a:prstDash val="sysDot"/>
          </a:ln>
        </p:spPr>
        <p:txBody>
          <a:bodyPr wrap="square" tIns="72000" bIns="0" anchor="ctr" anchorCtr="0">
            <a:spAutoFit/>
          </a:bodyPr>
          <a:lstStyle/>
          <a:p>
            <a:pPr marL="185738" indent="-185738"/>
            <a:r>
              <a:rPr lang="en-US" altLang="ja-JP" sz="2000" dirty="0" smtClean="0"/>
              <a:t>※ </a:t>
            </a:r>
            <a:r>
              <a:rPr lang="ja-JP" altLang="en-US" sz="2000" dirty="0" smtClean="0"/>
              <a:t>虐待</a:t>
            </a:r>
            <a:r>
              <a:rPr lang="ja-JP" altLang="en-US" sz="2000" dirty="0"/>
              <a:t>の防止に係る、組織内の体制（責任者の選定、従業者への研修方法や研修計画等）や虐待又は虐待が疑われる</a:t>
            </a:r>
            <a:r>
              <a:rPr lang="ja-JP" altLang="en-US" sz="2000" dirty="0" smtClean="0"/>
              <a:t>事案が</a:t>
            </a:r>
            <a:r>
              <a:rPr lang="ja-JP" altLang="en-US" sz="2000" dirty="0"/>
              <a:t>発生した場合の対応方法等を指す内容である</a:t>
            </a:r>
            <a:r>
              <a:rPr lang="ja-JP" altLang="en-US" sz="2000" dirty="0" smtClean="0"/>
              <a:t>こと。</a:t>
            </a:r>
            <a:endParaRPr lang="ja-JP" altLang="en-US" sz="2000" dirty="0"/>
          </a:p>
        </p:txBody>
      </p:sp>
    </p:spTree>
    <p:extLst>
      <p:ext uri="{BB962C8B-B14F-4D97-AF65-F5344CB8AC3E}">
        <p14:creationId xmlns:p14="http://schemas.microsoft.com/office/powerpoint/2010/main" val="382422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8265650"/>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78269"/>
            <a:ext cx="2743200" cy="365125"/>
          </a:xfrm>
        </p:spPr>
        <p:txBody>
          <a:bodyPr/>
          <a:lstStyle/>
          <a:p>
            <a:fld id="{41D9830F-53EB-46B6-9EC0-C4C68F82A889}" type="slidenum">
              <a:rPr kumimoji="1" lang="ja-JP" altLang="en-US" smtClean="0"/>
              <a:t>60</a:t>
            </a:fld>
            <a:endParaRPr kumimoji="1" lang="ja-JP" altLang="en-US"/>
          </a:p>
        </p:txBody>
      </p:sp>
      <p:sp>
        <p:nvSpPr>
          <p:cNvPr id="3" name="正方形/長方形 2"/>
          <p:cNvSpPr/>
          <p:nvPr/>
        </p:nvSpPr>
        <p:spPr>
          <a:xfrm>
            <a:off x="0" y="0"/>
            <a:ext cx="12192000" cy="7263527"/>
          </a:xfrm>
          <a:prstGeom prst="rect">
            <a:avLst/>
          </a:prstGeom>
        </p:spPr>
        <p:txBody>
          <a:bodyPr wrap="square">
            <a:spAutoFit/>
          </a:bodyPr>
          <a:lstStyle/>
          <a:p>
            <a:r>
              <a:rPr lang="ja-JP" altLang="en-US" sz="2000" b="1" dirty="0"/>
              <a:t>（２６）勤務体制の確保等</a:t>
            </a:r>
            <a:r>
              <a:rPr lang="en-US" altLang="ja-JP" sz="2000" b="1" dirty="0"/>
              <a:t>【</a:t>
            </a:r>
            <a:r>
              <a:rPr lang="zh-CN" altLang="en-US" sz="2000" b="1" dirty="0"/>
              <a:t>第</a:t>
            </a:r>
            <a:r>
              <a:rPr lang="en-US" altLang="zh-CN" sz="2000" b="1" dirty="0"/>
              <a:t>167</a:t>
            </a:r>
            <a:r>
              <a:rPr lang="zh-CN" altLang="en-US" sz="2000" b="1" dirty="0"/>
              <a:t>条</a:t>
            </a:r>
            <a:r>
              <a:rPr lang="en-US" altLang="ja-JP" sz="2000" b="1" dirty="0"/>
              <a:t>】</a:t>
            </a:r>
          </a:p>
          <a:p>
            <a:pPr marL="542925" indent="-185738"/>
            <a:r>
              <a:rPr lang="ja-JP" altLang="en-US" sz="2000" dirty="0" smtClean="0"/>
              <a:t>① 適切</a:t>
            </a:r>
            <a:r>
              <a:rPr lang="ja-JP" altLang="en-US" sz="2000" dirty="0"/>
              <a:t>なサービスを提供するため、従業者の勤務体制を定めておくこと。</a:t>
            </a:r>
            <a:endParaRPr lang="en-US" altLang="ja-JP" sz="2000" dirty="0"/>
          </a:p>
          <a:p>
            <a:pPr marL="542925" indent="-185738">
              <a:lnSpc>
                <a:spcPts val="2200"/>
              </a:lnSpc>
            </a:pPr>
            <a:r>
              <a:rPr lang="ja-JP" altLang="en-US" sz="2000" dirty="0" smtClean="0"/>
              <a:t>② 従</a:t>
            </a:r>
            <a:r>
              <a:rPr lang="ja-JP" altLang="en-US" sz="2000" dirty="0"/>
              <a:t>業者の勤務の体制を定めるに当たっては、入居者が安心して日常生活を送ることができるよう、継続性を重視したサービスの提供に配慮する観点から、次の各号に定める職員配置を行わなければならない。</a:t>
            </a:r>
          </a:p>
          <a:p>
            <a:pPr marL="742950" indent="-200025">
              <a:lnSpc>
                <a:spcPts val="2200"/>
              </a:lnSpc>
            </a:pPr>
            <a:r>
              <a:rPr lang="en-US" altLang="ja-JP" sz="2000" dirty="0" smtClean="0"/>
              <a:t>ⅰ</a:t>
            </a:r>
            <a:r>
              <a:rPr lang="ja-JP" altLang="en-US" sz="2000" dirty="0" smtClean="0"/>
              <a:t>）昼間</a:t>
            </a:r>
            <a:r>
              <a:rPr lang="ja-JP" altLang="en-US" sz="2000" dirty="0"/>
              <a:t>については、ユニットごとに</a:t>
            </a:r>
            <a:r>
              <a:rPr lang="ja-JP" altLang="en-US" sz="2000" dirty="0" smtClean="0"/>
              <a:t>常時１人</a:t>
            </a:r>
            <a:r>
              <a:rPr lang="ja-JP" altLang="en-US" sz="2000" dirty="0"/>
              <a:t>以上の介護職員又は看護職員を配置すること。</a:t>
            </a:r>
          </a:p>
          <a:p>
            <a:pPr marL="742950" indent="-200025">
              <a:lnSpc>
                <a:spcPts val="2200"/>
              </a:lnSpc>
            </a:pPr>
            <a:r>
              <a:rPr lang="en-US" altLang="ja-JP" sz="2000" dirty="0" smtClean="0"/>
              <a:t>ⅱ</a:t>
            </a:r>
            <a:r>
              <a:rPr lang="ja-JP" altLang="en-US" sz="2000" dirty="0" smtClean="0"/>
              <a:t>）夜間</a:t>
            </a:r>
            <a:r>
              <a:rPr lang="ja-JP" altLang="en-US" sz="2000" dirty="0"/>
              <a:t>及び深夜については</a:t>
            </a:r>
            <a:r>
              <a:rPr lang="ja-JP" altLang="en-US" sz="2000" dirty="0" smtClean="0"/>
              <a:t>、２ユニット</a:t>
            </a:r>
            <a:r>
              <a:rPr lang="ja-JP" altLang="en-US" sz="2000" dirty="0"/>
              <a:t>ごと</a:t>
            </a:r>
            <a:r>
              <a:rPr lang="ja-JP" altLang="en-US" sz="2000" dirty="0" smtClean="0"/>
              <a:t>に１人</a:t>
            </a:r>
            <a:r>
              <a:rPr lang="ja-JP" altLang="en-US" sz="2000" dirty="0"/>
              <a:t>以上の介護職員又は看護職員を夜間及び深夜の勤務に従事する職員として配置すること。</a:t>
            </a:r>
            <a:endParaRPr lang="en-US" altLang="ja-JP" sz="2000" dirty="0"/>
          </a:p>
          <a:p>
            <a:pPr marL="742950" indent="-157163">
              <a:lnSpc>
                <a:spcPts val="2200"/>
              </a:lnSpc>
            </a:pPr>
            <a:r>
              <a:rPr lang="en-US" altLang="ja-JP" sz="2000" dirty="0" smtClean="0"/>
              <a:t>ⅲ</a:t>
            </a:r>
            <a:r>
              <a:rPr lang="ja-JP" altLang="en-US" sz="2000" dirty="0" smtClean="0"/>
              <a:t>）ユニット</a:t>
            </a:r>
            <a:r>
              <a:rPr lang="ja-JP" altLang="en-US" sz="2000" dirty="0"/>
              <a:t>ごとに、常勤のユニットリーダーを配置すること</a:t>
            </a:r>
            <a:r>
              <a:rPr lang="ja-JP" altLang="en-US" sz="2000" dirty="0" smtClean="0"/>
              <a:t>。</a:t>
            </a:r>
            <a:endParaRPr lang="en-US" altLang="ja-JP" sz="2000" dirty="0" smtClean="0"/>
          </a:p>
          <a:p>
            <a:pPr marL="742950" indent="-157163"/>
            <a:endParaRPr lang="en-US" altLang="ja-JP" sz="2000" dirty="0"/>
          </a:p>
          <a:p>
            <a:pPr marL="742950" indent="-157163"/>
            <a:endParaRPr lang="en-US" altLang="ja-JP" sz="2000" dirty="0" smtClean="0"/>
          </a:p>
          <a:p>
            <a:pPr marL="742950" indent="-157163"/>
            <a:endParaRPr lang="ja-JP" altLang="en-US" sz="1000" dirty="0"/>
          </a:p>
          <a:p>
            <a:pPr marL="542925" indent="-185738"/>
            <a:endParaRPr lang="en-US" altLang="ja-JP" sz="2000" dirty="0" smtClean="0"/>
          </a:p>
          <a:p>
            <a:pPr marL="542925" indent="-185738"/>
            <a:endParaRPr lang="en-US" altLang="ja-JP" sz="2000" dirty="0"/>
          </a:p>
          <a:p>
            <a:pPr marL="542925" indent="-185738"/>
            <a:endParaRPr lang="en-US" altLang="ja-JP" sz="2000" dirty="0" smtClean="0"/>
          </a:p>
          <a:p>
            <a:pPr marL="542925" indent="-185738"/>
            <a:endParaRPr lang="en-US" altLang="ja-JP" sz="2000" dirty="0"/>
          </a:p>
          <a:p>
            <a:pPr marL="542925" indent="-185738"/>
            <a:endParaRPr lang="en-US" altLang="ja-JP" sz="2000" dirty="0" smtClean="0"/>
          </a:p>
          <a:p>
            <a:pPr marL="542925" indent="-185738"/>
            <a:endParaRPr lang="en-US" altLang="ja-JP" sz="2000" dirty="0"/>
          </a:p>
          <a:p>
            <a:pPr marL="542925" indent="-185738"/>
            <a:endParaRPr lang="en-US" altLang="ja-JP" sz="2000" dirty="0" smtClean="0"/>
          </a:p>
          <a:p>
            <a:pPr marL="542925" indent="-185738"/>
            <a:endParaRPr lang="en-US" altLang="ja-JP" sz="1200" dirty="0"/>
          </a:p>
          <a:p>
            <a:pPr marL="542925" indent="-185738"/>
            <a:r>
              <a:rPr lang="ja-JP" altLang="en-US" sz="2000" dirty="0" smtClean="0"/>
              <a:t>③ 施設</a:t>
            </a:r>
            <a:r>
              <a:rPr lang="ja-JP" altLang="en-US" sz="2000" dirty="0"/>
              <a:t>の従業者によってサービスを提供すること</a:t>
            </a:r>
            <a:r>
              <a:rPr lang="ja-JP" altLang="en-US" sz="2000" dirty="0" smtClean="0"/>
              <a:t>。</a:t>
            </a:r>
            <a:endParaRPr lang="en-US" altLang="ja-JP" sz="2000" dirty="0"/>
          </a:p>
          <a:p>
            <a:pPr marL="542925" indent="85725"/>
            <a:r>
              <a:rPr lang="en-US" altLang="ja-JP" sz="2000" dirty="0" smtClean="0"/>
              <a:t>※ </a:t>
            </a:r>
            <a:r>
              <a:rPr lang="ja-JP" altLang="en-US" sz="2000" dirty="0" smtClean="0"/>
              <a:t>入所者</a:t>
            </a:r>
            <a:r>
              <a:rPr lang="ja-JP" altLang="en-US" sz="2000" dirty="0"/>
              <a:t>の処遇に直接影響を及ぼさない業務（調理業務、洗濯等）について</a:t>
            </a:r>
            <a:r>
              <a:rPr lang="ja-JP" altLang="en-US" sz="2000" dirty="0" smtClean="0"/>
              <a:t>は、この</a:t>
            </a:r>
            <a:r>
              <a:rPr lang="ja-JP" altLang="en-US" sz="2000" dirty="0"/>
              <a:t>限りでない</a:t>
            </a:r>
            <a:r>
              <a:rPr lang="ja-JP" altLang="en-US" sz="2000" dirty="0" smtClean="0"/>
              <a:t>。</a:t>
            </a:r>
            <a:endParaRPr lang="en-US" altLang="ja-JP" sz="2000" dirty="0" smtClean="0"/>
          </a:p>
          <a:p>
            <a:pPr marL="542925" lvl="0" indent="-185738"/>
            <a:r>
              <a:rPr lang="ja-JP" altLang="en-US" sz="2000" dirty="0">
                <a:solidFill>
                  <a:prstClr val="black"/>
                </a:solidFill>
              </a:rPr>
              <a:t>④ 従業者に対し、資質の向上のための研修の機会を確保すること。</a:t>
            </a:r>
            <a:endParaRPr lang="en-US" altLang="ja-JP" sz="2000" dirty="0">
              <a:solidFill>
                <a:prstClr val="black"/>
              </a:solidFill>
            </a:endParaRPr>
          </a:p>
          <a:p>
            <a:pPr marL="542925" lvl="0" indent="85725"/>
            <a:r>
              <a:rPr lang="ja-JP" altLang="en-US" sz="2000" dirty="0">
                <a:solidFill>
                  <a:prstClr val="black"/>
                </a:solidFill>
              </a:rPr>
              <a:t>全ての従業者（医療・福祉関係の資格を有さないもの）に対し、認知症介護に係る基礎的な研修を</a:t>
            </a:r>
            <a:endParaRPr lang="en-US" altLang="ja-JP" sz="2000" dirty="0"/>
          </a:p>
        </p:txBody>
      </p:sp>
      <p:sp>
        <p:nvSpPr>
          <p:cNvPr id="4" name="正方形/長方形 3"/>
          <p:cNvSpPr/>
          <p:nvPr/>
        </p:nvSpPr>
        <p:spPr>
          <a:xfrm>
            <a:off x="600075" y="3299397"/>
            <a:ext cx="11487150" cy="2295111"/>
          </a:xfrm>
          <a:prstGeom prst="rect">
            <a:avLst/>
          </a:prstGeom>
          <a:ln w="6350">
            <a:solidFill>
              <a:schemeClr val="tx1"/>
            </a:solidFill>
            <a:prstDash val="sysDot"/>
          </a:ln>
        </p:spPr>
        <p:txBody>
          <a:bodyPr wrap="square" tIns="36000" bIns="0" anchor="ctr" anchorCtr="0">
            <a:spAutoFit/>
          </a:bodyPr>
          <a:lstStyle/>
          <a:p>
            <a:pPr marL="185738" indent="-185738">
              <a:lnSpc>
                <a:spcPts val="2200"/>
              </a:lnSpc>
            </a:pPr>
            <a:r>
              <a:rPr lang="en-US" altLang="ja-JP" sz="2000" dirty="0" smtClean="0">
                <a:solidFill>
                  <a:prstClr val="black"/>
                </a:solidFill>
              </a:rPr>
              <a:t>※ </a:t>
            </a:r>
            <a:r>
              <a:rPr lang="ja-JP" altLang="en-US" sz="2000" dirty="0">
                <a:solidFill>
                  <a:prstClr val="black"/>
                </a:solidFill>
              </a:rPr>
              <a:t>常勤のユニットリーダーについては、当面は、ユニットケアリーダー研修を受講した従業者を各施設に２名配置するほか、研修受講者が配置されているユニット以外のユニットでは、ユニットにおけるケアに責任を持つ（研修受講者でなくても構わない）従業者を決めることで足りるものとする。この場合、研修受講者は、研修で得た知識等をリーダー研修を受講していないユニット</a:t>
            </a:r>
            <a:r>
              <a:rPr lang="ja-JP" altLang="en-US" sz="2000" spc="-60" dirty="0">
                <a:solidFill>
                  <a:prstClr val="black"/>
                </a:solidFill>
              </a:rPr>
              <a:t>の責任者に伝達するなど、当該施設におけるユニットケアの質の向上の中核となることが</a:t>
            </a:r>
            <a:r>
              <a:rPr lang="ja-JP" altLang="en-US" sz="2000" spc="-60" dirty="0" smtClean="0">
                <a:solidFill>
                  <a:prstClr val="black"/>
                </a:solidFill>
              </a:rPr>
              <a:t>求められる。</a:t>
            </a:r>
            <a:endParaRPr lang="en-US" altLang="ja-JP" sz="2000" spc="-60" dirty="0" smtClean="0">
              <a:solidFill>
                <a:prstClr val="black"/>
              </a:solidFill>
            </a:endParaRPr>
          </a:p>
          <a:p>
            <a:pPr marL="185738" indent="-185738">
              <a:lnSpc>
                <a:spcPts val="2200"/>
              </a:lnSpc>
            </a:pPr>
            <a:r>
              <a:rPr lang="en-US" altLang="ja-JP" sz="2000" dirty="0">
                <a:solidFill>
                  <a:prstClr val="black"/>
                </a:solidFill>
              </a:rPr>
              <a:t>※ </a:t>
            </a:r>
            <a:r>
              <a:rPr lang="ja-JP" altLang="en-US" sz="2000" dirty="0">
                <a:solidFill>
                  <a:prstClr val="black"/>
                </a:solidFill>
              </a:rPr>
              <a:t>ユニット型施設とユニット型の短期入所生活介護事業所が併設されている場合には、ユニット型施設及び併設するユニット型偉業所を一体のものとみなして、合計</a:t>
            </a:r>
            <a:r>
              <a:rPr lang="en-US" altLang="ja-JP" sz="2000" dirty="0">
                <a:solidFill>
                  <a:prstClr val="black"/>
                </a:solidFill>
              </a:rPr>
              <a:t>2</a:t>
            </a:r>
            <a:r>
              <a:rPr lang="ja-JP" altLang="en-US" sz="2000" dirty="0">
                <a:solidFill>
                  <a:prstClr val="black"/>
                </a:solidFill>
              </a:rPr>
              <a:t>名以上の研修受講者が配置されていればよい</a:t>
            </a:r>
            <a:r>
              <a:rPr lang="ja-JP" altLang="en-US" sz="2000" dirty="0" smtClean="0">
                <a:solidFill>
                  <a:prstClr val="black"/>
                </a:solidFill>
              </a:rPr>
              <a:t>。</a:t>
            </a:r>
            <a:endParaRPr lang="ja-JP" altLang="en-US" sz="2000" dirty="0"/>
          </a:p>
        </p:txBody>
      </p:sp>
      <p:sp>
        <p:nvSpPr>
          <p:cNvPr id="5" name="正方形/長方形 4"/>
          <p:cNvSpPr/>
          <p:nvPr/>
        </p:nvSpPr>
        <p:spPr>
          <a:xfrm>
            <a:off x="600075" y="2624354"/>
            <a:ext cx="11487150" cy="675043"/>
          </a:xfrm>
          <a:prstGeom prst="rect">
            <a:avLst/>
          </a:prstGeom>
          <a:ln w="6350">
            <a:solidFill>
              <a:schemeClr val="tx1"/>
            </a:solidFill>
            <a:prstDash val="sysDot"/>
          </a:ln>
        </p:spPr>
        <p:txBody>
          <a:bodyPr wrap="square" tIns="72000" bIns="36000" anchor="ctr" anchorCtr="0">
            <a:spAutoFit/>
          </a:bodyPr>
          <a:lstStyle/>
          <a:p>
            <a:pPr marL="185738" indent="-185738">
              <a:lnSpc>
                <a:spcPts val="2200"/>
              </a:lnSpc>
            </a:pPr>
            <a:r>
              <a:rPr lang="en-US" altLang="ja-JP" sz="2000" dirty="0" smtClean="0"/>
              <a:t>※</a:t>
            </a:r>
            <a:r>
              <a:rPr lang="en-US" altLang="ja-JP" sz="2000" dirty="0" smtClean="0">
                <a:solidFill>
                  <a:prstClr val="black"/>
                </a:solidFill>
              </a:rPr>
              <a:t> </a:t>
            </a:r>
            <a:r>
              <a:rPr lang="ja-JP" altLang="en-US" sz="2000" dirty="0">
                <a:solidFill>
                  <a:prstClr val="black"/>
                </a:solidFill>
              </a:rPr>
              <a:t>従業者が、一人一人の入居者について、個性、心身の状況、生活歴などを具体的に把握した上で、その日常生活上の活動を適切に援助するためには、いわゆる「馴染みの関係」が求められる</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3076326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01175" y="6311617"/>
            <a:ext cx="2743200" cy="365125"/>
          </a:xfrm>
        </p:spPr>
        <p:txBody>
          <a:bodyPr/>
          <a:lstStyle/>
          <a:p>
            <a:fld id="{41D9830F-53EB-46B6-9EC0-C4C68F82A889}" type="slidenum">
              <a:rPr kumimoji="1" lang="ja-JP" altLang="en-US" smtClean="0"/>
              <a:t>61</a:t>
            </a:fld>
            <a:endParaRPr kumimoji="1" lang="ja-JP" altLang="en-US" dirty="0"/>
          </a:p>
        </p:txBody>
      </p:sp>
      <p:sp>
        <p:nvSpPr>
          <p:cNvPr id="3" name="正方形/長方形 2"/>
          <p:cNvSpPr/>
          <p:nvPr/>
        </p:nvSpPr>
        <p:spPr>
          <a:xfrm>
            <a:off x="0" y="0"/>
            <a:ext cx="12192000" cy="3785652"/>
          </a:xfrm>
          <a:prstGeom prst="rect">
            <a:avLst/>
          </a:prstGeom>
        </p:spPr>
        <p:txBody>
          <a:bodyPr wrap="square">
            <a:spAutoFit/>
          </a:bodyPr>
          <a:lstStyle/>
          <a:p>
            <a:pPr marL="542925" lvl="0" indent="-185738"/>
            <a:r>
              <a:rPr lang="ja-JP" altLang="en-US" sz="2000" dirty="0" smtClean="0">
                <a:solidFill>
                  <a:prstClr val="black"/>
                </a:solidFill>
              </a:rPr>
              <a:t>受講させるために必要な措置を講じなければならない。</a:t>
            </a:r>
            <a:endParaRPr lang="en-US" altLang="ja-JP" sz="2000" dirty="0" smtClean="0">
              <a:solidFill>
                <a:prstClr val="black"/>
              </a:solidFill>
            </a:endParaRPr>
          </a:p>
          <a:p>
            <a:pPr marL="542925" lvl="0" indent="257175"/>
            <a:endParaRPr lang="en-US" altLang="ja-JP" sz="2000" dirty="0" smtClean="0">
              <a:solidFill>
                <a:prstClr val="black"/>
              </a:solidFill>
            </a:endParaRPr>
          </a:p>
          <a:p>
            <a:pPr marL="542925" lvl="0" indent="257175"/>
            <a:endParaRPr lang="en-US" altLang="ja-JP" sz="2000" dirty="0" smtClean="0">
              <a:solidFill>
                <a:prstClr val="black"/>
              </a:solidFill>
            </a:endParaRPr>
          </a:p>
          <a:p>
            <a:pPr marL="542925" lvl="0" indent="257175"/>
            <a:endParaRPr lang="en-US" altLang="ja-JP" sz="2000" dirty="0" smtClean="0">
              <a:solidFill>
                <a:prstClr val="black"/>
              </a:solidFill>
            </a:endParaRPr>
          </a:p>
          <a:p>
            <a:pPr marL="542925" lvl="0" indent="257175"/>
            <a:endParaRPr lang="en-US" altLang="ja-JP" sz="2000" dirty="0" smtClean="0">
              <a:solidFill>
                <a:prstClr val="black"/>
              </a:solidFill>
            </a:endParaRPr>
          </a:p>
          <a:p>
            <a:pPr marL="542925" lvl="0" indent="257175"/>
            <a:endParaRPr lang="en-US" altLang="ja-JP" sz="2000" dirty="0" smtClean="0">
              <a:solidFill>
                <a:prstClr val="black"/>
              </a:solidFill>
            </a:endParaRPr>
          </a:p>
          <a:p>
            <a:pPr marL="542925" lvl="0" indent="257175"/>
            <a:endParaRPr lang="en-US" altLang="ja-JP" sz="1000" dirty="0" smtClean="0">
              <a:solidFill>
                <a:prstClr val="black"/>
              </a:solidFill>
            </a:endParaRPr>
          </a:p>
          <a:p>
            <a:pPr marL="542925" lvl="0" indent="-185738"/>
            <a:endParaRPr lang="en-US" altLang="ja-JP" sz="2000" dirty="0" smtClean="0">
              <a:solidFill>
                <a:prstClr val="black"/>
              </a:solidFill>
            </a:endParaRPr>
          </a:p>
          <a:p>
            <a:pPr marL="542925" lvl="0" indent="-185738"/>
            <a:endParaRPr lang="en-US" altLang="ja-JP" sz="2000" dirty="0">
              <a:solidFill>
                <a:prstClr val="black"/>
              </a:solidFill>
            </a:endParaRPr>
          </a:p>
          <a:p>
            <a:pPr marL="542925" lvl="0" indent="-185738"/>
            <a:endParaRPr lang="en-US" altLang="ja-JP" sz="800" dirty="0" smtClean="0">
              <a:solidFill>
                <a:prstClr val="black"/>
              </a:solidFill>
            </a:endParaRPr>
          </a:p>
          <a:p>
            <a:pPr marL="542925" lvl="0" indent="-185738"/>
            <a:r>
              <a:rPr lang="ja-JP" altLang="en-US" sz="2000" dirty="0" smtClean="0">
                <a:solidFill>
                  <a:prstClr val="black"/>
                </a:solidFill>
              </a:rPr>
              <a:t>⑤ 管理者は、ユニット型施設の管理者等に係る研修を受講するよう努めなければならない。</a:t>
            </a:r>
            <a:endParaRPr lang="en-US" altLang="ja-JP" sz="2000" dirty="0" smtClean="0">
              <a:solidFill>
                <a:prstClr val="black"/>
              </a:solidFill>
            </a:endParaRPr>
          </a:p>
          <a:p>
            <a:pPr marL="542925" lvl="0" indent="-185738"/>
            <a:r>
              <a:rPr lang="ja-JP" altLang="en-US" sz="2000" dirty="0" smtClean="0">
                <a:solidFill>
                  <a:prstClr val="black"/>
                </a:solidFill>
              </a:rPr>
              <a:t>⑥ 職場におけるセクシュアルハラスメントやパワーハラスメント（以下「職場におけるハラスメント」という。）の防止のための雇用管理上の措置を講じなければならない。</a:t>
            </a:r>
          </a:p>
        </p:txBody>
      </p:sp>
      <p:sp>
        <p:nvSpPr>
          <p:cNvPr id="4" name="正方形/長方形 3"/>
          <p:cNvSpPr/>
          <p:nvPr/>
        </p:nvSpPr>
        <p:spPr>
          <a:xfrm>
            <a:off x="495284" y="364556"/>
            <a:ext cx="11630025" cy="1446994"/>
          </a:xfrm>
          <a:prstGeom prst="rect">
            <a:avLst/>
          </a:prstGeom>
          <a:ln w="6350">
            <a:solidFill>
              <a:schemeClr val="tx1"/>
            </a:solidFill>
            <a:prstDash val="sysDot"/>
          </a:ln>
        </p:spPr>
        <p:txBody>
          <a:bodyPr wrap="square" tIns="36000" bIns="0" anchor="ctr" anchorCtr="0">
            <a:spAutoFit/>
          </a:bodyPr>
          <a:lstStyle/>
          <a:p>
            <a:pPr marL="85725" lvl="0" indent="-85725">
              <a:lnSpc>
                <a:spcPts val="2200"/>
              </a:lnSpc>
            </a:pPr>
            <a:r>
              <a:rPr lang="en-US" altLang="ja-JP" sz="2000" dirty="0" smtClean="0">
                <a:solidFill>
                  <a:prstClr val="black"/>
                </a:solidFill>
              </a:rPr>
              <a:t>【</a:t>
            </a:r>
            <a:r>
              <a:rPr lang="ja-JP" altLang="en-US" sz="2000" dirty="0" smtClean="0">
                <a:solidFill>
                  <a:prstClr val="black"/>
                </a:solidFill>
              </a:rPr>
              <a:t>当該</a:t>
            </a:r>
            <a:r>
              <a:rPr lang="ja-JP" altLang="en-US" sz="2000" dirty="0">
                <a:solidFill>
                  <a:prstClr val="black"/>
                </a:solidFill>
              </a:rPr>
              <a:t>義務付けの対象と</a:t>
            </a:r>
            <a:r>
              <a:rPr lang="ja-JP" altLang="en-US" sz="2000" dirty="0" smtClean="0">
                <a:solidFill>
                  <a:prstClr val="black"/>
                </a:solidFill>
              </a:rPr>
              <a:t>ならない者（医療・福祉関係の資格を有する者）</a:t>
            </a:r>
            <a:r>
              <a:rPr lang="en-US" altLang="ja-JP" sz="2000" dirty="0" smtClean="0">
                <a:solidFill>
                  <a:prstClr val="black"/>
                </a:solidFill>
              </a:rPr>
              <a:t>】</a:t>
            </a:r>
          </a:p>
          <a:p>
            <a:pPr lvl="0">
              <a:lnSpc>
                <a:spcPts val="2200"/>
              </a:lnSpc>
            </a:pPr>
            <a:r>
              <a:rPr lang="ja-JP" altLang="en-US" sz="2000" dirty="0" smtClean="0">
                <a:solidFill>
                  <a:prstClr val="black"/>
                </a:solidFill>
              </a:rPr>
              <a:t>看護師</a:t>
            </a:r>
            <a:r>
              <a:rPr lang="ja-JP" altLang="en-US" sz="2000" dirty="0">
                <a:solidFill>
                  <a:prstClr val="black"/>
                </a:solidFill>
              </a:rPr>
              <a:t>、准看護師、介護福祉士、介護支援専門員、実務者研修修了者、介護職員初任者研修修了者、生活援助従事者研修</a:t>
            </a:r>
            <a:r>
              <a:rPr lang="ja-JP" altLang="en-US" sz="2000" dirty="0" smtClean="0">
                <a:solidFill>
                  <a:prstClr val="black"/>
                </a:solidFill>
              </a:rPr>
              <a:t>修了者、</a:t>
            </a:r>
            <a:r>
              <a:rPr lang="ja-JP" altLang="en-US" sz="2000" dirty="0">
                <a:solidFill>
                  <a:prstClr val="black"/>
                </a:solidFill>
              </a:rPr>
              <a:t>介護職員基礎研修課程又は訪問介護員養成研修課程一級課程・二級課程修了者、社会福祉士、医師、歯科医師、薬剤師、理学療法士、作業療法士、言語聴覚士、精神保健福祉士、管理栄養士、栄養士、あん摩マッサージ師、はり師、きゅう</a:t>
            </a:r>
            <a:r>
              <a:rPr lang="ja-JP" altLang="en-US" sz="2000" dirty="0" smtClean="0">
                <a:solidFill>
                  <a:prstClr val="black"/>
                </a:solidFill>
              </a:rPr>
              <a:t>師　等</a:t>
            </a:r>
            <a:endParaRPr lang="en-US" altLang="ja-JP" sz="2000" dirty="0" smtClean="0">
              <a:solidFill>
                <a:prstClr val="black"/>
              </a:solidFill>
            </a:endParaRPr>
          </a:p>
        </p:txBody>
      </p:sp>
      <p:sp>
        <p:nvSpPr>
          <p:cNvPr id="5" name="正方形/長方形 4"/>
          <p:cNvSpPr/>
          <p:nvPr/>
        </p:nvSpPr>
        <p:spPr>
          <a:xfrm>
            <a:off x="495284" y="1811550"/>
            <a:ext cx="11630025" cy="859018"/>
          </a:xfrm>
          <a:prstGeom prst="rect">
            <a:avLst/>
          </a:prstGeom>
          <a:ln w="6350">
            <a:solidFill>
              <a:schemeClr val="tx1"/>
            </a:solidFill>
            <a:prstDash val="sysDot"/>
          </a:ln>
        </p:spPr>
        <p:txBody>
          <a:bodyPr wrap="square" bIns="0" anchor="ctr" anchorCtr="0">
            <a:spAutoFit/>
          </a:bodyPr>
          <a:lstStyle/>
          <a:p>
            <a:pPr marL="185738" lvl="0" indent="-185738">
              <a:lnSpc>
                <a:spcPts val="2100"/>
              </a:lnSpc>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新卒採用、中途採用を問わず、事業所が新たに採用した従業者（医療・福祉関係資格を有さない者に限る。）に対する当該義務付けの適用については、採用後</a:t>
            </a:r>
            <a:r>
              <a:rPr lang="en-US" altLang="ja-JP" sz="2000" dirty="0">
                <a:solidFill>
                  <a:prstClr val="black"/>
                </a:solidFill>
              </a:rPr>
              <a:t>1</a:t>
            </a:r>
            <a:r>
              <a:rPr lang="ja-JP" altLang="en-US" sz="2000" dirty="0">
                <a:solidFill>
                  <a:prstClr val="black"/>
                </a:solidFill>
              </a:rPr>
              <a:t>年間の猶予期間を設けることとし、採用</a:t>
            </a:r>
            <a:r>
              <a:rPr lang="ja-JP" altLang="en-US" sz="2000" dirty="0" smtClean="0">
                <a:solidFill>
                  <a:prstClr val="black"/>
                </a:solidFill>
              </a:rPr>
              <a:t>後</a:t>
            </a:r>
            <a:r>
              <a:rPr lang="ja-JP" altLang="en-US" sz="2000" dirty="0">
                <a:solidFill>
                  <a:prstClr val="black"/>
                </a:solidFill>
              </a:rPr>
              <a:t>１</a:t>
            </a:r>
            <a:r>
              <a:rPr lang="ja-JP" altLang="en-US" sz="2000" dirty="0" smtClean="0">
                <a:solidFill>
                  <a:prstClr val="black"/>
                </a:solidFill>
              </a:rPr>
              <a:t>年</a:t>
            </a:r>
            <a:r>
              <a:rPr lang="ja-JP" altLang="en-US" sz="2000" dirty="0">
                <a:solidFill>
                  <a:prstClr val="black"/>
                </a:solidFill>
              </a:rPr>
              <a:t>を経過するまでに認知症介護基礎研修を受講させること</a:t>
            </a:r>
            <a:r>
              <a:rPr lang="ja-JP" altLang="en-US" sz="2000" dirty="0" smtClean="0">
                <a:solidFill>
                  <a:prstClr val="black"/>
                </a:solidFill>
              </a:rPr>
              <a:t>。</a:t>
            </a:r>
            <a:endParaRPr lang="en-US" altLang="ja-JP" sz="2000" dirty="0">
              <a:solidFill>
                <a:prstClr val="black"/>
              </a:solidFill>
            </a:endParaRPr>
          </a:p>
        </p:txBody>
      </p:sp>
      <p:sp>
        <p:nvSpPr>
          <p:cNvPr id="6" name="正方形/長方形 5"/>
          <p:cNvSpPr/>
          <p:nvPr/>
        </p:nvSpPr>
        <p:spPr>
          <a:xfrm>
            <a:off x="514345" y="3707111"/>
            <a:ext cx="11630025" cy="3114117"/>
          </a:xfrm>
          <a:prstGeom prst="rect">
            <a:avLst/>
          </a:prstGeom>
          <a:ln w="6350">
            <a:solidFill>
              <a:schemeClr val="tx1"/>
            </a:solidFill>
            <a:prstDash val="sysDot"/>
          </a:ln>
        </p:spPr>
        <p:txBody>
          <a:bodyPr wrap="square" tIns="36000" bIns="0" anchor="ctr" anchorCtr="0">
            <a:spAutoFit/>
          </a:bodyPr>
          <a:lstStyle/>
          <a:p>
            <a:pPr lvl="0">
              <a:lnSpc>
                <a:spcPts val="2200"/>
              </a:lnSpc>
            </a:pPr>
            <a:r>
              <a:rPr lang="en-US" altLang="ja-JP" sz="2000" dirty="0" smtClean="0">
                <a:solidFill>
                  <a:prstClr val="black"/>
                </a:solidFill>
              </a:rPr>
              <a:t>※ </a:t>
            </a:r>
            <a:r>
              <a:rPr lang="ja-JP" altLang="en-US" sz="2000" dirty="0" smtClean="0">
                <a:solidFill>
                  <a:prstClr val="black"/>
                </a:solidFill>
              </a:rPr>
              <a:t>事業</a:t>
            </a:r>
            <a:r>
              <a:rPr lang="ja-JP" altLang="en-US" sz="2000" dirty="0">
                <a:solidFill>
                  <a:prstClr val="black"/>
                </a:solidFill>
              </a:rPr>
              <a:t>主が</a:t>
            </a:r>
            <a:r>
              <a:rPr lang="ja-JP" altLang="en-US" sz="2000" dirty="0" err="1">
                <a:solidFill>
                  <a:prstClr val="black"/>
                </a:solidFill>
              </a:rPr>
              <a:t>構ずべき</a:t>
            </a:r>
            <a:r>
              <a:rPr lang="ja-JP" altLang="en-US" sz="2000" dirty="0">
                <a:solidFill>
                  <a:prstClr val="black"/>
                </a:solidFill>
              </a:rPr>
              <a:t>措置の具体的内容</a:t>
            </a:r>
            <a:r>
              <a:rPr lang="ja-JP" altLang="en-US" sz="2000" dirty="0" smtClean="0">
                <a:solidFill>
                  <a:prstClr val="black"/>
                </a:solidFill>
              </a:rPr>
              <a:t>は、特</a:t>
            </a:r>
            <a:r>
              <a:rPr lang="ja-JP" altLang="en-US" sz="2000" dirty="0">
                <a:solidFill>
                  <a:prstClr val="black"/>
                </a:solidFill>
              </a:rPr>
              <a:t>に以下の内容に留意すること。</a:t>
            </a:r>
          </a:p>
          <a:p>
            <a:pPr marL="271463" lvl="0" indent="-271463" defTabSz="179388">
              <a:lnSpc>
                <a:spcPts val="2200"/>
              </a:lnSpc>
            </a:pPr>
            <a:r>
              <a:rPr lang="en-US" altLang="ja-JP" sz="2000" dirty="0">
                <a:solidFill>
                  <a:prstClr val="black"/>
                </a:solidFill>
              </a:rPr>
              <a:t>ⅰ</a:t>
            </a:r>
            <a:r>
              <a:rPr lang="ja-JP" altLang="en-US" sz="2000" dirty="0">
                <a:solidFill>
                  <a:prstClr val="black"/>
                </a:solidFill>
              </a:rPr>
              <a:t>）事業主の方針等の明確化及びその周知・啓発</a:t>
            </a:r>
          </a:p>
          <a:p>
            <a:pPr marL="271463" lvl="0" defTabSz="179388">
              <a:lnSpc>
                <a:spcPts val="2200"/>
              </a:lnSpc>
            </a:pPr>
            <a:r>
              <a:rPr lang="ja-JP" altLang="en-US" sz="2000" dirty="0">
                <a:solidFill>
                  <a:prstClr val="black"/>
                </a:solidFill>
              </a:rPr>
              <a:t>職場におけるハラスメントの内容</a:t>
            </a:r>
            <a:r>
              <a:rPr lang="ja-JP" altLang="en-US" sz="2000" dirty="0" smtClean="0">
                <a:solidFill>
                  <a:prstClr val="black"/>
                </a:solidFill>
              </a:rPr>
              <a:t>及び職場におけるハラスメントを</a:t>
            </a:r>
            <a:r>
              <a:rPr lang="ja-JP" altLang="en-US" sz="2000" dirty="0">
                <a:solidFill>
                  <a:prstClr val="black"/>
                </a:solidFill>
              </a:rPr>
              <a:t>行ってはならない旨の方針を明確化し、従業者に周知・啓発すること。</a:t>
            </a:r>
          </a:p>
          <a:p>
            <a:pPr lvl="0" defTabSz="179388">
              <a:lnSpc>
                <a:spcPts val="2200"/>
              </a:lnSpc>
            </a:pPr>
            <a:r>
              <a:rPr lang="en-US" altLang="ja-JP" sz="2000" dirty="0">
                <a:solidFill>
                  <a:prstClr val="black"/>
                </a:solidFill>
              </a:rPr>
              <a:t>ⅱ</a:t>
            </a:r>
            <a:r>
              <a:rPr lang="ja-JP" altLang="en-US" sz="2000" dirty="0">
                <a:solidFill>
                  <a:prstClr val="black"/>
                </a:solidFill>
              </a:rPr>
              <a:t>）相談（苦情を含む。）に応じ、適切に対応するために必要な体制の整備</a:t>
            </a:r>
          </a:p>
          <a:p>
            <a:pPr marL="271463" lvl="0" defTabSz="179388">
              <a:lnSpc>
                <a:spcPts val="2200"/>
              </a:lnSpc>
            </a:pPr>
            <a:r>
              <a:rPr lang="ja-JP" altLang="en-US" sz="2000" dirty="0">
                <a:solidFill>
                  <a:prstClr val="black"/>
                </a:solidFill>
              </a:rPr>
              <a:t>相談に対応する担当者をあらかじめ定めること等により、相談への対応のための窓口をあらかじめ定め、労働者に周知すること。</a:t>
            </a:r>
            <a:endParaRPr lang="en-US" altLang="ja-JP" sz="2000" dirty="0">
              <a:solidFill>
                <a:prstClr val="black"/>
              </a:solidFill>
            </a:endParaRPr>
          </a:p>
          <a:p>
            <a:pPr marL="185738" lvl="0" indent="-185738">
              <a:lnSpc>
                <a:spcPts val="2200"/>
              </a:lnSpc>
            </a:pPr>
            <a:r>
              <a:rPr lang="en-US" altLang="ja-JP" sz="2000" dirty="0">
                <a:solidFill>
                  <a:prstClr val="black"/>
                </a:solidFill>
              </a:rPr>
              <a:t>※</a:t>
            </a:r>
            <a:r>
              <a:rPr lang="ja-JP" altLang="en-US" sz="2000" dirty="0">
                <a:solidFill>
                  <a:prstClr val="black"/>
                </a:solidFill>
              </a:rPr>
              <a:t> セクシュアルハラスメントについては、上司や同僚に限らず、利用者やその家族等から受けるものも含まれることに留意すること</a:t>
            </a:r>
            <a:r>
              <a:rPr lang="ja-JP" altLang="en-US" sz="2000" dirty="0" smtClean="0">
                <a:solidFill>
                  <a:prstClr val="black"/>
                </a:solidFill>
              </a:rPr>
              <a:t>。</a:t>
            </a:r>
            <a:endParaRPr lang="en-US" altLang="ja-JP" sz="2000" dirty="0" smtClean="0">
              <a:solidFill>
                <a:prstClr val="black"/>
              </a:solidFill>
            </a:endParaRPr>
          </a:p>
          <a:p>
            <a:pPr>
              <a:lnSpc>
                <a:spcPts val="2100"/>
              </a:lnSpc>
            </a:pPr>
            <a:r>
              <a:rPr lang="en-US" altLang="ja-JP" sz="2000" dirty="0" smtClean="0">
                <a:solidFill>
                  <a:prstClr val="black"/>
                </a:solidFill>
              </a:rPr>
              <a:t>※ </a:t>
            </a:r>
            <a:r>
              <a:rPr lang="ja-JP" altLang="en-US" sz="2000" dirty="0" smtClean="0">
                <a:solidFill>
                  <a:prstClr val="black"/>
                </a:solidFill>
              </a:rPr>
              <a:t>詳しくは、厚生労働省ホームページ「</a:t>
            </a:r>
            <a:r>
              <a:rPr lang="ja-JP" altLang="en-US" sz="2000" dirty="0">
                <a:solidFill>
                  <a:prstClr val="black"/>
                </a:solidFill>
              </a:rPr>
              <a:t>介護</a:t>
            </a:r>
            <a:r>
              <a:rPr lang="ja-JP" altLang="en-US" sz="2000" dirty="0" smtClean="0">
                <a:solidFill>
                  <a:prstClr val="black"/>
                </a:solidFill>
              </a:rPr>
              <a:t>現場におけるハラスメント対策」を参照。</a:t>
            </a:r>
            <a:endParaRPr lang="en-US" altLang="ja-JP" sz="2000" dirty="0" smtClean="0">
              <a:solidFill>
                <a:prstClr val="black"/>
              </a:solidFill>
            </a:endParaRPr>
          </a:p>
          <a:p>
            <a:pPr marL="271463">
              <a:lnSpc>
                <a:spcPts val="2100"/>
              </a:lnSpc>
            </a:pPr>
            <a:r>
              <a:rPr lang="en-US" altLang="ja-JP" sz="2000" spc="-100" dirty="0">
                <a:solidFill>
                  <a:prstClr val="black"/>
                </a:solidFill>
              </a:rPr>
              <a:t>https://</a:t>
            </a:r>
            <a:r>
              <a:rPr lang="en-US" altLang="ja-JP" sz="2000" spc="-100" dirty="0" smtClean="0">
                <a:solidFill>
                  <a:prstClr val="black"/>
                </a:solidFill>
              </a:rPr>
              <a:t>www.mhlw.go.jp/stf/newpage_05120.html</a:t>
            </a:r>
          </a:p>
        </p:txBody>
      </p:sp>
    </p:spTree>
    <p:extLst>
      <p:ext uri="{BB962C8B-B14F-4D97-AF65-F5344CB8AC3E}">
        <p14:creationId xmlns:p14="http://schemas.microsoft.com/office/powerpoint/2010/main" val="4097185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62</a:t>
            </a:fld>
            <a:endParaRPr kumimoji="1" lang="ja-JP" altLang="en-US"/>
          </a:p>
        </p:txBody>
      </p:sp>
      <p:sp>
        <p:nvSpPr>
          <p:cNvPr id="3" name="正方形/長方形 2"/>
          <p:cNvSpPr/>
          <p:nvPr/>
        </p:nvSpPr>
        <p:spPr>
          <a:xfrm>
            <a:off x="0" y="0"/>
            <a:ext cx="12191999" cy="7171194"/>
          </a:xfrm>
          <a:prstGeom prst="rect">
            <a:avLst/>
          </a:prstGeom>
        </p:spPr>
        <p:txBody>
          <a:bodyPr wrap="square">
            <a:spAutoFit/>
          </a:bodyPr>
          <a:lstStyle/>
          <a:p>
            <a:r>
              <a:rPr lang="ja-JP" altLang="en-US" sz="2000" b="1" dirty="0" smtClean="0"/>
              <a:t>（２７）</a:t>
            </a:r>
            <a:r>
              <a:rPr lang="ja-JP" altLang="en-US" sz="2000" b="1" dirty="0"/>
              <a:t>業務継続計画の策定等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30</a:t>
            </a:r>
            <a:r>
              <a:rPr lang="ja-JP" altLang="en-US" sz="2000" b="1" dirty="0"/>
              <a:t>の</a:t>
            </a:r>
            <a:r>
              <a:rPr lang="en-US" altLang="ja-JP" sz="2000" b="1" dirty="0"/>
              <a:t>2】</a:t>
            </a:r>
          </a:p>
          <a:p>
            <a:pPr marL="449263" indent="-449263"/>
            <a:r>
              <a:rPr lang="ja-JP" altLang="en-US" sz="2000" dirty="0"/>
              <a:t>　</a:t>
            </a:r>
            <a:r>
              <a:rPr lang="ja-JP" altLang="en-US" sz="2000" dirty="0" smtClean="0"/>
              <a:t>① 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r>
              <a:rPr lang="ja-JP" altLang="en-US" sz="2000" dirty="0" smtClean="0"/>
              <a:t>。</a:t>
            </a:r>
            <a:endParaRPr lang="en-US" altLang="ja-JP" sz="2000" dirty="0" smtClean="0"/>
          </a:p>
          <a:p>
            <a:pPr marL="449263" indent="-449263"/>
            <a:endParaRPr lang="en-US" altLang="ja-JP" sz="2000" dirty="0"/>
          </a:p>
          <a:p>
            <a:pPr marL="449263" indent="-449263"/>
            <a:endParaRPr lang="en-US" altLang="ja-JP" sz="2000" dirty="0" smtClean="0"/>
          </a:p>
          <a:p>
            <a:pPr marL="449263" indent="-449263"/>
            <a:endParaRPr lang="en-US" altLang="ja-JP" sz="2000" dirty="0"/>
          </a:p>
          <a:p>
            <a:pPr marL="449263" indent="-449263"/>
            <a:endParaRPr lang="en-US" altLang="ja-JP" sz="2000" dirty="0" smtClean="0"/>
          </a:p>
          <a:p>
            <a:pPr marL="449263" indent="-449263"/>
            <a:endParaRPr lang="en-US" altLang="ja-JP" sz="2000" dirty="0"/>
          </a:p>
          <a:p>
            <a:pPr marL="449263" indent="-449263"/>
            <a:endParaRPr lang="en-US" altLang="ja-JP" sz="2000" dirty="0" smtClean="0"/>
          </a:p>
          <a:p>
            <a:pPr marL="449263" indent="-449263"/>
            <a:endParaRPr lang="en-US" altLang="ja-JP" sz="2000" dirty="0"/>
          </a:p>
          <a:p>
            <a:pPr marL="449263" indent="-449263"/>
            <a:endParaRPr lang="en-US" altLang="ja-JP" sz="2000" dirty="0" smtClean="0"/>
          </a:p>
          <a:p>
            <a:pPr marL="449263" indent="-449263"/>
            <a:endParaRPr lang="en-US" altLang="ja-JP" sz="2000" dirty="0"/>
          </a:p>
          <a:p>
            <a:pPr marL="357188" indent="-171450"/>
            <a:r>
              <a:rPr lang="ja-JP" altLang="en-US" sz="2000" dirty="0" smtClean="0"/>
              <a:t>② 事</a:t>
            </a:r>
            <a:r>
              <a:rPr lang="ja-JP" altLang="en-US" sz="2000" dirty="0"/>
              <a:t>業者は、従業者に対し、業務継続計画について周知するとともに、必要な研修及び訓練（シミュレーション）を定期的に実施しなければならない。</a:t>
            </a:r>
          </a:p>
          <a:p>
            <a:pPr marL="1163638" indent="-806450"/>
            <a:r>
              <a:rPr lang="ja-JP" altLang="en-US" sz="2000" dirty="0"/>
              <a:t>　</a:t>
            </a:r>
            <a:endParaRPr lang="en-US" altLang="ja-JP" sz="2000" dirty="0" smtClean="0"/>
          </a:p>
          <a:p>
            <a:pPr marL="1163638" indent="-806450"/>
            <a:endParaRPr lang="en-US" altLang="ja-JP" sz="2000" dirty="0"/>
          </a:p>
          <a:p>
            <a:pPr marL="1163638" indent="-806450"/>
            <a:endParaRPr lang="en-US" altLang="ja-JP" sz="2000" dirty="0" smtClean="0"/>
          </a:p>
          <a:p>
            <a:pPr marL="1163638" indent="-806450"/>
            <a:endParaRPr lang="en-US" altLang="ja-JP" sz="2000" dirty="0"/>
          </a:p>
          <a:p>
            <a:pPr marL="1163638" indent="-806450"/>
            <a:endParaRPr lang="en-US" altLang="ja-JP" sz="2000" dirty="0" smtClean="0"/>
          </a:p>
          <a:p>
            <a:pPr marL="1163638" indent="-806450"/>
            <a:endParaRPr lang="en-US" altLang="ja-JP" sz="2000" dirty="0"/>
          </a:p>
          <a:p>
            <a:pPr marL="357188" indent="-171450"/>
            <a:endParaRPr lang="en-US" altLang="ja-JP" sz="800" spc="-50" dirty="0" smtClean="0"/>
          </a:p>
          <a:p>
            <a:pPr marL="357188" indent="-171450"/>
            <a:r>
              <a:rPr lang="ja-JP" altLang="en-US" sz="2000" spc="-50" dirty="0" smtClean="0"/>
              <a:t>③ 事</a:t>
            </a:r>
            <a:r>
              <a:rPr lang="ja-JP" altLang="en-US" sz="2000" spc="-50" dirty="0"/>
              <a:t>業者は、定期的に業務継続計画の見直しを行い、必要に応じて業務継続計画の変更を行うものとする</a:t>
            </a:r>
            <a:r>
              <a:rPr lang="ja-JP" altLang="en-US" sz="2000" spc="-50" dirty="0" smtClean="0"/>
              <a:t>。</a:t>
            </a:r>
            <a:endParaRPr lang="ja-JP" altLang="en-US" sz="2000" spc="-50" dirty="0"/>
          </a:p>
        </p:txBody>
      </p:sp>
      <p:sp>
        <p:nvSpPr>
          <p:cNvPr id="4" name="正方形/長方形 3"/>
          <p:cNvSpPr/>
          <p:nvPr/>
        </p:nvSpPr>
        <p:spPr>
          <a:xfrm>
            <a:off x="490535" y="1228408"/>
            <a:ext cx="11582401" cy="2686683"/>
          </a:xfrm>
          <a:prstGeom prst="rect">
            <a:avLst/>
          </a:prstGeom>
          <a:ln>
            <a:solidFill>
              <a:schemeClr val="tx1"/>
            </a:solidFill>
          </a:ln>
        </p:spPr>
        <p:txBody>
          <a:bodyPr wrap="square" tIns="72000" bIns="36000" anchor="ctr" anchorCtr="0">
            <a:spAutoFit/>
          </a:bodyPr>
          <a:lstStyle/>
          <a:p>
            <a:pPr lvl="0">
              <a:lnSpc>
                <a:spcPts val="2100"/>
              </a:lnSpc>
            </a:pPr>
            <a:r>
              <a:rPr lang="en-US" altLang="ja-JP" sz="2000" dirty="0">
                <a:solidFill>
                  <a:prstClr val="black"/>
                </a:solidFill>
              </a:rPr>
              <a:t>※</a:t>
            </a:r>
            <a:r>
              <a:rPr lang="ja-JP" altLang="en-US" sz="2000" dirty="0" smtClean="0">
                <a:solidFill>
                  <a:prstClr val="black"/>
                </a:solidFill>
              </a:rPr>
              <a:t> </a:t>
            </a:r>
            <a:r>
              <a:rPr lang="ja-JP" altLang="en-US" sz="2000" dirty="0">
                <a:solidFill>
                  <a:prstClr val="black"/>
                </a:solidFill>
              </a:rPr>
              <a:t>業務継続計画には以下の項目等を記載すること。</a:t>
            </a:r>
          </a:p>
          <a:p>
            <a:pPr lvl="0">
              <a:lnSpc>
                <a:spcPts val="2000"/>
              </a:lnSpc>
            </a:pPr>
            <a:r>
              <a:rPr lang="en-US" altLang="ja-JP" sz="2000" dirty="0" smtClean="0">
                <a:solidFill>
                  <a:prstClr val="black"/>
                </a:solidFill>
              </a:rPr>
              <a:t>ⅰ</a:t>
            </a:r>
            <a:r>
              <a:rPr lang="ja-JP" altLang="en-US" sz="2000" dirty="0">
                <a:solidFill>
                  <a:prstClr val="black"/>
                </a:solidFill>
              </a:rPr>
              <a:t>）感染症に係る業務継続計画</a:t>
            </a:r>
          </a:p>
          <a:p>
            <a:pPr marL="271463" lvl="0">
              <a:lnSpc>
                <a:spcPts val="2000"/>
              </a:lnSpc>
            </a:pPr>
            <a:r>
              <a:rPr lang="en-US" altLang="ja-JP" sz="2000" dirty="0" smtClean="0">
                <a:solidFill>
                  <a:prstClr val="black"/>
                </a:solidFill>
              </a:rPr>
              <a:t>a.</a:t>
            </a:r>
            <a:r>
              <a:rPr lang="ja-JP" altLang="en-US" sz="2000" dirty="0" smtClean="0">
                <a:solidFill>
                  <a:prstClr val="black"/>
                </a:solidFill>
              </a:rPr>
              <a:t> 平時</a:t>
            </a:r>
            <a:r>
              <a:rPr lang="ja-JP" altLang="en-US" sz="2000" dirty="0">
                <a:solidFill>
                  <a:prstClr val="black"/>
                </a:solidFill>
              </a:rPr>
              <a:t>からの備え（体制構築・整備、感染症防止に向けた取り組みの実施、備蓄品の確保等）</a:t>
            </a:r>
          </a:p>
          <a:p>
            <a:pPr marL="271463" lvl="0">
              <a:lnSpc>
                <a:spcPts val="2000"/>
              </a:lnSpc>
            </a:pPr>
            <a:r>
              <a:rPr lang="en-US" altLang="ja-JP" sz="2000" dirty="0" smtClean="0">
                <a:solidFill>
                  <a:prstClr val="black"/>
                </a:solidFill>
              </a:rPr>
              <a:t>b. </a:t>
            </a:r>
            <a:r>
              <a:rPr lang="ja-JP" altLang="en-US" sz="2000" dirty="0" smtClean="0">
                <a:solidFill>
                  <a:prstClr val="black"/>
                </a:solidFill>
              </a:rPr>
              <a:t>初動</a:t>
            </a:r>
            <a:r>
              <a:rPr lang="ja-JP" altLang="en-US" sz="2000" dirty="0">
                <a:solidFill>
                  <a:prstClr val="black"/>
                </a:solidFill>
              </a:rPr>
              <a:t>対応</a:t>
            </a:r>
          </a:p>
          <a:p>
            <a:pPr marL="271463" lvl="0">
              <a:lnSpc>
                <a:spcPts val="2000"/>
              </a:lnSpc>
            </a:pPr>
            <a:r>
              <a:rPr lang="en-US" altLang="ja-JP" sz="2000" dirty="0" smtClean="0">
                <a:solidFill>
                  <a:prstClr val="black"/>
                </a:solidFill>
              </a:rPr>
              <a:t>c. </a:t>
            </a:r>
            <a:r>
              <a:rPr lang="ja-JP" altLang="en-US" sz="2000" dirty="0" smtClean="0">
                <a:solidFill>
                  <a:prstClr val="black"/>
                </a:solidFill>
              </a:rPr>
              <a:t>感染</a:t>
            </a:r>
            <a:r>
              <a:rPr lang="ja-JP" altLang="en-US" sz="2000" dirty="0">
                <a:solidFill>
                  <a:prstClr val="black"/>
                </a:solidFill>
              </a:rPr>
              <a:t>拡大防止体制の確立（保健所との連携、濃厚接触者への対応、関係者との情報共有等）</a:t>
            </a:r>
          </a:p>
          <a:p>
            <a:pPr lvl="0">
              <a:lnSpc>
                <a:spcPts val="2000"/>
              </a:lnSpc>
            </a:pPr>
            <a:r>
              <a:rPr lang="en-US" altLang="ja-JP" sz="2000" dirty="0" smtClean="0">
                <a:solidFill>
                  <a:prstClr val="black"/>
                </a:solidFill>
              </a:rPr>
              <a:t>ⅱ</a:t>
            </a:r>
            <a:r>
              <a:rPr lang="ja-JP" altLang="en-US" sz="2000" dirty="0">
                <a:solidFill>
                  <a:prstClr val="black"/>
                </a:solidFill>
              </a:rPr>
              <a:t>）災害に係る業務継続計画</a:t>
            </a:r>
          </a:p>
          <a:p>
            <a:pPr marL="442913" lvl="0" indent="-171450">
              <a:lnSpc>
                <a:spcPts val="2000"/>
              </a:lnSpc>
            </a:pPr>
            <a:r>
              <a:rPr lang="en-US" altLang="ja-JP" sz="2000" dirty="0" smtClean="0">
                <a:solidFill>
                  <a:prstClr val="black"/>
                </a:solidFill>
              </a:rPr>
              <a:t>a. </a:t>
            </a:r>
            <a:r>
              <a:rPr lang="ja-JP" altLang="en-US" sz="2000" dirty="0" smtClean="0">
                <a:solidFill>
                  <a:prstClr val="black"/>
                </a:solidFill>
              </a:rPr>
              <a:t>平常</a:t>
            </a:r>
            <a:r>
              <a:rPr lang="ja-JP" altLang="en-US" sz="2000" dirty="0">
                <a:solidFill>
                  <a:prstClr val="black"/>
                </a:solidFill>
              </a:rPr>
              <a:t>時の対応（建物・設備の安全対策、電気・水道等</a:t>
            </a:r>
            <a:r>
              <a:rPr lang="ja-JP" altLang="en-US" sz="2000" dirty="0" smtClean="0">
                <a:solidFill>
                  <a:prstClr val="black"/>
                </a:solidFill>
              </a:rPr>
              <a:t>のライフラインが</a:t>
            </a:r>
            <a:r>
              <a:rPr lang="ja-JP" altLang="en-US" sz="2000" dirty="0">
                <a:solidFill>
                  <a:prstClr val="black"/>
                </a:solidFill>
              </a:rPr>
              <a:t>停止した場合の対策、必要品の備蓄等</a:t>
            </a:r>
            <a:r>
              <a:rPr lang="en-US" altLang="ja-JP" sz="2000" dirty="0">
                <a:solidFill>
                  <a:prstClr val="black"/>
                </a:solidFill>
              </a:rPr>
              <a:t>)</a:t>
            </a:r>
            <a:endParaRPr lang="ja-JP" altLang="en-US" sz="2000" dirty="0">
              <a:solidFill>
                <a:prstClr val="black"/>
              </a:solidFill>
            </a:endParaRPr>
          </a:p>
          <a:p>
            <a:pPr marL="271463" lvl="0">
              <a:lnSpc>
                <a:spcPts val="2000"/>
              </a:lnSpc>
            </a:pPr>
            <a:r>
              <a:rPr lang="en-US" altLang="ja-JP" sz="2000" dirty="0" smtClean="0">
                <a:solidFill>
                  <a:prstClr val="black"/>
                </a:solidFill>
              </a:rPr>
              <a:t>b. </a:t>
            </a:r>
            <a:r>
              <a:rPr lang="ja-JP" altLang="en-US" sz="2000" dirty="0" smtClean="0">
                <a:solidFill>
                  <a:prstClr val="black"/>
                </a:solidFill>
              </a:rPr>
              <a:t>緊急</a:t>
            </a:r>
            <a:r>
              <a:rPr lang="ja-JP" altLang="en-US" sz="2000" dirty="0">
                <a:solidFill>
                  <a:prstClr val="black"/>
                </a:solidFill>
              </a:rPr>
              <a:t>時の対応（業務継続計画発動基準、対応体制等）</a:t>
            </a:r>
          </a:p>
          <a:p>
            <a:pPr marL="271463" lvl="0">
              <a:lnSpc>
                <a:spcPts val="2000"/>
              </a:lnSpc>
            </a:pPr>
            <a:r>
              <a:rPr lang="en-US" altLang="ja-JP" sz="2000" dirty="0" smtClean="0">
                <a:solidFill>
                  <a:prstClr val="black"/>
                </a:solidFill>
              </a:rPr>
              <a:t>c. </a:t>
            </a:r>
            <a:r>
              <a:rPr lang="ja-JP" altLang="en-US" sz="2000" dirty="0" smtClean="0">
                <a:solidFill>
                  <a:prstClr val="black"/>
                </a:solidFill>
              </a:rPr>
              <a:t>他</a:t>
            </a:r>
            <a:r>
              <a:rPr lang="ja-JP" altLang="en-US" sz="2000" dirty="0">
                <a:solidFill>
                  <a:prstClr val="black"/>
                </a:solidFill>
              </a:rPr>
              <a:t>施設及び地域との連携</a:t>
            </a:r>
            <a:endParaRPr lang="en-US" altLang="ja-JP" sz="2000" dirty="0">
              <a:solidFill>
                <a:prstClr val="black"/>
              </a:solidFill>
            </a:endParaRPr>
          </a:p>
        </p:txBody>
      </p:sp>
      <p:sp>
        <p:nvSpPr>
          <p:cNvPr id="5" name="正方形/長方形 4"/>
          <p:cNvSpPr/>
          <p:nvPr/>
        </p:nvSpPr>
        <p:spPr>
          <a:xfrm>
            <a:off x="490535" y="4667878"/>
            <a:ext cx="11582401" cy="1868066"/>
          </a:xfrm>
          <a:prstGeom prst="rect">
            <a:avLst/>
          </a:prstGeom>
          <a:ln w="6350">
            <a:solidFill>
              <a:schemeClr val="tx1"/>
            </a:solidFill>
            <a:prstDash val="sysDot"/>
          </a:ln>
        </p:spPr>
        <p:txBody>
          <a:bodyPr wrap="square" tIns="72000" bIns="0" anchor="ctr" anchorCtr="0">
            <a:spAutoFit/>
          </a:bodyPr>
          <a:lstStyle/>
          <a:p>
            <a:pPr marL="271463" lvl="0" indent="-271463">
              <a:lnSpc>
                <a:spcPts val="2000"/>
              </a:lnSpc>
            </a:pPr>
            <a:r>
              <a:rPr lang="en-US" altLang="ja-JP" sz="2000" dirty="0">
                <a:solidFill>
                  <a:prstClr val="black"/>
                </a:solidFill>
              </a:rPr>
              <a:t>ⅰ</a:t>
            </a:r>
            <a:r>
              <a:rPr lang="ja-JP" altLang="en-US" sz="2000" dirty="0">
                <a:solidFill>
                  <a:prstClr val="black"/>
                </a:solidFill>
              </a:rPr>
              <a:t>）研修　</a:t>
            </a:r>
            <a:r>
              <a:rPr lang="en-US" altLang="ja-JP" sz="2000" dirty="0">
                <a:solidFill>
                  <a:prstClr val="black"/>
                </a:solidFill>
              </a:rPr>
              <a:t>…</a:t>
            </a:r>
            <a:r>
              <a:rPr lang="ja-JP" altLang="en-US" sz="2000" dirty="0">
                <a:solidFill>
                  <a:prstClr val="black"/>
                </a:solidFill>
              </a:rPr>
              <a:t>　研修の内容は、感染症及び災害に係る業務継続計画の具体的内容を職員間に共有するとともに、平常時の対応の必要性や、緊急時の対応にかかる理解の励行を行うものとする。</a:t>
            </a:r>
            <a:endParaRPr lang="en-US" altLang="ja-JP" sz="2000" dirty="0">
              <a:solidFill>
                <a:prstClr val="black"/>
              </a:solidFill>
            </a:endParaRPr>
          </a:p>
          <a:p>
            <a:pPr marL="271463" lvl="0">
              <a:lnSpc>
                <a:spcPts val="2000"/>
              </a:lnSpc>
            </a:pPr>
            <a:r>
              <a:rPr lang="ja-JP" altLang="en-US" sz="2000" dirty="0">
                <a:solidFill>
                  <a:prstClr val="black"/>
                </a:solidFill>
              </a:rPr>
              <a:t>職員教育を組織的に浸透させていくために、定期的（年２回以上）な教育を開催するとともに、新規採用時には別に研修を実施すること。また、研修の実施内容についても記録すること。</a:t>
            </a:r>
          </a:p>
          <a:p>
            <a:pPr marL="271463" lvl="0" indent="-271463">
              <a:lnSpc>
                <a:spcPts val="2000"/>
              </a:lnSpc>
            </a:pPr>
            <a:r>
              <a:rPr lang="en-US" altLang="ja-JP" sz="2000" dirty="0">
                <a:solidFill>
                  <a:prstClr val="black"/>
                </a:solidFill>
              </a:rPr>
              <a:t>ⅱ</a:t>
            </a:r>
            <a:r>
              <a:rPr lang="ja-JP" altLang="en-US" sz="2000" dirty="0">
                <a:solidFill>
                  <a:prstClr val="black"/>
                </a:solidFill>
              </a:rPr>
              <a:t>）訓練（シミュレーション）</a:t>
            </a:r>
            <a:r>
              <a:rPr lang="en-US" altLang="ja-JP" sz="2000" dirty="0">
                <a:solidFill>
                  <a:prstClr val="black"/>
                </a:solidFill>
              </a:rPr>
              <a:t>…</a:t>
            </a:r>
            <a:r>
              <a:rPr lang="ja-JP" altLang="en-US" sz="2000" dirty="0">
                <a:solidFill>
                  <a:prstClr val="black"/>
                </a:solidFill>
              </a:rPr>
              <a:t>　訓練（シミュレーション）においては、感染症や災害が発生した場合において迅速に行動できるよう、業務継続計画に基づき、事業所内の役割分担の確認、</a:t>
            </a:r>
            <a:r>
              <a:rPr lang="ja-JP" altLang="en-US" sz="2000" spc="-30" dirty="0">
                <a:solidFill>
                  <a:prstClr val="black"/>
                </a:solidFill>
              </a:rPr>
              <a:t>感染症や災害が発生した場合に実践するケアの演習等を定期的（年２回以上）に実施するものとする。</a:t>
            </a:r>
          </a:p>
        </p:txBody>
      </p:sp>
    </p:spTree>
    <p:extLst>
      <p:ext uri="{BB962C8B-B14F-4D97-AF65-F5344CB8AC3E}">
        <p14:creationId xmlns:p14="http://schemas.microsoft.com/office/powerpoint/2010/main" val="4231817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9737" y="6426201"/>
            <a:ext cx="2743200" cy="365125"/>
          </a:xfrm>
        </p:spPr>
        <p:txBody>
          <a:bodyPr/>
          <a:lstStyle/>
          <a:p>
            <a:fld id="{41D9830F-53EB-46B6-9EC0-C4C68F82A889}" type="slidenum">
              <a:rPr kumimoji="1" lang="ja-JP" altLang="en-US" smtClean="0"/>
              <a:t>63</a:t>
            </a:fld>
            <a:endParaRPr kumimoji="1" lang="ja-JP" altLang="en-US" dirty="0"/>
          </a:p>
        </p:txBody>
      </p:sp>
      <p:sp>
        <p:nvSpPr>
          <p:cNvPr id="3" name="正方形/長方形 2"/>
          <p:cNvSpPr/>
          <p:nvPr/>
        </p:nvSpPr>
        <p:spPr>
          <a:xfrm>
            <a:off x="0" y="0"/>
            <a:ext cx="12192000" cy="6930547"/>
          </a:xfrm>
          <a:prstGeom prst="rect">
            <a:avLst/>
          </a:prstGeom>
        </p:spPr>
        <p:txBody>
          <a:bodyPr wrap="square" tIns="36000">
            <a:spAutoFit/>
          </a:bodyPr>
          <a:lstStyle/>
          <a:p>
            <a:r>
              <a:rPr lang="ja-JP" altLang="en-US" sz="2000" b="1" dirty="0" smtClean="0"/>
              <a:t>（２８）</a:t>
            </a:r>
            <a:r>
              <a:rPr lang="ja-JP" altLang="en-US" sz="2000" b="1" dirty="0"/>
              <a:t>定員の遵守</a:t>
            </a:r>
            <a:r>
              <a:rPr lang="en-US" altLang="ja-JP" sz="2000" b="1" dirty="0"/>
              <a:t>【</a:t>
            </a:r>
            <a:r>
              <a:rPr lang="ja-JP" altLang="en-US" sz="2000" b="1" dirty="0" smtClean="0"/>
              <a:t>第</a:t>
            </a:r>
            <a:r>
              <a:rPr lang="en-US" altLang="ja-JP" sz="2000" b="1" dirty="0" smtClean="0"/>
              <a:t>168</a:t>
            </a:r>
            <a:r>
              <a:rPr lang="ja-JP" altLang="en-US" sz="2000" b="1" dirty="0" smtClean="0"/>
              <a:t>条</a:t>
            </a:r>
            <a:r>
              <a:rPr lang="en-US" altLang="ja-JP" sz="2000" b="1" dirty="0"/>
              <a:t>】</a:t>
            </a:r>
          </a:p>
          <a:p>
            <a:pPr marL="357188" indent="185738"/>
            <a:r>
              <a:rPr lang="ja-JP" altLang="en-US" sz="2000" dirty="0" smtClean="0"/>
              <a:t>ユニット</a:t>
            </a:r>
            <a:r>
              <a:rPr lang="ja-JP" altLang="en-US" sz="2000" dirty="0"/>
              <a:t>ごとの入居定員及び居室の定員を超えて入居させてはならない</a:t>
            </a:r>
            <a:r>
              <a:rPr lang="ja-JP" altLang="en-US" sz="2000" dirty="0" smtClean="0"/>
              <a:t>。</a:t>
            </a:r>
            <a:endParaRPr lang="en-US" altLang="ja-JP" sz="2000" dirty="0" smtClean="0"/>
          </a:p>
          <a:p>
            <a:pPr marL="357188" indent="185738"/>
            <a:r>
              <a:rPr lang="ja-JP" altLang="en-US" sz="2000" dirty="0" smtClean="0"/>
              <a:t>ただし</a:t>
            </a:r>
            <a:r>
              <a:rPr lang="ja-JP" altLang="en-US" sz="2000" dirty="0"/>
              <a:t>、災害、虐待その他のやむを得ない事情がある場合は、この限りではない</a:t>
            </a:r>
            <a:r>
              <a:rPr lang="ja-JP" altLang="en-US" sz="2000" dirty="0" smtClean="0"/>
              <a:t>。</a:t>
            </a:r>
            <a:endParaRPr lang="en-US" altLang="ja-JP" sz="2000" dirty="0" smtClean="0"/>
          </a:p>
          <a:p>
            <a:pPr marL="357188" indent="185738"/>
            <a:endParaRPr lang="ja-JP" altLang="en-US" sz="1000" dirty="0"/>
          </a:p>
          <a:p>
            <a:r>
              <a:rPr lang="ja-JP" altLang="en-US" sz="2000" b="1" dirty="0" smtClean="0"/>
              <a:t>（２９）非常災害対策</a:t>
            </a:r>
            <a:r>
              <a:rPr lang="en-US" altLang="ja-JP" sz="2000" b="1" dirty="0" smtClean="0"/>
              <a:t>【</a:t>
            </a:r>
            <a:r>
              <a:rPr lang="zh-CN" altLang="en-US" sz="2000" b="1" dirty="0" smtClean="0"/>
              <a:t>第</a:t>
            </a:r>
            <a:r>
              <a:rPr lang="en-US" altLang="zh-CN" sz="2000" b="1" dirty="0" smtClean="0"/>
              <a:t>32</a:t>
            </a:r>
            <a:r>
              <a:rPr lang="zh-CN" altLang="en-US" sz="2000" b="1" dirty="0" smtClean="0"/>
              <a:t>条</a:t>
            </a:r>
            <a:r>
              <a:rPr lang="en-US" altLang="ja-JP" sz="2000" b="1" dirty="0" smtClean="0"/>
              <a:t>】</a:t>
            </a:r>
            <a:endParaRPr lang="zh-CN" altLang="en-US" sz="2000" b="1" dirty="0"/>
          </a:p>
          <a:p>
            <a:pPr marL="500063" indent="-228600"/>
            <a:r>
              <a:rPr lang="ja-JP" altLang="en-US" sz="2000" dirty="0" smtClean="0"/>
              <a:t>① 非常</a:t>
            </a:r>
            <a:r>
              <a:rPr lang="ja-JP" altLang="en-US" sz="2000" dirty="0"/>
              <a:t>災害に関する具体的計画を立て、非常災害時の関係機関への通報及び連絡</a:t>
            </a:r>
            <a:r>
              <a:rPr lang="ja-JP" altLang="en-US" sz="2000" dirty="0" smtClean="0"/>
              <a:t>体制を整備</a:t>
            </a:r>
            <a:r>
              <a:rPr lang="ja-JP" altLang="en-US" sz="2000" dirty="0"/>
              <a:t>し、それらを定期的に従業者に周知するとともに、年に</a:t>
            </a:r>
            <a:r>
              <a:rPr lang="en-US" altLang="ja-JP" sz="2000" dirty="0"/>
              <a:t>2</a:t>
            </a:r>
            <a:r>
              <a:rPr lang="ja-JP" altLang="en-US" sz="2000" dirty="0"/>
              <a:t>回以上避難、救出その他必要な訓練を行うこと。</a:t>
            </a:r>
          </a:p>
          <a:p>
            <a:pPr marL="500063" indent="-228600"/>
            <a:r>
              <a:rPr lang="ja-JP" altLang="en-US" sz="2000" dirty="0" smtClean="0"/>
              <a:t>② ①</a:t>
            </a:r>
            <a:r>
              <a:rPr lang="ja-JP" altLang="en-US" sz="2000" dirty="0"/>
              <a:t>に規定する訓練の実施に当たって、地域住民の参加が得られるよう連携に努めなければならない</a:t>
            </a:r>
            <a:r>
              <a:rPr lang="ja-JP" altLang="en-US" sz="2000" dirty="0" smtClean="0"/>
              <a:t>。</a:t>
            </a:r>
            <a:endParaRPr lang="en-US" altLang="ja-JP" sz="2000" dirty="0" smtClean="0"/>
          </a:p>
          <a:p>
            <a:pPr marL="500063" indent="-228600"/>
            <a:endParaRPr lang="en-US" altLang="ja-JP" sz="1000" dirty="0"/>
          </a:p>
          <a:p>
            <a:r>
              <a:rPr lang="ja-JP" altLang="en-US" sz="2000" b="1" dirty="0" smtClean="0"/>
              <a:t>（３０）衛生</a:t>
            </a:r>
            <a:r>
              <a:rPr lang="ja-JP" altLang="en-US" sz="2000" b="1" dirty="0"/>
              <a:t>管理</a:t>
            </a:r>
            <a:r>
              <a:rPr lang="ja-JP" altLang="en-US" sz="2000" b="1" dirty="0" smtClean="0"/>
              <a:t>等</a:t>
            </a:r>
            <a:r>
              <a:rPr lang="en-US" altLang="ja-JP" sz="2000" b="1" dirty="0" smtClean="0"/>
              <a:t>【</a:t>
            </a:r>
            <a:r>
              <a:rPr lang="ja-JP" altLang="en-US" sz="2000" b="1" dirty="0" smtClean="0"/>
              <a:t>第</a:t>
            </a:r>
            <a:r>
              <a:rPr lang="en-US" altLang="ja-JP" sz="2000" b="1" dirty="0" smtClean="0"/>
              <a:t>151</a:t>
            </a:r>
            <a:r>
              <a:rPr lang="ja-JP" altLang="en-US" sz="2000" b="1" dirty="0" smtClean="0"/>
              <a:t>条</a:t>
            </a:r>
            <a:r>
              <a:rPr lang="en-US" altLang="ja-JP" sz="2000" b="1" dirty="0" smtClean="0"/>
              <a:t>】</a:t>
            </a:r>
            <a:endParaRPr lang="ja-JP" altLang="en-US" sz="2000" b="1" dirty="0"/>
          </a:p>
          <a:p>
            <a:pPr marL="542925" indent="-271463"/>
            <a:r>
              <a:rPr lang="ja-JP" altLang="en-US" sz="2000" dirty="0" smtClean="0"/>
              <a:t>① 入所者</a:t>
            </a:r>
            <a:r>
              <a:rPr lang="ja-JP" altLang="en-US" sz="2000" dirty="0"/>
              <a:t>の使用する食器その他の設備又は飲用に供する水について、衛生的な管理に努め、衛生上必要な措置を講ずるとともに、医薬品及び医療機器の管理を適正に行うこと</a:t>
            </a:r>
            <a:r>
              <a:rPr lang="ja-JP" altLang="en-US" sz="2000" dirty="0" smtClean="0"/>
              <a:t>。</a:t>
            </a:r>
            <a:endParaRPr lang="en-US" altLang="ja-JP" sz="2000" dirty="0" smtClean="0"/>
          </a:p>
          <a:p>
            <a:pPr marL="542925" indent="-271463"/>
            <a:r>
              <a:rPr lang="ja-JP" altLang="en-US" sz="2000" dirty="0" smtClean="0"/>
              <a:t>② 感染症</a:t>
            </a:r>
            <a:r>
              <a:rPr lang="ja-JP" altLang="en-US" sz="2000" dirty="0"/>
              <a:t>又は食中毒が発生し、又はまん延しないように、次の措置を講じること。</a:t>
            </a:r>
          </a:p>
          <a:p>
            <a:pPr marL="542925" indent="-180975"/>
            <a:r>
              <a:rPr lang="en-US" altLang="ja-JP" sz="2000" dirty="0" smtClean="0"/>
              <a:t>ⅰ</a:t>
            </a:r>
            <a:r>
              <a:rPr lang="ja-JP" altLang="en-US" sz="2000" dirty="0" smtClean="0"/>
              <a:t>）感染症</a:t>
            </a:r>
            <a:r>
              <a:rPr lang="ja-JP" altLang="en-US" sz="2000" dirty="0"/>
              <a:t>、食中毒の</a:t>
            </a:r>
            <a:r>
              <a:rPr lang="ja-JP" altLang="en-US" sz="2000" dirty="0" smtClean="0"/>
              <a:t>予防及びまん延</a:t>
            </a:r>
            <a:r>
              <a:rPr lang="ja-JP" altLang="en-US" sz="2000" dirty="0"/>
              <a:t>の防止の対策を検討する委員会（テレビ電話装置等を</a:t>
            </a:r>
            <a:r>
              <a:rPr lang="ja-JP" altLang="en-US" sz="2000" dirty="0" smtClean="0"/>
              <a:t>活</a:t>
            </a:r>
            <a:r>
              <a:rPr lang="ja-JP" altLang="en-US" sz="2000" dirty="0"/>
              <a:t>用して行うこともできる。）を３か月に１回以上開催し</a:t>
            </a:r>
            <a:r>
              <a:rPr lang="ja-JP" altLang="en-US" sz="2000" dirty="0" smtClean="0"/>
              <a:t>、その結果</a:t>
            </a:r>
            <a:r>
              <a:rPr lang="ja-JP" altLang="en-US" sz="2000" dirty="0"/>
              <a:t>を従業者に周知徹底すること</a:t>
            </a:r>
            <a:r>
              <a:rPr lang="ja-JP" altLang="en-US" sz="2000" dirty="0" smtClean="0"/>
              <a:t>。</a:t>
            </a:r>
            <a:endParaRPr lang="en-US" altLang="ja-JP" sz="2000" dirty="0" smtClean="0"/>
          </a:p>
          <a:p>
            <a:pPr marL="542925" indent="-185738"/>
            <a:endParaRPr lang="en-US" altLang="ja-JP" sz="2000" dirty="0" smtClean="0"/>
          </a:p>
          <a:p>
            <a:pPr marL="542925" indent="-185738"/>
            <a:endParaRPr lang="en-US" altLang="ja-JP" sz="2000" dirty="0"/>
          </a:p>
          <a:p>
            <a:pPr marL="542925" indent="-185738"/>
            <a:endParaRPr lang="en-US" altLang="ja-JP" sz="2000" dirty="0" smtClean="0"/>
          </a:p>
          <a:p>
            <a:pPr marL="542925" indent="-185738"/>
            <a:endParaRPr lang="en-US" altLang="ja-JP" sz="2000" dirty="0"/>
          </a:p>
          <a:p>
            <a:pPr marL="542925" indent="-185738"/>
            <a:endParaRPr lang="en-US" altLang="ja-JP" sz="2000" dirty="0" smtClean="0"/>
          </a:p>
          <a:p>
            <a:pPr marL="542925" indent="-185738"/>
            <a:endParaRPr lang="en-US" altLang="ja-JP" sz="2000" dirty="0"/>
          </a:p>
          <a:p>
            <a:pPr marL="542925" indent="-185738"/>
            <a:endParaRPr lang="en-US" altLang="ja-JP" sz="2000" dirty="0" smtClean="0"/>
          </a:p>
          <a:p>
            <a:pPr marL="542925" indent="-185738"/>
            <a:endParaRPr lang="en-US" altLang="ja-JP" sz="500" dirty="0" smtClean="0"/>
          </a:p>
          <a:p>
            <a:pPr marL="542925" indent="-185738"/>
            <a:r>
              <a:rPr lang="en-US" altLang="ja-JP" sz="2000" dirty="0" smtClean="0"/>
              <a:t>ⅱ</a:t>
            </a:r>
            <a:r>
              <a:rPr lang="ja-JP" altLang="en-US" sz="2000" dirty="0"/>
              <a:t>）感染症及び食中毒の予防及びまん延の防止のための</a:t>
            </a:r>
            <a:r>
              <a:rPr lang="ja-JP" altLang="en-US" sz="2000" dirty="0" smtClean="0"/>
              <a:t>指針を</a:t>
            </a:r>
            <a:r>
              <a:rPr lang="ja-JP" altLang="en-US" sz="2000" dirty="0"/>
              <a:t>整備すること</a:t>
            </a:r>
            <a:r>
              <a:rPr lang="ja-JP" altLang="en-US" sz="2000" dirty="0" smtClean="0"/>
              <a:t>。</a:t>
            </a:r>
            <a:endParaRPr lang="en-US" altLang="ja-JP" sz="2000" dirty="0"/>
          </a:p>
        </p:txBody>
      </p:sp>
      <p:sp>
        <p:nvSpPr>
          <p:cNvPr id="4" name="正方形/長方形 3"/>
          <p:cNvSpPr/>
          <p:nvPr/>
        </p:nvSpPr>
        <p:spPr>
          <a:xfrm>
            <a:off x="585787" y="4306127"/>
            <a:ext cx="11487150" cy="2137371"/>
          </a:xfrm>
          <a:prstGeom prst="rect">
            <a:avLst/>
          </a:prstGeom>
          <a:ln w="6350">
            <a:solidFill>
              <a:schemeClr val="tx1"/>
            </a:solidFill>
            <a:prstDash val="sysDot"/>
          </a:ln>
        </p:spPr>
        <p:txBody>
          <a:bodyPr wrap="square" tIns="72000" bIns="0" anchor="ctr" anchorCtr="0">
            <a:spAutoFit/>
          </a:bodyPr>
          <a:lstStyle/>
          <a:p>
            <a:pPr marL="185738" lvl="0" indent="-185738" defTabSz="803275">
              <a:lnSpc>
                <a:spcPts val="2300"/>
              </a:lnSpc>
              <a:tabLst>
                <a:tab pos="720725" algn="l"/>
              </a:tabLst>
            </a:pPr>
            <a:r>
              <a:rPr lang="en-US" altLang="ja-JP" sz="2000" dirty="0" smtClean="0">
                <a:solidFill>
                  <a:prstClr val="black"/>
                </a:solidFill>
              </a:rPr>
              <a:t>【</a:t>
            </a:r>
            <a:r>
              <a:rPr lang="ja-JP" altLang="en-US" sz="2000" dirty="0" smtClean="0">
                <a:solidFill>
                  <a:prstClr val="black"/>
                </a:solidFill>
              </a:rPr>
              <a:t>感染</a:t>
            </a:r>
            <a:r>
              <a:rPr lang="ja-JP" altLang="en-US" sz="2000" dirty="0">
                <a:solidFill>
                  <a:prstClr val="black"/>
                </a:solidFill>
              </a:rPr>
              <a:t>対策委員会の構成</a:t>
            </a:r>
            <a:r>
              <a:rPr lang="ja-JP" altLang="en-US" sz="2000" dirty="0" smtClean="0">
                <a:solidFill>
                  <a:prstClr val="black"/>
                </a:solidFill>
              </a:rPr>
              <a:t>メンバー</a:t>
            </a:r>
            <a:r>
              <a:rPr lang="en-US" altLang="ja-JP" sz="2000" dirty="0" smtClean="0">
                <a:solidFill>
                  <a:prstClr val="black"/>
                </a:solidFill>
              </a:rPr>
              <a:t>】</a:t>
            </a:r>
            <a:endParaRPr lang="en-US" altLang="ja-JP" sz="2000" dirty="0">
              <a:solidFill>
                <a:prstClr val="black"/>
              </a:solidFill>
            </a:endParaRPr>
          </a:p>
          <a:p>
            <a:pPr marL="185738" lvl="0" indent="-185738" defTabSz="803275">
              <a:lnSpc>
                <a:spcPts val="2300"/>
              </a:lnSpc>
              <a:tabLst>
                <a:tab pos="720725" algn="l"/>
              </a:tabLst>
            </a:pPr>
            <a:r>
              <a:rPr lang="ja-JP" altLang="en-US" sz="2000" dirty="0" smtClean="0">
                <a:solidFill>
                  <a:prstClr val="black"/>
                </a:solidFill>
              </a:rPr>
              <a:t>・</a:t>
            </a:r>
            <a:r>
              <a:rPr lang="ja-JP" altLang="en-US" sz="2000" dirty="0">
                <a:solidFill>
                  <a:prstClr val="black"/>
                </a:solidFill>
              </a:rPr>
              <a:t>施設長（管理者）、事務長、医師、看護職員、介護職員、栄養士又は管理栄養士、生活相談員等の幅広い職種により構成すること。</a:t>
            </a:r>
            <a:endParaRPr lang="en-US" altLang="ja-JP" sz="2000" dirty="0">
              <a:solidFill>
                <a:prstClr val="black"/>
              </a:solidFill>
            </a:endParaRPr>
          </a:p>
          <a:p>
            <a:pPr marL="185738" lvl="0" indent="-185738" defTabSz="803275">
              <a:lnSpc>
                <a:spcPts val="2300"/>
              </a:lnSpc>
              <a:tabLst>
                <a:tab pos="720725" algn="l"/>
              </a:tabLst>
            </a:pPr>
            <a:r>
              <a:rPr lang="ja-JP" altLang="en-US" sz="2000" dirty="0" smtClean="0">
                <a:solidFill>
                  <a:prstClr val="black"/>
                </a:solidFill>
              </a:rPr>
              <a:t>・</a:t>
            </a:r>
            <a:r>
              <a:rPr lang="ja-JP" altLang="en-US" sz="2000" dirty="0">
                <a:solidFill>
                  <a:prstClr val="black"/>
                </a:solidFill>
              </a:rPr>
              <a:t>構成メンバーの責任及び役割分担を明確にするとともに、感染対策担当者を決めておくこと。</a:t>
            </a:r>
            <a:endParaRPr lang="en-US" altLang="ja-JP" sz="2000" dirty="0">
              <a:solidFill>
                <a:prstClr val="black"/>
              </a:solidFill>
            </a:endParaRPr>
          </a:p>
          <a:p>
            <a:pPr marL="185738" lvl="0" indent="-185738" defTabSz="803275">
              <a:lnSpc>
                <a:spcPts val="2300"/>
              </a:lnSpc>
              <a:tabLst>
                <a:tab pos="720725" algn="l"/>
              </a:tabLst>
            </a:pPr>
            <a:r>
              <a:rPr lang="en-US" altLang="ja-JP" sz="2000" dirty="0" smtClean="0">
                <a:solidFill>
                  <a:prstClr val="black"/>
                </a:solidFill>
              </a:rPr>
              <a:t>【</a:t>
            </a:r>
            <a:r>
              <a:rPr lang="ja-JP" altLang="en-US" sz="2000" dirty="0" smtClean="0">
                <a:solidFill>
                  <a:prstClr val="black"/>
                </a:solidFill>
              </a:rPr>
              <a:t>開催頻度</a:t>
            </a:r>
            <a:r>
              <a:rPr lang="en-US" altLang="ja-JP" sz="2000" dirty="0" smtClean="0">
                <a:solidFill>
                  <a:prstClr val="black"/>
                </a:solidFill>
              </a:rPr>
              <a:t>】</a:t>
            </a:r>
            <a:endParaRPr lang="en-US" altLang="ja-JP" sz="2000" dirty="0">
              <a:solidFill>
                <a:prstClr val="black"/>
              </a:solidFill>
            </a:endParaRPr>
          </a:p>
          <a:p>
            <a:pPr marL="185738" lvl="0" indent="-185738">
              <a:lnSpc>
                <a:spcPts val="2300"/>
              </a:lnSpc>
            </a:pPr>
            <a:r>
              <a:rPr lang="ja-JP" altLang="en-US" sz="2000" dirty="0" smtClean="0">
                <a:solidFill>
                  <a:prstClr val="black"/>
                </a:solidFill>
              </a:rPr>
              <a:t>・</a:t>
            </a:r>
            <a:r>
              <a:rPr lang="ja-JP" altLang="en-US" sz="2000" dirty="0">
                <a:solidFill>
                  <a:prstClr val="black"/>
                </a:solidFill>
              </a:rPr>
              <a:t>入所者や施設の状況に応じて、おおむね３月に１回以上、定期的に開催するとともに感染症が流行する時期等を勘案して必要に応じ随時開催する必要がある</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2866149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0210" y="6492874"/>
            <a:ext cx="2743200" cy="365125"/>
          </a:xfrm>
        </p:spPr>
        <p:txBody>
          <a:bodyPr/>
          <a:lstStyle/>
          <a:p>
            <a:fld id="{41D9830F-53EB-46B6-9EC0-C4C68F82A889}" type="slidenum">
              <a:rPr kumimoji="1" lang="ja-JP" altLang="en-US" smtClean="0"/>
              <a:t>64</a:t>
            </a:fld>
            <a:endParaRPr kumimoji="1" lang="ja-JP" altLang="en-US" dirty="0"/>
          </a:p>
        </p:txBody>
      </p:sp>
      <p:sp>
        <p:nvSpPr>
          <p:cNvPr id="3" name="正方形/長方形 2"/>
          <p:cNvSpPr/>
          <p:nvPr/>
        </p:nvSpPr>
        <p:spPr>
          <a:xfrm>
            <a:off x="0" y="0"/>
            <a:ext cx="12191999" cy="7232749"/>
          </a:xfrm>
          <a:prstGeom prst="rect">
            <a:avLst/>
          </a:prstGeom>
        </p:spPr>
        <p:txBody>
          <a:bodyPr wrap="square">
            <a:spAutoFit/>
          </a:bodyPr>
          <a:lstStyle/>
          <a:p>
            <a:pPr marL="623888" indent="-180975"/>
            <a:r>
              <a:rPr lang="ja-JP" altLang="en-US" sz="2000" dirty="0"/>
              <a:t>　</a:t>
            </a:r>
            <a:endParaRPr lang="en-US" altLang="ja-JP" sz="2000" dirty="0" smtClean="0"/>
          </a:p>
          <a:p>
            <a:pPr marL="623888" indent="-180975"/>
            <a:endParaRPr lang="en-US" altLang="ja-JP" sz="2000" dirty="0"/>
          </a:p>
          <a:p>
            <a:pPr marL="623888" indent="-180975"/>
            <a:endParaRPr lang="en-US" altLang="ja-JP" sz="2000" dirty="0" smtClean="0"/>
          </a:p>
          <a:p>
            <a:pPr marL="623888" indent="-180975"/>
            <a:endParaRPr lang="en-US" altLang="ja-JP" sz="2000" dirty="0"/>
          </a:p>
          <a:p>
            <a:pPr marL="623888" indent="-180975"/>
            <a:endParaRPr lang="en-US" altLang="ja-JP" sz="2000" dirty="0" smtClean="0"/>
          </a:p>
          <a:p>
            <a:pPr marL="623888" indent="-180975"/>
            <a:endParaRPr lang="en-US" altLang="ja-JP" sz="2000" dirty="0"/>
          </a:p>
          <a:p>
            <a:pPr marL="623888" indent="-180975"/>
            <a:endParaRPr lang="en-US" altLang="ja-JP" sz="2000" dirty="0" smtClean="0"/>
          </a:p>
          <a:p>
            <a:pPr marL="623888" indent="-180975"/>
            <a:endParaRPr lang="en-US" altLang="ja-JP" sz="2000" dirty="0"/>
          </a:p>
          <a:p>
            <a:pPr marL="623888" indent="-180975"/>
            <a:endParaRPr lang="en-US" altLang="ja-JP" sz="800" dirty="0" smtClean="0"/>
          </a:p>
          <a:p>
            <a:pPr marL="623888" indent="-180975"/>
            <a:endParaRPr lang="en-US" altLang="ja-JP" sz="800" dirty="0" smtClean="0"/>
          </a:p>
          <a:p>
            <a:pPr marL="542925" indent="-180975"/>
            <a:r>
              <a:rPr lang="en-US" altLang="ja-JP" sz="2000" dirty="0" smtClean="0"/>
              <a:t>ⅲ</a:t>
            </a:r>
            <a:r>
              <a:rPr lang="ja-JP" altLang="en-US" sz="2000" dirty="0" smtClean="0"/>
              <a:t>）介護</a:t>
            </a:r>
            <a:r>
              <a:rPr lang="ja-JP" altLang="en-US" sz="2000" dirty="0"/>
              <a:t>職員その他の従業者に対し、感染症及び食中毒の予防及びまん延の防止のための研修（年</a:t>
            </a:r>
            <a:r>
              <a:rPr lang="en-US" altLang="ja-JP" sz="2000" dirty="0"/>
              <a:t>2</a:t>
            </a:r>
            <a:r>
              <a:rPr lang="ja-JP" altLang="en-US" sz="2000" dirty="0"/>
              <a:t>回以上）並びに感染症の予防およびまん延防止のための訓練（年</a:t>
            </a:r>
            <a:r>
              <a:rPr lang="en-US" altLang="ja-JP" sz="2000" dirty="0"/>
              <a:t>2</a:t>
            </a:r>
            <a:r>
              <a:rPr lang="ja-JP" altLang="en-US" sz="2000" dirty="0"/>
              <a:t>回以上）を定期的に実施すること</a:t>
            </a:r>
            <a:r>
              <a:rPr lang="ja-JP" altLang="en-US" sz="2000" dirty="0" smtClean="0"/>
              <a:t>。</a:t>
            </a:r>
            <a:endParaRPr lang="en-US" altLang="ja-JP" sz="2000" dirty="0" smtClean="0"/>
          </a:p>
          <a:p>
            <a:pPr marL="539750"/>
            <a:endParaRPr lang="en-US" altLang="ja-JP" sz="2000" dirty="0" smtClean="0"/>
          </a:p>
          <a:p>
            <a:pPr marL="539750"/>
            <a:endParaRPr lang="en-US" altLang="ja-JP" sz="2000" dirty="0"/>
          </a:p>
          <a:p>
            <a:pPr marL="539750"/>
            <a:endParaRPr lang="en-US" altLang="ja-JP" sz="2000" dirty="0" smtClean="0"/>
          </a:p>
          <a:p>
            <a:pPr marL="539750"/>
            <a:endParaRPr lang="en-US" altLang="ja-JP" sz="2000" dirty="0"/>
          </a:p>
          <a:p>
            <a:pPr marL="539750"/>
            <a:endParaRPr lang="en-US" altLang="ja-JP" sz="2000" dirty="0" smtClean="0"/>
          </a:p>
          <a:p>
            <a:pPr marL="539750"/>
            <a:endParaRPr lang="en-US" altLang="ja-JP" sz="2000" dirty="0"/>
          </a:p>
          <a:p>
            <a:pPr marL="539750"/>
            <a:endParaRPr lang="en-US" altLang="ja-JP" sz="2000" dirty="0" smtClean="0"/>
          </a:p>
          <a:p>
            <a:pPr marL="539750"/>
            <a:endParaRPr lang="en-US" altLang="ja-JP" sz="2000" dirty="0"/>
          </a:p>
          <a:p>
            <a:pPr marL="539750"/>
            <a:endParaRPr lang="en-US" altLang="ja-JP" sz="2000" dirty="0" smtClean="0"/>
          </a:p>
          <a:p>
            <a:pPr marL="539750"/>
            <a:endParaRPr lang="en-US" altLang="ja-JP" sz="2000" dirty="0"/>
          </a:p>
          <a:p>
            <a:pPr marL="539750"/>
            <a:endParaRPr lang="en-US" altLang="ja-JP" sz="800" dirty="0" smtClean="0"/>
          </a:p>
          <a:p>
            <a:pPr marL="542925" indent="-185738"/>
            <a:endParaRPr lang="en-US" altLang="ja-JP" sz="300" dirty="0" smtClean="0"/>
          </a:p>
          <a:p>
            <a:pPr marL="542925" indent="-185738"/>
            <a:r>
              <a:rPr lang="en-US" altLang="ja-JP" sz="2000" dirty="0" smtClean="0"/>
              <a:t>ⅳ</a:t>
            </a:r>
            <a:r>
              <a:rPr lang="ja-JP" altLang="en-US" sz="2000" dirty="0" smtClean="0"/>
              <a:t>）</a:t>
            </a:r>
            <a:r>
              <a:rPr lang="ja-JP" altLang="en-US" sz="2000" spc="-100" dirty="0" smtClean="0"/>
              <a:t>「厚生</a:t>
            </a:r>
            <a:r>
              <a:rPr lang="ja-JP" altLang="en-US" sz="2000" spc="-100" dirty="0"/>
              <a:t>労働大臣が</a:t>
            </a:r>
            <a:r>
              <a:rPr lang="ja-JP" altLang="en-US" sz="2000" spc="-100" dirty="0" smtClean="0"/>
              <a:t>定める感染症</a:t>
            </a:r>
            <a:r>
              <a:rPr lang="ja-JP" altLang="en-US" sz="2000" spc="-100" dirty="0"/>
              <a:t>又は食中毒が疑われる際の対処等に関する手順」に</a:t>
            </a:r>
            <a:r>
              <a:rPr lang="ja-JP" altLang="en-US" sz="2000" spc="-100" dirty="0" smtClean="0"/>
              <a:t>沿って対応すること。</a:t>
            </a:r>
            <a:endParaRPr lang="en-US" altLang="ja-JP" sz="2000" spc="-100" dirty="0" smtClean="0"/>
          </a:p>
        </p:txBody>
      </p:sp>
      <p:sp>
        <p:nvSpPr>
          <p:cNvPr id="4" name="正方形/長方形 3"/>
          <p:cNvSpPr/>
          <p:nvPr/>
        </p:nvSpPr>
        <p:spPr>
          <a:xfrm>
            <a:off x="657223" y="58635"/>
            <a:ext cx="11406187" cy="2633221"/>
          </a:xfrm>
          <a:prstGeom prst="rect">
            <a:avLst/>
          </a:prstGeom>
          <a:ln w="6350">
            <a:solidFill>
              <a:schemeClr val="tx1"/>
            </a:solidFill>
            <a:prstDash val="sysDot"/>
          </a:ln>
        </p:spPr>
        <p:txBody>
          <a:bodyPr wrap="square" tIns="36000" bIns="36000" anchor="ctr" anchorCtr="0">
            <a:spAutoFit/>
          </a:bodyPr>
          <a:lstStyle/>
          <a:p>
            <a:pPr>
              <a:lnSpc>
                <a:spcPts val="2200"/>
              </a:lnSpc>
            </a:pPr>
            <a:r>
              <a:rPr lang="en-US" altLang="ja-JP" sz="2000" dirty="0">
                <a:solidFill>
                  <a:prstClr val="black"/>
                </a:solidFill>
              </a:rPr>
              <a:t>※</a:t>
            </a:r>
            <a:r>
              <a:rPr lang="ja-JP" altLang="en-US" sz="2000" dirty="0">
                <a:solidFill>
                  <a:prstClr val="black"/>
                </a:solidFill>
              </a:rPr>
              <a:t> </a:t>
            </a:r>
            <a:r>
              <a:rPr lang="ja-JP" altLang="en-US" sz="2000" dirty="0" smtClean="0">
                <a:solidFill>
                  <a:prstClr val="black"/>
                </a:solidFill>
              </a:rPr>
              <a:t>指針の規定内容（詳しくは「</a:t>
            </a:r>
            <a:r>
              <a:rPr lang="ja-JP" altLang="en-US" sz="2000" dirty="0">
                <a:solidFill>
                  <a:prstClr val="black"/>
                </a:solidFill>
              </a:rPr>
              <a:t>介護現場における感染対策の手引き」を参照</a:t>
            </a:r>
            <a:r>
              <a:rPr lang="ja-JP" altLang="en-US" sz="2000" dirty="0" smtClean="0">
                <a:solidFill>
                  <a:prstClr val="black"/>
                </a:solidFill>
              </a:rPr>
              <a:t>。）</a:t>
            </a:r>
            <a:endParaRPr lang="en-US" altLang="ja-JP" sz="2000" dirty="0">
              <a:solidFill>
                <a:prstClr val="black"/>
              </a:solidFill>
            </a:endParaRPr>
          </a:p>
          <a:p>
            <a:pPr lvl="0">
              <a:lnSpc>
                <a:spcPts val="2200"/>
              </a:lnSpc>
            </a:pPr>
            <a:r>
              <a:rPr lang="en-US" altLang="ja-JP" sz="2000" dirty="0" smtClean="0">
                <a:solidFill>
                  <a:prstClr val="black"/>
                </a:solidFill>
              </a:rPr>
              <a:t>【</a:t>
            </a:r>
            <a:r>
              <a:rPr lang="ja-JP" altLang="en-US" sz="2000" dirty="0" smtClean="0">
                <a:solidFill>
                  <a:prstClr val="black"/>
                </a:solidFill>
              </a:rPr>
              <a:t>平常</a:t>
            </a:r>
            <a:r>
              <a:rPr lang="ja-JP" altLang="en-US" sz="2000" dirty="0">
                <a:solidFill>
                  <a:prstClr val="black"/>
                </a:solidFill>
              </a:rPr>
              <a:t>時の</a:t>
            </a:r>
            <a:r>
              <a:rPr lang="ja-JP" altLang="en-US" sz="2000" dirty="0" smtClean="0">
                <a:solidFill>
                  <a:prstClr val="black"/>
                </a:solidFill>
              </a:rPr>
              <a:t>対策</a:t>
            </a:r>
            <a:r>
              <a:rPr lang="en-US" altLang="ja-JP" sz="2000" dirty="0" smtClean="0">
                <a:solidFill>
                  <a:prstClr val="black"/>
                </a:solidFill>
              </a:rPr>
              <a:t>】</a:t>
            </a:r>
            <a:endParaRPr lang="ja-JP" altLang="en-US" sz="2000" dirty="0">
              <a:solidFill>
                <a:prstClr val="black"/>
              </a:solidFill>
            </a:endParaRPr>
          </a:p>
          <a:p>
            <a:pPr marL="271463" lvl="0">
              <a:lnSpc>
                <a:spcPts val="2200"/>
              </a:lnSpc>
            </a:pPr>
            <a:r>
              <a:rPr lang="ja-JP" altLang="en-US" sz="2000" dirty="0">
                <a:solidFill>
                  <a:prstClr val="black"/>
                </a:solidFill>
              </a:rPr>
              <a:t>施設内の衛生管理（環境の整備等、</a:t>
            </a:r>
            <a:r>
              <a:rPr lang="ja-JP" altLang="en-US" sz="2000" dirty="0" smtClean="0">
                <a:solidFill>
                  <a:prstClr val="black"/>
                </a:solidFill>
              </a:rPr>
              <a:t>排泄物、血液・体積の処理等</a:t>
            </a:r>
            <a:r>
              <a:rPr lang="ja-JP" altLang="en-US" sz="2000" dirty="0">
                <a:solidFill>
                  <a:prstClr val="black"/>
                </a:solidFill>
              </a:rPr>
              <a:t>）、日常のケアにかかる感染対策</a:t>
            </a:r>
            <a:r>
              <a:rPr lang="ja-JP" altLang="en-US" sz="2000" dirty="0" smtClean="0">
                <a:solidFill>
                  <a:prstClr val="black"/>
                </a:solidFill>
              </a:rPr>
              <a:t>（標準的な予防策（血液・排泄物、傷</a:t>
            </a:r>
            <a:r>
              <a:rPr lang="ja-JP" altLang="en-US" sz="2000" dirty="0">
                <a:solidFill>
                  <a:prstClr val="black"/>
                </a:solidFill>
              </a:rPr>
              <a:t>等に触れる時の</a:t>
            </a:r>
            <a:r>
              <a:rPr lang="ja-JP" altLang="en-US" sz="2000" dirty="0" smtClean="0">
                <a:solidFill>
                  <a:prstClr val="black"/>
                </a:solidFill>
              </a:rPr>
              <a:t>取り決め）、</a:t>
            </a:r>
            <a:r>
              <a:rPr lang="ja-JP" altLang="en-US" sz="2000" dirty="0">
                <a:solidFill>
                  <a:prstClr val="black"/>
                </a:solidFill>
              </a:rPr>
              <a:t>手洗いの基本、早期発見のための日常の観察項目）等。</a:t>
            </a:r>
          </a:p>
          <a:p>
            <a:pPr lvl="0">
              <a:lnSpc>
                <a:spcPts val="2200"/>
              </a:lnSpc>
            </a:pPr>
            <a:r>
              <a:rPr lang="en-US" altLang="ja-JP" sz="2000" dirty="0" smtClean="0">
                <a:solidFill>
                  <a:prstClr val="black"/>
                </a:solidFill>
              </a:rPr>
              <a:t>【</a:t>
            </a:r>
            <a:r>
              <a:rPr lang="ja-JP" altLang="en-US" sz="2000" dirty="0" smtClean="0">
                <a:solidFill>
                  <a:prstClr val="black"/>
                </a:solidFill>
              </a:rPr>
              <a:t>発生</a:t>
            </a:r>
            <a:r>
              <a:rPr lang="ja-JP" altLang="en-US" sz="2000" dirty="0">
                <a:solidFill>
                  <a:prstClr val="black"/>
                </a:solidFill>
              </a:rPr>
              <a:t>時の</a:t>
            </a:r>
            <a:r>
              <a:rPr lang="ja-JP" altLang="en-US" sz="2000" dirty="0" smtClean="0">
                <a:solidFill>
                  <a:prstClr val="black"/>
                </a:solidFill>
              </a:rPr>
              <a:t>対応</a:t>
            </a:r>
            <a:r>
              <a:rPr lang="en-US" altLang="ja-JP" sz="2000" dirty="0" smtClean="0">
                <a:solidFill>
                  <a:prstClr val="black"/>
                </a:solidFill>
              </a:rPr>
              <a:t>】</a:t>
            </a:r>
            <a:endParaRPr lang="ja-JP" altLang="en-US" sz="2000" dirty="0">
              <a:solidFill>
                <a:prstClr val="black"/>
              </a:solidFill>
            </a:endParaRPr>
          </a:p>
          <a:p>
            <a:pPr marL="357188" lvl="0">
              <a:lnSpc>
                <a:spcPts val="2200"/>
              </a:lnSpc>
            </a:pPr>
            <a:r>
              <a:rPr lang="ja-JP" altLang="en-US" sz="2000" dirty="0">
                <a:solidFill>
                  <a:prstClr val="black"/>
                </a:solidFill>
              </a:rPr>
              <a:t>発生状況の把握、感染拡大の防止、医療機関や保健所、</a:t>
            </a:r>
            <a:r>
              <a:rPr lang="ja-JP" altLang="en-US" sz="2000" dirty="0" smtClean="0">
                <a:solidFill>
                  <a:prstClr val="black"/>
                </a:solidFill>
              </a:rPr>
              <a:t>市町村等</a:t>
            </a:r>
            <a:r>
              <a:rPr lang="ja-JP" altLang="en-US" sz="2000" dirty="0">
                <a:solidFill>
                  <a:prstClr val="black"/>
                </a:solidFill>
              </a:rPr>
              <a:t>の関係機関との連携、医療処置、行政への報告等。</a:t>
            </a:r>
            <a:endParaRPr lang="en-US" altLang="ja-JP" sz="2000" dirty="0">
              <a:solidFill>
                <a:prstClr val="black"/>
              </a:solidFill>
            </a:endParaRPr>
          </a:p>
          <a:p>
            <a:pPr lvl="0">
              <a:lnSpc>
                <a:spcPts val="2200"/>
              </a:lnSpc>
            </a:pPr>
            <a:r>
              <a:rPr lang="en-US" altLang="ja-JP" sz="2000" dirty="0" smtClean="0">
                <a:solidFill>
                  <a:prstClr val="black"/>
                </a:solidFill>
              </a:rPr>
              <a:t>※ </a:t>
            </a:r>
            <a:r>
              <a:rPr lang="ja-JP" altLang="en-US" sz="2000" dirty="0" smtClean="0">
                <a:solidFill>
                  <a:prstClr val="black"/>
                </a:solidFill>
              </a:rPr>
              <a:t>発生</a:t>
            </a:r>
            <a:r>
              <a:rPr lang="ja-JP" altLang="en-US" sz="2000" dirty="0">
                <a:solidFill>
                  <a:prstClr val="black"/>
                </a:solidFill>
              </a:rPr>
              <a:t>時における施設内の連絡体制や上記の関係機関への連絡体制を整備し、明記しておくこと</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657223" y="3295396"/>
            <a:ext cx="11406186" cy="3197478"/>
          </a:xfrm>
          <a:prstGeom prst="rect">
            <a:avLst/>
          </a:prstGeom>
          <a:ln w="6350">
            <a:solidFill>
              <a:schemeClr val="tx1"/>
            </a:solidFill>
            <a:prstDash val="sysDot"/>
          </a:ln>
        </p:spPr>
        <p:txBody>
          <a:bodyPr wrap="square" tIns="36000" bIns="36000" anchor="ctr" anchorCtr="0">
            <a:spAutoFit/>
          </a:bodyPr>
          <a:lstStyle/>
          <a:p>
            <a:pPr lvl="0">
              <a:lnSpc>
                <a:spcPts val="2200"/>
              </a:lnSpc>
              <a:tabLst>
                <a:tab pos="185738" algn="l"/>
                <a:tab pos="803275" algn="l"/>
              </a:tabLst>
            </a:pPr>
            <a:r>
              <a:rPr lang="en-US" altLang="ja-JP" sz="2000" dirty="0" smtClean="0">
                <a:solidFill>
                  <a:prstClr val="black"/>
                </a:solidFill>
              </a:rPr>
              <a:t>【</a:t>
            </a:r>
            <a:r>
              <a:rPr lang="ja-JP" altLang="en-US" sz="2000" dirty="0" smtClean="0">
                <a:solidFill>
                  <a:prstClr val="black"/>
                </a:solidFill>
              </a:rPr>
              <a:t>研修内容</a:t>
            </a:r>
            <a:r>
              <a:rPr lang="en-US" altLang="ja-JP" sz="2000" dirty="0" smtClean="0">
                <a:solidFill>
                  <a:prstClr val="black"/>
                </a:solidFill>
              </a:rPr>
              <a:t>】</a:t>
            </a:r>
            <a:endParaRPr lang="ja-JP" altLang="en-US" sz="2000" dirty="0">
              <a:solidFill>
                <a:prstClr val="black"/>
              </a:solidFill>
            </a:endParaRPr>
          </a:p>
          <a:p>
            <a:pPr marL="185738" lvl="0" indent="-185738">
              <a:lnSpc>
                <a:spcPts val="2200"/>
              </a:lnSpc>
              <a:tabLst>
                <a:tab pos="185738" algn="l"/>
                <a:tab pos="803275" algn="l"/>
              </a:tabLst>
            </a:pPr>
            <a:r>
              <a:rPr lang="ja-JP" altLang="en-US" sz="2000" dirty="0">
                <a:solidFill>
                  <a:prstClr val="black"/>
                </a:solidFill>
              </a:rPr>
              <a:t>・感染対策の基礎的内容等の適切な知識を普及・啓発するとともに、施設における指針に基づいた衛生管理の徹底や衛生的なケアの励行を行うものとする。</a:t>
            </a:r>
            <a:endParaRPr lang="en-US" altLang="ja-JP" sz="2000" dirty="0">
              <a:solidFill>
                <a:prstClr val="black"/>
              </a:solidFill>
            </a:endParaRPr>
          </a:p>
          <a:p>
            <a:pPr marL="185738" lvl="0" indent="-185738">
              <a:lnSpc>
                <a:spcPts val="2200"/>
              </a:lnSpc>
              <a:tabLst>
                <a:tab pos="185738" algn="l"/>
                <a:tab pos="803275" algn="l"/>
              </a:tabLst>
            </a:pPr>
            <a:r>
              <a:rPr lang="ja-JP" altLang="en-US" sz="2000" spc="-30" dirty="0" smtClean="0">
                <a:solidFill>
                  <a:prstClr val="black"/>
                </a:solidFill>
              </a:rPr>
              <a:t>・定期的</a:t>
            </a:r>
            <a:r>
              <a:rPr lang="ja-JP" altLang="en-US" sz="2000" spc="-30" dirty="0">
                <a:solidFill>
                  <a:prstClr val="black"/>
                </a:solidFill>
              </a:rPr>
              <a:t>な教育を年２回以上開催するとともに、新規採用時には</a:t>
            </a:r>
            <a:r>
              <a:rPr lang="ja-JP" altLang="en-US" sz="2000" spc="-30" dirty="0" smtClean="0">
                <a:solidFill>
                  <a:prstClr val="black"/>
                </a:solidFill>
              </a:rPr>
              <a:t>必ず感染</a:t>
            </a:r>
            <a:r>
              <a:rPr lang="ja-JP" altLang="en-US" sz="2000" spc="-30" dirty="0">
                <a:solidFill>
                  <a:prstClr val="black"/>
                </a:solidFill>
              </a:rPr>
              <a:t>対策研修を実施すること。</a:t>
            </a:r>
            <a:endParaRPr lang="en-US" altLang="ja-JP" sz="2000" spc="-30" dirty="0">
              <a:solidFill>
                <a:prstClr val="black"/>
              </a:solidFill>
            </a:endParaRPr>
          </a:p>
          <a:p>
            <a:pPr marL="185738" lvl="0" indent="-185738">
              <a:lnSpc>
                <a:spcPts val="2200"/>
              </a:lnSpc>
              <a:tabLst>
                <a:tab pos="185738" algn="l"/>
                <a:tab pos="803275" algn="l"/>
              </a:tabLst>
            </a:pPr>
            <a:r>
              <a:rPr lang="ja-JP" altLang="en-US" sz="2000" spc="-40" dirty="0">
                <a:solidFill>
                  <a:prstClr val="black"/>
                </a:solidFill>
              </a:rPr>
              <a:t>・調理や清掃などの業務を委託する場合には、委託を受けて行う者に対しても</a:t>
            </a:r>
            <a:r>
              <a:rPr lang="ja-JP" altLang="en-US" sz="2000" spc="-40" dirty="0" smtClean="0">
                <a:solidFill>
                  <a:prstClr val="black"/>
                </a:solidFill>
              </a:rPr>
              <a:t>、指針を周知する</a:t>
            </a:r>
            <a:r>
              <a:rPr lang="ja-JP" altLang="en-US" sz="2000" spc="-40" dirty="0">
                <a:solidFill>
                  <a:prstClr val="black"/>
                </a:solidFill>
              </a:rPr>
              <a:t>こと</a:t>
            </a:r>
            <a:r>
              <a:rPr lang="ja-JP" altLang="en-US" sz="2000" spc="-40" dirty="0" smtClean="0">
                <a:solidFill>
                  <a:prstClr val="black"/>
                </a:solidFill>
              </a:rPr>
              <a:t>。</a:t>
            </a:r>
            <a:endParaRPr lang="en-US" altLang="ja-JP" sz="2000" spc="-40" dirty="0">
              <a:solidFill>
                <a:prstClr val="black"/>
              </a:solidFill>
            </a:endParaRPr>
          </a:p>
          <a:p>
            <a:pPr lvl="0">
              <a:lnSpc>
                <a:spcPts val="2200"/>
              </a:lnSpc>
              <a:tabLst>
                <a:tab pos="185738" algn="l"/>
                <a:tab pos="803275" algn="l"/>
              </a:tabLst>
            </a:pPr>
            <a:r>
              <a:rPr lang="ja-JP" altLang="en-US" sz="2000" dirty="0">
                <a:solidFill>
                  <a:prstClr val="black"/>
                </a:solidFill>
              </a:rPr>
              <a:t>・研修の実施内容に</a:t>
            </a:r>
            <a:r>
              <a:rPr lang="ja-JP" altLang="en-US" sz="2000" dirty="0" smtClean="0">
                <a:solidFill>
                  <a:prstClr val="black"/>
                </a:solidFill>
              </a:rPr>
              <a:t>ついて記録</a:t>
            </a:r>
            <a:r>
              <a:rPr lang="ja-JP" altLang="en-US" sz="2000" dirty="0">
                <a:solidFill>
                  <a:prstClr val="black"/>
                </a:solidFill>
              </a:rPr>
              <a:t>すること。</a:t>
            </a:r>
            <a:endParaRPr lang="en-US" altLang="ja-JP" sz="2000" dirty="0">
              <a:solidFill>
                <a:prstClr val="black"/>
              </a:solidFill>
            </a:endParaRPr>
          </a:p>
          <a:p>
            <a:pPr lvl="0">
              <a:lnSpc>
                <a:spcPts val="2200"/>
              </a:lnSpc>
              <a:tabLst>
                <a:tab pos="185738" algn="l"/>
                <a:tab pos="803275" algn="l"/>
              </a:tabLst>
            </a:pPr>
            <a:r>
              <a:rPr lang="en-US" altLang="ja-JP" sz="2000" dirty="0" smtClean="0">
                <a:solidFill>
                  <a:prstClr val="black"/>
                </a:solidFill>
              </a:rPr>
              <a:t>【</a:t>
            </a:r>
            <a:r>
              <a:rPr lang="ja-JP" altLang="en-US" sz="2000" dirty="0" smtClean="0">
                <a:solidFill>
                  <a:prstClr val="black"/>
                </a:solidFill>
              </a:rPr>
              <a:t>訓練</a:t>
            </a:r>
            <a:r>
              <a:rPr lang="ja-JP" altLang="en-US" sz="2000" dirty="0">
                <a:solidFill>
                  <a:prstClr val="black"/>
                </a:solidFill>
              </a:rPr>
              <a:t>（シミュレーション）</a:t>
            </a:r>
            <a:r>
              <a:rPr lang="ja-JP" altLang="en-US" sz="2000" dirty="0" smtClean="0">
                <a:solidFill>
                  <a:prstClr val="black"/>
                </a:solidFill>
              </a:rPr>
              <a:t>内容</a:t>
            </a:r>
            <a:r>
              <a:rPr lang="en-US" altLang="ja-JP" sz="2000" dirty="0" smtClean="0">
                <a:solidFill>
                  <a:prstClr val="black"/>
                </a:solidFill>
              </a:rPr>
              <a:t>】</a:t>
            </a:r>
            <a:endParaRPr lang="ja-JP" altLang="en-US" sz="2000" dirty="0">
              <a:solidFill>
                <a:prstClr val="black"/>
              </a:solidFill>
            </a:endParaRPr>
          </a:p>
          <a:p>
            <a:pPr marL="185738" lvl="0" indent="-185738" defTabSz="984250">
              <a:lnSpc>
                <a:spcPts val="2200"/>
              </a:lnSpc>
              <a:tabLst>
                <a:tab pos="185738" algn="l"/>
                <a:tab pos="803275" algn="l"/>
              </a:tabLst>
            </a:pPr>
            <a:r>
              <a:rPr lang="ja-JP" altLang="en-US" sz="2000" dirty="0">
                <a:solidFill>
                  <a:prstClr val="black"/>
                </a:solidFill>
              </a:rPr>
              <a:t>・平時から、実際に感染症が発生した場合を想定し、発生時の対応について、訓練（シミュレーション）を 定期的（年２回以上） に行うこと。</a:t>
            </a:r>
            <a:endParaRPr lang="en-US" altLang="ja-JP" sz="2000" dirty="0">
              <a:solidFill>
                <a:prstClr val="black"/>
              </a:solidFill>
            </a:endParaRPr>
          </a:p>
          <a:p>
            <a:pPr marL="185738" lvl="0" indent="-185738" defTabSz="984250">
              <a:lnSpc>
                <a:spcPts val="2200"/>
              </a:lnSpc>
              <a:tabLst>
                <a:tab pos="185738" algn="l"/>
                <a:tab pos="803275" algn="l"/>
              </a:tabLst>
            </a:pPr>
            <a:r>
              <a:rPr lang="ja-JP" altLang="en-US" sz="2000" dirty="0" smtClean="0">
                <a:solidFill>
                  <a:prstClr val="black"/>
                </a:solidFill>
              </a:rPr>
              <a:t>・感染症</a:t>
            </a:r>
            <a:r>
              <a:rPr lang="ja-JP" altLang="en-US" sz="2000" dirty="0">
                <a:solidFill>
                  <a:prstClr val="black"/>
                </a:solidFill>
              </a:rPr>
              <a:t>発生時において迅速に行動できるよう、発生時の対応を定めた指針及び研修内容に基づき、事業所内の役割分担の確認や、感染症対策をした上でのケアの演習などを実</a:t>
            </a:r>
            <a:r>
              <a:rPr lang="ja-JP" altLang="en-US" sz="2000" dirty="0" smtClean="0">
                <a:solidFill>
                  <a:prstClr val="black"/>
                </a:solidFill>
              </a:rPr>
              <a:t>施すること。</a:t>
            </a:r>
            <a:endParaRPr lang="ja-JP" altLang="en-US" sz="2000" dirty="0">
              <a:solidFill>
                <a:prstClr val="black"/>
              </a:solidFill>
            </a:endParaRPr>
          </a:p>
        </p:txBody>
      </p:sp>
    </p:spTree>
    <p:extLst>
      <p:ext uri="{BB962C8B-B14F-4D97-AF65-F5344CB8AC3E}">
        <p14:creationId xmlns:p14="http://schemas.microsoft.com/office/powerpoint/2010/main" val="3402999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8" y="6342063"/>
            <a:ext cx="2743200" cy="365125"/>
          </a:xfrm>
        </p:spPr>
        <p:txBody>
          <a:bodyPr/>
          <a:lstStyle/>
          <a:p>
            <a:fld id="{41D9830F-53EB-46B6-9EC0-C4C68F82A889}" type="slidenum">
              <a:rPr kumimoji="1" lang="ja-JP" altLang="en-US" smtClean="0"/>
              <a:t>65</a:t>
            </a:fld>
            <a:endParaRPr kumimoji="1" lang="ja-JP" altLang="en-US" dirty="0"/>
          </a:p>
        </p:txBody>
      </p:sp>
      <p:sp>
        <p:nvSpPr>
          <p:cNvPr id="3" name="正方形/長方形 2"/>
          <p:cNvSpPr/>
          <p:nvPr/>
        </p:nvSpPr>
        <p:spPr>
          <a:xfrm>
            <a:off x="0" y="0"/>
            <a:ext cx="12192000" cy="6555641"/>
          </a:xfrm>
          <a:prstGeom prst="rect">
            <a:avLst/>
          </a:prstGeom>
        </p:spPr>
        <p:txBody>
          <a:bodyPr wrap="square">
            <a:spAutoFit/>
          </a:bodyPr>
          <a:lstStyle/>
          <a:p>
            <a:pPr lvl="0"/>
            <a:r>
              <a:rPr lang="ja-JP" altLang="en-US" sz="2000" b="1" dirty="0">
                <a:solidFill>
                  <a:prstClr val="black"/>
                </a:solidFill>
              </a:rPr>
              <a:t>（３１</a:t>
            </a:r>
            <a:r>
              <a:rPr lang="ja-JP" altLang="en-US" sz="2000" b="1" dirty="0" smtClean="0">
                <a:solidFill>
                  <a:prstClr val="black"/>
                </a:solidFill>
              </a:rPr>
              <a:t>）協力医療機関等</a:t>
            </a:r>
            <a:r>
              <a:rPr lang="en-US" altLang="ja-JP" sz="2000" b="1" dirty="0" smtClean="0">
                <a:solidFill>
                  <a:prstClr val="black"/>
                </a:solidFill>
              </a:rPr>
              <a:t>【</a:t>
            </a:r>
            <a:r>
              <a:rPr lang="zh-TW" altLang="en-US" sz="2000" b="1" dirty="0">
                <a:solidFill>
                  <a:prstClr val="black"/>
                </a:solidFill>
              </a:rPr>
              <a:t>第</a:t>
            </a:r>
            <a:r>
              <a:rPr lang="en-US" altLang="zh-TW" sz="2000" b="1" dirty="0">
                <a:solidFill>
                  <a:prstClr val="black"/>
                </a:solidFill>
              </a:rPr>
              <a:t>152</a:t>
            </a:r>
            <a:r>
              <a:rPr lang="zh-TW" altLang="en-US" sz="2000" b="1" dirty="0">
                <a:solidFill>
                  <a:prstClr val="black"/>
                </a:solidFill>
              </a:rPr>
              <a:t>条</a:t>
            </a:r>
            <a:r>
              <a:rPr lang="en-US" altLang="ja-JP" sz="2000" b="1" dirty="0">
                <a:solidFill>
                  <a:prstClr val="black"/>
                </a:solidFill>
              </a:rPr>
              <a:t>】</a:t>
            </a:r>
            <a:endParaRPr lang="zh-TW" altLang="en-US" sz="2000" b="1" dirty="0">
              <a:solidFill>
                <a:prstClr val="black"/>
              </a:solidFill>
            </a:endParaRPr>
          </a:p>
          <a:p>
            <a:pPr marL="442913" lvl="0" indent="-171450"/>
            <a:r>
              <a:rPr lang="ja-JP" altLang="en-US" sz="2000" dirty="0" smtClean="0">
                <a:solidFill>
                  <a:prstClr val="black"/>
                </a:solidFill>
              </a:rPr>
              <a:t>① 入所者</a:t>
            </a:r>
            <a:r>
              <a:rPr lang="ja-JP" altLang="en-US" sz="2000" dirty="0">
                <a:solidFill>
                  <a:prstClr val="black"/>
                </a:solidFill>
              </a:rPr>
              <a:t>の病状の急変等に備えるため、あらかじめ、以下の要件を満たす協力医療機関</a:t>
            </a:r>
            <a:r>
              <a:rPr lang="ja-JP" altLang="en-US" sz="2000" dirty="0" smtClean="0">
                <a:solidFill>
                  <a:prstClr val="black"/>
                </a:solidFill>
              </a:rPr>
              <a:t>（</a:t>
            </a:r>
            <a:r>
              <a:rPr lang="en-US" altLang="ja-JP" sz="2000" dirty="0" smtClean="0">
                <a:solidFill>
                  <a:prstClr val="black"/>
                </a:solidFill>
              </a:rPr>
              <a:t>ⅲ</a:t>
            </a:r>
            <a:r>
              <a:rPr lang="ja-JP" altLang="en-US" sz="2000" dirty="0" smtClean="0">
                <a:solidFill>
                  <a:prstClr val="black"/>
                </a:solidFill>
              </a:rPr>
              <a:t>）に</a:t>
            </a:r>
            <a:r>
              <a:rPr lang="ja-JP" altLang="en-US" sz="2000" dirty="0">
                <a:solidFill>
                  <a:prstClr val="black"/>
                </a:solidFill>
              </a:rPr>
              <a:t>ついては病院に限る。）を定めておかなければならない</a:t>
            </a:r>
            <a:r>
              <a:rPr lang="ja-JP" altLang="en-US" sz="2000" dirty="0" smtClean="0">
                <a:solidFill>
                  <a:prstClr val="black"/>
                </a:solidFill>
              </a:rPr>
              <a:t>。（令和</a:t>
            </a:r>
            <a:r>
              <a:rPr lang="en-US" altLang="ja-JP" sz="2000" dirty="0" smtClean="0">
                <a:solidFill>
                  <a:prstClr val="black"/>
                </a:solidFill>
              </a:rPr>
              <a:t>9</a:t>
            </a:r>
            <a:r>
              <a:rPr lang="ja-JP" altLang="en-US" sz="2000" dirty="0" smtClean="0">
                <a:solidFill>
                  <a:prstClr val="black"/>
                </a:solidFill>
              </a:rPr>
              <a:t>年</a:t>
            </a:r>
            <a:r>
              <a:rPr lang="en-US" altLang="ja-JP" sz="2000" dirty="0" smtClean="0">
                <a:solidFill>
                  <a:prstClr val="black"/>
                </a:solidFill>
              </a:rPr>
              <a:t>3</a:t>
            </a:r>
            <a:r>
              <a:rPr lang="ja-JP" altLang="en-US" sz="2000" dirty="0" smtClean="0">
                <a:solidFill>
                  <a:prstClr val="black"/>
                </a:solidFill>
              </a:rPr>
              <a:t>月</a:t>
            </a:r>
            <a:r>
              <a:rPr lang="en-US" altLang="ja-JP" sz="2000" dirty="0" smtClean="0">
                <a:solidFill>
                  <a:prstClr val="black"/>
                </a:solidFill>
              </a:rPr>
              <a:t>31</a:t>
            </a:r>
            <a:r>
              <a:rPr lang="ja-JP" altLang="en-US" sz="2000" dirty="0" smtClean="0">
                <a:solidFill>
                  <a:prstClr val="black"/>
                </a:solidFill>
              </a:rPr>
              <a:t>日</a:t>
            </a:r>
            <a:r>
              <a:rPr lang="ja-JP" altLang="en-US" sz="2000" dirty="0">
                <a:solidFill>
                  <a:prstClr val="black"/>
                </a:solidFill>
              </a:rPr>
              <a:t>まで</a:t>
            </a:r>
            <a:r>
              <a:rPr lang="ja-JP" altLang="en-US" sz="2000" dirty="0" smtClean="0">
                <a:solidFill>
                  <a:prstClr val="black"/>
                </a:solidFill>
              </a:rPr>
              <a:t>は努力義務）</a:t>
            </a:r>
            <a:endParaRPr lang="en-US" altLang="ja-JP" sz="2000" dirty="0">
              <a:solidFill>
                <a:prstClr val="black"/>
              </a:solidFill>
            </a:endParaRPr>
          </a:p>
          <a:p>
            <a:pPr marL="442913" lvl="0" indent="185738"/>
            <a:r>
              <a:rPr lang="ja-JP" altLang="en-US" sz="2000" dirty="0" smtClean="0">
                <a:solidFill>
                  <a:prstClr val="black"/>
                </a:solidFill>
              </a:rPr>
              <a:t>ただし</a:t>
            </a:r>
            <a:r>
              <a:rPr lang="ja-JP" altLang="en-US" sz="2000" dirty="0">
                <a:solidFill>
                  <a:prstClr val="black"/>
                </a:solidFill>
              </a:rPr>
              <a:t>、複数の医療機関を協力医療機関として定めることにより当該各号の要件を満たすこととして</a:t>
            </a:r>
            <a:r>
              <a:rPr lang="ja-JP" altLang="en-US" sz="2000" dirty="0" smtClean="0">
                <a:solidFill>
                  <a:prstClr val="black"/>
                </a:solidFill>
              </a:rPr>
              <a:t>も差し支えない。</a:t>
            </a:r>
            <a:endParaRPr lang="ja-JP" altLang="en-US" sz="2000" dirty="0">
              <a:solidFill>
                <a:prstClr val="black"/>
              </a:solidFill>
            </a:endParaRPr>
          </a:p>
          <a:p>
            <a:pPr marL="628650" lvl="0" indent="-185738" defTabSz="714375"/>
            <a:r>
              <a:rPr lang="en-US" altLang="ja-JP" sz="2000" dirty="0" smtClean="0">
                <a:solidFill>
                  <a:prstClr val="black"/>
                </a:solidFill>
              </a:rPr>
              <a:t>ⅰ</a:t>
            </a:r>
            <a:r>
              <a:rPr lang="ja-JP" altLang="en-US" sz="2000" dirty="0" smtClean="0">
                <a:solidFill>
                  <a:prstClr val="black"/>
                </a:solidFill>
              </a:rPr>
              <a:t>）入所者</a:t>
            </a:r>
            <a:r>
              <a:rPr lang="ja-JP" altLang="en-US" sz="2000" dirty="0">
                <a:solidFill>
                  <a:prstClr val="black"/>
                </a:solidFill>
              </a:rPr>
              <a:t>の病状が急変した場合等において医師又は看護職員が相談対応を行う体制</a:t>
            </a:r>
            <a:r>
              <a:rPr lang="ja-JP" altLang="en-US" sz="2000" dirty="0" smtClean="0">
                <a:solidFill>
                  <a:prstClr val="black"/>
                </a:solidFill>
              </a:rPr>
              <a:t>を、常時</a:t>
            </a:r>
            <a:r>
              <a:rPr lang="ja-JP" altLang="en-US" sz="2000" dirty="0">
                <a:solidFill>
                  <a:prstClr val="black"/>
                </a:solidFill>
              </a:rPr>
              <a:t>確保していること。</a:t>
            </a:r>
          </a:p>
          <a:p>
            <a:pPr marL="628650" lvl="0" indent="-185738" defTabSz="714375"/>
            <a:r>
              <a:rPr lang="en-US" altLang="ja-JP" sz="2000" dirty="0" smtClean="0">
                <a:solidFill>
                  <a:prstClr val="black"/>
                </a:solidFill>
              </a:rPr>
              <a:t>ⅱ</a:t>
            </a:r>
            <a:r>
              <a:rPr lang="ja-JP" altLang="en-US" sz="2000" dirty="0" smtClean="0">
                <a:solidFill>
                  <a:prstClr val="black"/>
                </a:solidFill>
              </a:rPr>
              <a:t>）施設</a:t>
            </a:r>
            <a:r>
              <a:rPr lang="ja-JP" altLang="en-US" sz="2000" dirty="0">
                <a:solidFill>
                  <a:prstClr val="black"/>
                </a:solidFill>
              </a:rPr>
              <a:t>からの診療の求めがあった場合に</a:t>
            </a:r>
            <a:r>
              <a:rPr lang="ja-JP" altLang="en-US" sz="2000" dirty="0" smtClean="0">
                <a:solidFill>
                  <a:prstClr val="black"/>
                </a:solidFill>
              </a:rPr>
              <a:t>おいて診療</a:t>
            </a:r>
            <a:r>
              <a:rPr lang="ja-JP" altLang="en-US" sz="2000" dirty="0">
                <a:solidFill>
                  <a:prstClr val="black"/>
                </a:solidFill>
              </a:rPr>
              <a:t>を行う体制</a:t>
            </a:r>
            <a:r>
              <a:rPr lang="ja-JP" altLang="en-US" sz="2000" dirty="0" smtClean="0">
                <a:solidFill>
                  <a:prstClr val="black"/>
                </a:solidFill>
              </a:rPr>
              <a:t>を、常時</a:t>
            </a:r>
            <a:r>
              <a:rPr lang="ja-JP" altLang="en-US" sz="2000" dirty="0">
                <a:solidFill>
                  <a:prstClr val="black"/>
                </a:solidFill>
              </a:rPr>
              <a:t>確保していること。</a:t>
            </a:r>
          </a:p>
          <a:p>
            <a:pPr marL="628650" lvl="0" indent="-185738" defTabSz="714375"/>
            <a:r>
              <a:rPr lang="en-US" altLang="ja-JP" sz="2000" dirty="0" smtClean="0">
                <a:solidFill>
                  <a:prstClr val="black"/>
                </a:solidFill>
              </a:rPr>
              <a:t>ⅲ</a:t>
            </a:r>
            <a:r>
              <a:rPr lang="ja-JP" altLang="en-US" sz="2000" dirty="0" smtClean="0">
                <a:solidFill>
                  <a:prstClr val="black"/>
                </a:solidFill>
              </a:rPr>
              <a:t>）入所者</a:t>
            </a:r>
            <a:r>
              <a:rPr lang="ja-JP" altLang="en-US" sz="2000" dirty="0">
                <a:solidFill>
                  <a:prstClr val="black"/>
                </a:solidFill>
              </a:rPr>
              <a:t>の病状が急変した場合等において、当該施設の医師又は協力医療機関その他の医療機関の医師が診療を行い、入院を要すると認められた入所者の入院を原則として受け入れる体制を確保していること。</a:t>
            </a:r>
            <a:endParaRPr lang="en-US" altLang="ja-JP" sz="2000" dirty="0">
              <a:solidFill>
                <a:prstClr val="black"/>
              </a:solidFill>
            </a:endParaRPr>
          </a:p>
          <a:p>
            <a:pPr marL="442913" lvl="0" indent="-171450"/>
            <a:r>
              <a:rPr lang="ja-JP" altLang="en-US" sz="2000" dirty="0" smtClean="0">
                <a:solidFill>
                  <a:prstClr val="black"/>
                </a:solidFill>
              </a:rPr>
              <a:t>② </a:t>
            </a:r>
            <a:r>
              <a:rPr lang="ja-JP" altLang="en-US" sz="2000" spc="-30" dirty="0" smtClean="0">
                <a:solidFill>
                  <a:prstClr val="black"/>
                </a:solidFill>
              </a:rPr>
              <a:t>１年</a:t>
            </a:r>
            <a:r>
              <a:rPr lang="ja-JP" altLang="en-US" sz="2000" spc="-30" dirty="0">
                <a:solidFill>
                  <a:prstClr val="black"/>
                </a:solidFill>
              </a:rPr>
              <a:t>に１回以上、協力医療機関との間で、入所者の病状が急変した場合等の対応を確認するとともに、当該協力医療機関の名称等を、</a:t>
            </a:r>
            <a:r>
              <a:rPr lang="ja-JP" altLang="en-US" sz="2000" spc="-30" dirty="0" smtClean="0">
                <a:solidFill>
                  <a:prstClr val="black"/>
                </a:solidFill>
              </a:rPr>
              <a:t>当該施設の</a:t>
            </a:r>
            <a:r>
              <a:rPr lang="ja-JP" altLang="en-US" sz="2000" spc="-30" dirty="0">
                <a:solidFill>
                  <a:prstClr val="black"/>
                </a:solidFill>
              </a:rPr>
              <a:t>指定を行った市町村（菊陽町）に提出しなければならない。</a:t>
            </a:r>
            <a:endParaRPr lang="en-US" altLang="ja-JP" sz="2000" spc="-30" dirty="0">
              <a:solidFill>
                <a:prstClr val="black"/>
              </a:solidFill>
            </a:endParaRPr>
          </a:p>
          <a:p>
            <a:pPr marL="442913" lvl="0" indent="-171450"/>
            <a:r>
              <a:rPr lang="ja-JP" altLang="en-US" sz="2000" dirty="0" smtClean="0">
                <a:solidFill>
                  <a:prstClr val="black"/>
                </a:solidFill>
              </a:rPr>
              <a:t>③ 第二種協定指定医療機関との間で、新興</a:t>
            </a:r>
            <a:r>
              <a:rPr lang="ja-JP" altLang="en-US" sz="2000" dirty="0">
                <a:solidFill>
                  <a:prstClr val="black"/>
                </a:solidFill>
              </a:rPr>
              <a:t>感染症の</a:t>
            </a:r>
            <a:r>
              <a:rPr lang="ja-JP" altLang="en-US" sz="2000" dirty="0" smtClean="0">
                <a:solidFill>
                  <a:prstClr val="black"/>
                </a:solidFill>
              </a:rPr>
              <a:t>発生時等の対応（入所者が新興感染症に感染した場合に、相談、診療、入院の可否の判断、入院調整等を行うこと）を取り決めるよう努めなければならない。</a:t>
            </a:r>
            <a:endParaRPr lang="en-US" altLang="ja-JP" sz="2000" dirty="0" smtClean="0">
              <a:solidFill>
                <a:prstClr val="black"/>
              </a:solidFill>
            </a:endParaRPr>
          </a:p>
          <a:p>
            <a:pPr marL="442913" lvl="0" indent="-171450"/>
            <a:r>
              <a:rPr lang="ja-JP" altLang="en-US" sz="2000" dirty="0" smtClean="0">
                <a:solidFill>
                  <a:prstClr val="black"/>
                </a:solidFill>
              </a:rPr>
              <a:t>④ 協力</a:t>
            </a:r>
            <a:r>
              <a:rPr lang="ja-JP" altLang="en-US" sz="2000" dirty="0">
                <a:solidFill>
                  <a:prstClr val="black"/>
                </a:solidFill>
              </a:rPr>
              <a:t>医療機関が第二種協定指定医療機関である場合には、当該協力医療機関との間で、新興感染症の発生時等の対応について協議を行わなければならない。</a:t>
            </a:r>
            <a:endParaRPr lang="en-US" altLang="ja-JP" sz="2000" dirty="0">
              <a:solidFill>
                <a:prstClr val="black"/>
              </a:solidFill>
            </a:endParaRPr>
          </a:p>
          <a:p>
            <a:pPr marL="442913" lvl="0" indent="-171450"/>
            <a:r>
              <a:rPr lang="ja-JP" altLang="en-US" sz="2000" dirty="0" smtClean="0">
                <a:solidFill>
                  <a:prstClr val="black"/>
                </a:solidFill>
              </a:rPr>
              <a:t>⑤ 入所者</a:t>
            </a:r>
            <a:r>
              <a:rPr lang="ja-JP" altLang="en-US" sz="2000" dirty="0">
                <a:solidFill>
                  <a:prstClr val="black"/>
                </a:solidFill>
              </a:rPr>
              <a:t>が協力医療機関等に入院した後に、病状が軽快し、退院が可能となった場合においては、速やかに再入所させることができるように努めること</a:t>
            </a:r>
            <a:r>
              <a:rPr lang="ja-JP" altLang="en-US" sz="2000" dirty="0" smtClean="0">
                <a:solidFill>
                  <a:prstClr val="black"/>
                </a:solidFill>
              </a:rPr>
              <a:t>。</a:t>
            </a:r>
            <a:endParaRPr lang="en-US" altLang="ja-JP" sz="2000" dirty="0" smtClean="0">
              <a:solidFill>
                <a:prstClr val="black"/>
              </a:solidFill>
            </a:endParaRPr>
          </a:p>
          <a:p>
            <a:pPr marL="628650" indent="-357188"/>
            <a:r>
              <a:rPr lang="ja-JP" altLang="en-US" sz="2000" dirty="0" smtClean="0"/>
              <a:t>⑥ あらかじめ</a:t>
            </a:r>
            <a:r>
              <a:rPr lang="ja-JP" altLang="en-US" sz="2000" dirty="0"/>
              <a:t>協力歯科医療機関を定めておくよう努めなければならない</a:t>
            </a:r>
            <a:r>
              <a:rPr lang="ja-JP" altLang="en-US" sz="2000" dirty="0" smtClean="0"/>
              <a:t>。</a:t>
            </a:r>
            <a:endParaRPr lang="ja-JP" altLang="en-US" sz="2000" dirty="0">
              <a:solidFill>
                <a:prstClr val="black"/>
              </a:solidFill>
            </a:endParaRPr>
          </a:p>
        </p:txBody>
      </p:sp>
    </p:spTree>
    <p:extLst>
      <p:ext uri="{BB962C8B-B14F-4D97-AF65-F5344CB8AC3E}">
        <p14:creationId xmlns:p14="http://schemas.microsoft.com/office/powerpoint/2010/main" val="1924526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66</a:t>
            </a:fld>
            <a:endParaRPr kumimoji="1" lang="ja-JP" altLang="en-US"/>
          </a:p>
        </p:txBody>
      </p:sp>
      <p:sp>
        <p:nvSpPr>
          <p:cNvPr id="5" name="正方形/長方形 4"/>
          <p:cNvSpPr/>
          <p:nvPr/>
        </p:nvSpPr>
        <p:spPr>
          <a:xfrm>
            <a:off x="0" y="0"/>
            <a:ext cx="12192000" cy="7017306"/>
          </a:xfrm>
          <a:prstGeom prst="rect">
            <a:avLst/>
          </a:prstGeom>
        </p:spPr>
        <p:txBody>
          <a:bodyPr wrap="square">
            <a:spAutoFit/>
          </a:bodyPr>
          <a:lstStyle/>
          <a:p>
            <a:r>
              <a:rPr lang="ja-JP" altLang="en-US" sz="2000" b="1" dirty="0" smtClean="0"/>
              <a:t>（</a:t>
            </a:r>
            <a:r>
              <a:rPr lang="ja-JP" altLang="en-US" sz="2000" b="1" dirty="0"/>
              <a:t>３２）掲示</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32】</a:t>
            </a:r>
            <a:endParaRPr lang="ja-JP" altLang="en-US" sz="2000" b="1" dirty="0"/>
          </a:p>
          <a:p>
            <a:pPr marL="442913" indent="-171450"/>
            <a:r>
              <a:rPr lang="ja-JP" altLang="en-US" sz="2000" dirty="0" smtClean="0"/>
              <a:t>① 施設の</a:t>
            </a:r>
            <a:r>
              <a:rPr lang="ja-JP" altLang="en-US" sz="2000" dirty="0"/>
              <a:t>見やすい場所に、運営規程の概要、従業者の勤務</a:t>
            </a:r>
            <a:r>
              <a:rPr lang="ja-JP" altLang="en-US" sz="2000" dirty="0" smtClean="0"/>
              <a:t>体制（職種ごと、常勤・非常勤ごと等の人数）、</a:t>
            </a:r>
            <a:r>
              <a:rPr lang="ja-JP" altLang="en-US" sz="2000" dirty="0"/>
              <a:t>事故発生時の対応、苦情処理の体制、提供するサービスの第三者評価の実施</a:t>
            </a:r>
            <a:r>
              <a:rPr lang="ja-JP" altLang="en-US" sz="2000" dirty="0" smtClean="0"/>
              <a:t>状況（実施の有無、実施した直近の年月日、実施した評価機関の名称、評価結果の開示状況）等</a:t>
            </a:r>
            <a:r>
              <a:rPr lang="ja-JP" altLang="en-US" sz="2000" dirty="0"/>
              <a:t>の利用申込者のサービスの選択に資すると認められる重要</a:t>
            </a:r>
            <a:r>
              <a:rPr lang="ja-JP" altLang="en-US" sz="2000" dirty="0" smtClean="0"/>
              <a:t>事項（以下「重要事項」という。）を</a:t>
            </a:r>
            <a:r>
              <a:rPr lang="ja-JP" altLang="en-US" sz="2000" dirty="0"/>
              <a:t>掲示すること</a:t>
            </a:r>
            <a:r>
              <a:rPr lang="ja-JP" altLang="en-US" sz="2000" dirty="0" smtClean="0"/>
              <a:t>。</a:t>
            </a:r>
          </a:p>
          <a:p>
            <a:pPr marL="442913" indent="-171450"/>
            <a:r>
              <a:rPr lang="ja-JP" altLang="en-US" sz="2000" dirty="0"/>
              <a:t>②</a:t>
            </a:r>
            <a:r>
              <a:rPr lang="en-US" altLang="ja-JP" sz="2000" dirty="0" smtClean="0"/>
              <a:t> </a:t>
            </a:r>
            <a:r>
              <a:rPr lang="ja-JP" altLang="en-US" sz="2000" dirty="0" smtClean="0"/>
              <a:t>掲示に代えて、重要事項を記載したファイル等を事業所に備え付け、いつでも関係者が自由に閲覧できるようにすることで掲示に代えることができる。</a:t>
            </a:r>
          </a:p>
          <a:p>
            <a:pPr marL="442913" indent="-171450"/>
            <a:r>
              <a:rPr lang="ja-JP" altLang="en-US" sz="2000" dirty="0" smtClean="0"/>
              <a:t>③ 重要</a:t>
            </a:r>
            <a:r>
              <a:rPr lang="ja-JP" altLang="en-US" sz="2000" dirty="0"/>
              <a:t>事項を</a:t>
            </a:r>
            <a:r>
              <a:rPr lang="ja-JP" altLang="en-US" sz="2000" dirty="0" smtClean="0"/>
              <a:t>ウェブサイトに</a:t>
            </a:r>
            <a:r>
              <a:rPr lang="ja-JP" altLang="en-US" sz="2000" dirty="0"/>
              <a:t>掲載しなければならない</a:t>
            </a:r>
            <a:r>
              <a:rPr lang="ja-JP" altLang="en-US" sz="2000" dirty="0" smtClean="0"/>
              <a:t>。（令和</a:t>
            </a:r>
            <a:r>
              <a:rPr lang="en-US" altLang="ja-JP" sz="2000" dirty="0"/>
              <a:t>7</a:t>
            </a:r>
            <a:r>
              <a:rPr lang="ja-JP" altLang="en-US" sz="2000" dirty="0" smtClean="0"/>
              <a:t>年</a:t>
            </a:r>
            <a:r>
              <a:rPr lang="en-US" altLang="ja-JP" sz="2000" dirty="0" smtClean="0"/>
              <a:t>4</a:t>
            </a:r>
            <a:r>
              <a:rPr lang="ja-JP" altLang="en-US" sz="2000" dirty="0" smtClean="0"/>
              <a:t>月</a:t>
            </a:r>
            <a:r>
              <a:rPr lang="en-US" altLang="ja-JP" sz="2000" dirty="0" smtClean="0"/>
              <a:t>1</a:t>
            </a:r>
            <a:r>
              <a:rPr lang="ja-JP" altLang="en-US" sz="2000" dirty="0" smtClean="0"/>
              <a:t>日から</a:t>
            </a:r>
            <a:r>
              <a:rPr lang="ja-JP" altLang="en-US" sz="2000" dirty="0"/>
              <a:t>義務化</a:t>
            </a:r>
            <a:r>
              <a:rPr lang="ja-JP" altLang="en-US" sz="2000" dirty="0" smtClean="0"/>
              <a:t>。）</a:t>
            </a:r>
            <a:endParaRPr lang="en-US" altLang="ja-JP" sz="2000" dirty="0"/>
          </a:p>
          <a:p>
            <a:pPr marL="271463" indent="228600"/>
            <a:endParaRPr lang="en-US" altLang="ja-JP" sz="800" b="1" dirty="0"/>
          </a:p>
          <a:p>
            <a:r>
              <a:rPr lang="ja-JP" altLang="en-US" sz="2000" b="1" dirty="0"/>
              <a:t>（</a:t>
            </a:r>
            <a:r>
              <a:rPr lang="zh-CN" altLang="en-US" sz="2000" b="1" dirty="0"/>
              <a:t>３</a:t>
            </a:r>
            <a:r>
              <a:rPr lang="ja-JP" altLang="en-US" sz="2000" b="1" dirty="0"/>
              <a:t>３</a:t>
            </a:r>
            <a:r>
              <a:rPr lang="ja-JP" altLang="en-US" sz="2000" b="1" dirty="0" smtClean="0"/>
              <a:t>）秘密保持等</a:t>
            </a:r>
            <a:r>
              <a:rPr lang="en-US" altLang="ja-JP" sz="2000" b="1" dirty="0" smtClean="0"/>
              <a:t>【</a:t>
            </a:r>
            <a:r>
              <a:rPr lang="zh-CN" altLang="en-US" sz="2000" b="1" dirty="0"/>
              <a:t>第</a:t>
            </a:r>
            <a:r>
              <a:rPr lang="en-US" altLang="zh-CN" sz="2000" b="1" dirty="0"/>
              <a:t>153</a:t>
            </a:r>
            <a:r>
              <a:rPr lang="zh-CN" altLang="en-US" sz="2000" b="1" dirty="0"/>
              <a:t>条</a:t>
            </a:r>
            <a:r>
              <a:rPr lang="en-US" altLang="ja-JP" sz="2000" b="1" dirty="0"/>
              <a:t>】</a:t>
            </a:r>
            <a:endParaRPr lang="zh-CN" altLang="en-US" sz="2000" b="1" dirty="0"/>
          </a:p>
          <a:p>
            <a:pPr marL="500063" indent="-228600"/>
            <a:r>
              <a:rPr lang="ja-JP" altLang="en-US" sz="2000" dirty="0" smtClean="0"/>
              <a:t>① 従</a:t>
            </a:r>
            <a:r>
              <a:rPr lang="ja-JP" altLang="en-US" sz="2000" dirty="0"/>
              <a:t>業者は、正当な理由なく、その業務上知り得た入所者又はその家族の秘密を漏らさないこと。</a:t>
            </a:r>
          </a:p>
          <a:p>
            <a:pPr marL="500063" indent="-228600"/>
            <a:r>
              <a:rPr lang="ja-JP" altLang="en-US" sz="2000" dirty="0" smtClean="0"/>
              <a:t>② </a:t>
            </a:r>
            <a:r>
              <a:rPr lang="ja-JP" altLang="en-US" sz="2000" dirty="0"/>
              <a:t>施設</a:t>
            </a:r>
            <a:r>
              <a:rPr lang="ja-JP" altLang="en-US" sz="2000" dirty="0" smtClean="0"/>
              <a:t>は、従</a:t>
            </a:r>
            <a:r>
              <a:rPr lang="ja-JP" altLang="en-US" sz="2000" dirty="0"/>
              <a:t>業者であった者が、正当な理由なく、その業務上知り得た入所者又はその家族の秘密を漏らすことがないよう、必要な措置を講じること。</a:t>
            </a:r>
            <a:endParaRPr lang="en-US" altLang="ja-JP" sz="2000" dirty="0"/>
          </a:p>
          <a:p>
            <a:pPr marL="442913" indent="-185738"/>
            <a:r>
              <a:rPr lang="ja-JP" altLang="en-US" sz="2000" dirty="0" smtClean="0"/>
              <a:t>③ 居宅</a:t>
            </a:r>
            <a:r>
              <a:rPr lang="ja-JP" altLang="en-US" sz="2000" dirty="0"/>
              <a:t>介護支援事業者等に対して、入所者に関する情報を提供する際には、あらかじめ文書により入所者の同意を得ておくこと。</a:t>
            </a:r>
            <a:endParaRPr lang="en-US" altLang="ja-JP" sz="2000" dirty="0"/>
          </a:p>
          <a:p>
            <a:pPr marL="442913" indent="-185738"/>
            <a:endParaRPr lang="en-US" altLang="ja-JP" sz="800" dirty="0"/>
          </a:p>
          <a:p>
            <a:r>
              <a:rPr lang="ja-JP" altLang="en-US" sz="2000" b="1" dirty="0"/>
              <a:t>（３４）広告</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34】</a:t>
            </a:r>
            <a:endParaRPr lang="ja-JP" altLang="en-US" sz="2000" b="1" dirty="0"/>
          </a:p>
          <a:p>
            <a:pPr marL="271463"/>
            <a:r>
              <a:rPr lang="ja-JP" altLang="en-US" sz="2000" dirty="0"/>
              <a:t>広告をする場合においては、その内容が虚偽又は誇大なものとしないこと。</a:t>
            </a:r>
          </a:p>
          <a:p>
            <a:endParaRPr lang="en-US" altLang="ja-JP" sz="800" b="1" dirty="0" smtClean="0"/>
          </a:p>
          <a:p>
            <a:r>
              <a:rPr lang="ja-JP" altLang="en-US" sz="2000" b="1" dirty="0"/>
              <a:t>（３５）指定居宅介護支援事業者に対する利益供与等の禁止</a:t>
            </a:r>
            <a:r>
              <a:rPr lang="en-US" altLang="ja-JP" sz="2000" b="1" dirty="0"/>
              <a:t>【</a:t>
            </a:r>
            <a:r>
              <a:rPr lang="ja-JP" altLang="en-US" sz="2000" b="1" dirty="0"/>
              <a:t>第</a:t>
            </a:r>
            <a:r>
              <a:rPr lang="en-US" altLang="ja-JP" sz="2000" b="1" dirty="0"/>
              <a:t>154</a:t>
            </a:r>
            <a:r>
              <a:rPr lang="ja-JP" altLang="en-US" sz="2000" b="1" dirty="0"/>
              <a:t>条</a:t>
            </a:r>
            <a:r>
              <a:rPr lang="en-US" altLang="ja-JP" sz="2000" b="1" dirty="0"/>
              <a:t>】</a:t>
            </a:r>
            <a:endParaRPr lang="ja-JP" altLang="en-US" sz="2000" b="1" dirty="0"/>
          </a:p>
          <a:p>
            <a:pPr marL="485775" indent="-214313"/>
            <a:r>
              <a:rPr lang="ja-JP" altLang="en-US" sz="2000" dirty="0" smtClean="0"/>
              <a:t>① 居宅</a:t>
            </a:r>
            <a:r>
              <a:rPr lang="ja-JP" altLang="en-US" sz="2000" dirty="0"/>
              <a:t>介護支援事業者又はその従業者に対し、要介護被保険者に当該施設を紹介することの対償として、金品その他財産上の利益を供与しないこと。</a:t>
            </a:r>
          </a:p>
          <a:p>
            <a:pPr marL="485775" indent="-214313"/>
            <a:r>
              <a:rPr lang="ja-JP" altLang="en-US" sz="2000" dirty="0" smtClean="0"/>
              <a:t>② 居宅</a:t>
            </a:r>
            <a:r>
              <a:rPr lang="ja-JP" altLang="en-US" sz="2000" dirty="0"/>
              <a:t>介護支援事業者又はその従業者から、当該施設からの退所者を紹介することの対償として、金品その他の財産上の利益を収受しないこと</a:t>
            </a:r>
            <a:r>
              <a:rPr lang="ja-JP" altLang="en-US" sz="2000" dirty="0" smtClean="0"/>
              <a:t>。</a:t>
            </a:r>
            <a:endParaRPr lang="en-US" altLang="ja-JP" b="1" dirty="0" smtClean="0"/>
          </a:p>
        </p:txBody>
      </p:sp>
    </p:spTree>
    <p:extLst>
      <p:ext uri="{BB962C8B-B14F-4D97-AF65-F5344CB8AC3E}">
        <p14:creationId xmlns:p14="http://schemas.microsoft.com/office/powerpoint/2010/main" val="2827163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67</a:t>
            </a:fld>
            <a:endParaRPr kumimoji="1" lang="ja-JP" altLang="en-US"/>
          </a:p>
        </p:txBody>
      </p:sp>
      <p:sp>
        <p:nvSpPr>
          <p:cNvPr id="3" name="正方形/長方形 2"/>
          <p:cNvSpPr/>
          <p:nvPr/>
        </p:nvSpPr>
        <p:spPr>
          <a:xfrm>
            <a:off x="0" y="0"/>
            <a:ext cx="12192000" cy="6986528"/>
          </a:xfrm>
          <a:prstGeom prst="rect">
            <a:avLst/>
          </a:prstGeom>
        </p:spPr>
        <p:txBody>
          <a:bodyPr wrap="square">
            <a:spAutoFit/>
          </a:bodyPr>
          <a:lstStyle/>
          <a:p>
            <a:r>
              <a:rPr lang="ja-JP" altLang="en-US" sz="2000" b="1" dirty="0" smtClean="0"/>
              <a:t>（</a:t>
            </a:r>
            <a:r>
              <a:rPr lang="ja-JP" altLang="en-US" sz="2000" b="1" dirty="0"/>
              <a:t>３６）苦情処理</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36】</a:t>
            </a:r>
            <a:endParaRPr lang="ja-JP" altLang="en-US" sz="2000" b="1" dirty="0"/>
          </a:p>
          <a:p>
            <a:pPr marL="471488" indent="-200025"/>
            <a:r>
              <a:rPr lang="ja-JP" altLang="en-US" sz="2000" dirty="0" smtClean="0"/>
              <a:t>① 提供</a:t>
            </a:r>
            <a:r>
              <a:rPr lang="ja-JP" altLang="en-US" sz="2000" dirty="0"/>
              <a:t>したサービスに係る利用者及びその家族からの苦情に迅速かつ適切に対応するため、苦情を受け付けるための窓口を設置する等の必要な措置を講じること</a:t>
            </a:r>
            <a:r>
              <a:rPr lang="ja-JP" altLang="en-US" sz="2000" dirty="0" smtClean="0"/>
              <a:t>。</a:t>
            </a:r>
            <a:endParaRPr lang="en-US" altLang="ja-JP" sz="2000" dirty="0" smtClean="0"/>
          </a:p>
          <a:p>
            <a:pPr marL="471488" indent="-200025"/>
            <a:endParaRPr lang="en-US" altLang="ja-JP" sz="2000" dirty="0"/>
          </a:p>
          <a:p>
            <a:pPr marL="471488" indent="-200025"/>
            <a:endParaRPr lang="en-US" altLang="ja-JP" sz="2000" dirty="0" smtClean="0"/>
          </a:p>
          <a:p>
            <a:pPr marL="471488" indent="-200025"/>
            <a:endParaRPr lang="en-US" altLang="ja-JP" sz="2000" dirty="0"/>
          </a:p>
          <a:p>
            <a:pPr marL="471488" indent="-200025"/>
            <a:endParaRPr lang="ja-JP" altLang="en-US" sz="2000" dirty="0"/>
          </a:p>
          <a:p>
            <a:pPr marL="471488" indent="-200025"/>
            <a:endParaRPr lang="en-US" altLang="ja-JP" dirty="0" smtClean="0"/>
          </a:p>
          <a:p>
            <a:pPr marL="471488" indent="-200025"/>
            <a:endParaRPr lang="en-US" altLang="ja-JP" sz="1600" dirty="0" smtClean="0"/>
          </a:p>
          <a:p>
            <a:pPr marL="471488" indent="-200025"/>
            <a:r>
              <a:rPr lang="ja-JP" altLang="en-US" sz="2000" dirty="0" smtClean="0"/>
              <a:t>② 苦情</a:t>
            </a:r>
            <a:r>
              <a:rPr lang="ja-JP" altLang="en-US" sz="2000" dirty="0"/>
              <a:t>を受け付けた場合には、苦情の内容等を記録すること。</a:t>
            </a:r>
          </a:p>
          <a:p>
            <a:pPr marL="471488" indent="-200025"/>
            <a:r>
              <a:rPr lang="ja-JP" altLang="en-US" sz="2000" dirty="0" smtClean="0"/>
              <a:t>③ 提供</a:t>
            </a:r>
            <a:r>
              <a:rPr lang="ja-JP" altLang="en-US" sz="2000" dirty="0"/>
              <a:t>したサービスに関し、市町村が行う文書その他の物件の</a:t>
            </a:r>
            <a:r>
              <a:rPr lang="ja-JP" altLang="en-US" sz="2000" dirty="0" smtClean="0"/>
              <a:t>提示若しくは提示</a:t>
            </a:r>
            <a:r>
              <a:rPr lang="ja-JP" altLang="en-US" sz="2000" dirty="0"/>
              <a:t>の</a:t>
            </a:r>
            <a:r>
              <a:rPr lang="ja-JP" altLang="en-US" sz="2000" dirty="0" smtClean="0"/>
              <a:t>求め又は市町村</a:t>
            </a:r>
            <a:r>
              <a:rPr lang="ja-JP" altLang="en-US" sz="2000" dirty="0"/>
              <a:t>職員からの質問、照会に応じ</a:t>
            </a:r>
            <a:r>
              <a:rPr lang="ja-JP" altLang="en-US" sz="2000" dirty="0" smtClean="0"/>
              <a:t>、及び利用者</a:t>
            </a:r>
            <a:r>
              <a:rPr lang="ja-JP" altLang="en-US" sz="2000" dirty="0"/>
              <a:t>からの苦情に関して市町村が行う調査に協力するとともに、市町村から</a:t>
            </a:r>
            <a:r>
              <a:rPr lang="ja-JP" altLang="en-US" sz="2000" dirty="0" smtClean="0"/>
              <a:t>指導又は助言</a:t>
            </a:r>
            <a:r>
              <a:rPr lang="ja-JP" altLang="en-US" sz="2000" dirty="0"/>
              <a:t>を受けた場合においては</a:t>
            </a:r>
            <a:r>
              <a:rPr lang="ja-JP" altLang="en-US" sz="2000" dirty="0" smtClean="0"/>
              <a:t>、当該指導又は助言</a:t>
            </a:r>
            <a:r>
              <a:rPr lang="ja-JP" altLang="en-US" sz="2000" dirty="0"/>
              <a:t>に従って必要な改善を行うこと。</a:t>
            </a:r>
          </a:p>
          <a:p>
            <a:pPr marL="471488" indent="-200025"/>
            <a:r>
              <a:rPr lang="ja-JP" altLang="en-US" sz="2000" dirty="0" smtClean="0"/>
              <a:t>④ 市町村</a:t>
            </a:r>
            <a:r>
              <a:rPr lang="ja-JP" altLang="en-US" sz="2000" dirty="0"/>
              <a:t>からの求めがあった場合には、前項の改善の内容を市町村に報告すること。</a:t>
            </a:r>
          </a:p>
          <a:p>
            <a:pPr marL="471488" indent="-200025"/>
            <a:r>
              <a:rPr lang="ja-JP" altLang="en-US" sz="2000" dirty="0" smtClean="0"/>
              <a:t>⑤ 提供</a:t>
            </a:r>
            <a:r>
              <a:rPr lang="ja-JP" altLang="en-US" sz="2000" dirty="0"/>
              <a:t>したサービスに係る利用者からの苦情に関して、国民健康保険団体連合会（以下「国保連」）が行う調査に協力するとともに、国保連から</a:t>
            </a:r>
            <a:r>
              <a:rPr lang="ja-JP" altLang="en-US" sz="2000" dirty="0" smtClean="0"/>
              <a:t>指導又は助言</a:t>
            </a:r>
            <a:r>
              <a:rPr lang="ja-JP" altLang="en-US" sz="2000" dirty="0"/>
              <a:t>を受けた場合においては、</a:t>
            </a:r>
            <a:r>
              <a:rPr lang="ja-JP" altLang="en-US" sz="2000" dirty="0" smtClean="0"/>
              <a:t>指導又は助言</a:t>
            </a:r>
            <a:r>
              <a:rPr lang="ja-JP" altLang="en-US" sz="2000" dirty="0"/>
              <a:t>に従って必要な改善を行うこと。</a:t>
            </a:r>
          </a:p>
          <a:p>
            <a:pPr marL="471488" indent="-200025"/>
            <a:r>
              <a:rPr lang="ja-JP" altLang="en-US" sz="2000" dirty="0" smtClean="0"/>
              <a:t>⑥ 国保連</a:t>
            </a:r>
            <a:r>
              <a:rPr lang="ja-JP" altLang="en-US" sz="2000" dirty="0"/>
              <a:t>からの求めがあった場合には、前項の改善の内容を国保連に報告すること。</a:t>
            </a:r>
            <a:endParaRPr lang="en-US" altLang="ja-JP" sz="2000" dirty="0"/>
          </a:p>
          <a:p>
            <a:endParaRPr lang="en-US" altLang="ja-JP" sz="1400" b="1" dirty="0" smtClean="0"/>
          </a:p>
          <a:p>
            <a:pPr lvl="0"/>
            <a:r>
              <a:rPr lang="ja-JP" altLang="en-US" sz="2000" b="1" dirty="0">
                <a:solidFill>
                  <a:prstClr val="black"/>
                </a:solidFill>
              </a:rPr>
              <a:t>（</a:t>
            </a:r>
            <a:r>
              <a:rPr lang="ja-JP" altLang="en-US" sz="2000" b="1" dirty="0" smtClean="0">
                <a:solidFill>
                  <a:prstClr val="black"/>
                </a:solidFill>
              </a:rPr>
              <a:t>３７）</a:t>
            </a:r>
            <a:r>
              <a:rPr lang="ja-JP" altLang="en-US" sz="2000" b="1" dirty="0">
                <a:solidFill>
                  <a:prstClr val="black"/>
                </a:solidFill>
              </a:rPr>
              <a:t>地域との連携等</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34</a:t>
            </a:r>
            <a:r>
              <a:rPr lang="ja-JP" altLang="en-US" sz="2000" b="1" dirty="0">
                <a:solidFill>
                  <a:prstClr val="black"/>
                </a:solidFill>
              </a:rPr>
              <a:t>条</a:t>
            </a:r>
            <a:r>
              <a:rPr lang="en-US" altLang="ja-JP" sz="2000" b="1" dirty="0">
                <a:solidFill>
                  <a:prstClr val="black"/>
                </a:solidFill>
              </a:rPr>
              <a:t>】</a:t>
            </a:r>
            <a:endParaRPr lang="ja-JP" altLang="en-US" sz="2000" b="1" dirty="0">
              <a:solidFill>
                <a:prstClr val="black"/>
              </a:solidFill>
            </a:endParaRPr>
          </a:p>
          <a:p>
            <a:pPr marL="542925" lvl="0" indent="-271463"/>
            <a:r>
              <a:rPr lang="ja-JP" altLang="en-US" sz="2000" dirty="0" smtClean="0">
                <a:solidFill>
                  <a:prstClr val="black"/>
                </a:solidFill>
              </a:rPr>
              <a:t>① サービス</a:t>
            </a:r>
            <a:r>
              <a:rPr lang="ja-JP" altLang="en-US" sz="2000" dirty="0">
                <a:solidFill>
                  <a:prstClr val="black"/>
                </a:solidFill>
              </a:rPr>
              <a:t>の提供に当たっては、利用者、</a:t>
            </a:r>
            <a:r>
              <a:rPr lang="ja-JP" altLang="en-US" sz="2000" dirty="0" smtClean="0">
                <a:solidFill>
                  <a:prstClr val="black"/>
                </a:solidFill>
              </a:rPr>
              <a:t>利用者</a:t>
            </a:r>
            <a:r>
              <a:rPr lang="ja-JP" altLang="en-US" sz="2000" dirty="0">
                <a:solidFill>
                  <a:prstClr val="black"/>
                </a:solidFill>
              </a:rPr>
              <a:t>の</a:t>
            </a:r>
            <a:r>
              <a:rPr lang="ja-JP" altLang="en-US" sz="2000" dirty="0" smtClean="0">
                <a:solidFill>
                  <a:prstClr val="black"/>
                </a:solidFill>
              </a:rPr>
              <a:t>家族</a:t>
            </a:r>
            <a:r>
              <a:rPr lang="ja-JP" altLang="en-US" sz="2000" dirty="0">
                <a:solidFill>
                  <a:prstClr val="black"/>
                </a:solidFill>
              </a:rPr>
              <a:t>、地域住民の</a:t>
            </a:r>
            <a:r>
              <a:rPr lang="ja-JP" altLang="en-US" sz="2000" dirty="0" smtClean="0">
                <a:solidFill>
                  <a:prstClr val="black"/>
                </a:solidFill>
              </a:rPr>
              <a:t>代表（町内会役員、民生委員、老人クラブの代表者等）、施設が</a:t>
            </a:r>
            <a:r>
              <a:rPr lang="ja-JP" altLang="en-US" sz="2000" dirty="0">
                <a:solidFill>
                  <a:prstClr val="black"/>
                </a:solidFill>
              </a:rPr>
              <a:t>所在する市町村の職員、所在する区域を管轄する地域包括支援センターの職員</a:t>
            </a:r>
            <a:r>
              <a:rPr lang="ja-JP" altLang="en-US" sz="2000" dirty="0" smtClean="0">
                <a:solidFill>
                  <a:prstClr val="black"/>
                </a:solidFill>
              </a:rPr>
              <a:t>、当該施設サービス</a:t>
            </a:r>
            <a:r>
              <a:rPr lang="ja-JP" altLang="en-US" sz="2000" dirty="0">
                <a:solidFill>
                  <a:prstClr val="black"/>
                </a:solidFill>
              </a:rPr>
              <a:t>について知見を有する者等により構成される協議会</a:t>
            </a:r>
            <a:r>
              <a:rPr lang="ja-JP" altLang="en-US" sz="2000" dirty="0" smtClean="0">
                <a:solidFill>
                  <a:prstClr val="black"/>
                </a:solidFill>
              </a:rPr>
              <a:t>（以下「運営推進</a:t>
            </a:r>
            <a:endParaRPr lang="ja-JP" altLang="en-US" sz="2000" dirty="0"/>
          </a:p>
        </p:txBody>
      </p:sp>
      <p:sp>
        <p:nvSpPr>
          <p:cNvPr id="4" name="正方形/長方形 3"/>
          <p:cNvSpPr/>
          <p:nvPr/>
        </p:nvSpPr>
        <p:spPr>
          <a:xfrm>
            <a:off x="540544" y="975096"/>
            <a:ext cx="11387137" cy="1647938"/>
          </a:xfrm>
          <a:prstGeom prst="rect">
            <a:avLst/>
          </a:prstGeom>
          <a:ln w="6350">
            <a:solidFill>
              <a:schemeClr val="tx1"/>
            </a:solidFill>
            <a:prstDash val="sysDot"/>
          </a:ln>
        </p:spPr>
        <p:txBody>
          <a:bodyPr wrap="square" tIns="72000" bIns="36000" anchor="ctr" anchorCtr="0">
            <a:spAutoFit/>
          </a:bodyPr>
          <a:lstStyle/>
          <a:p>
            <a:pPr marL="200025" lvl="0" indent="-200025"/>
            <a:r>
              <a:rPr lang="en-US" altLang="ja-JP" sz="2000" dirty="0" smtClean="0">
                <a:solidFill>
                  <a:prstClr val="black"/>
                </a:solidFill>
              </a:rPr>
              <a:t>【</a:t>
            </a:r>
            <a:r>
              <a:rPr lang="ja-JP" altLang="en-US" sz="2000" dirty="0" smtClean="0">
                <a:solidFill>
                  <a:prstClr val="black"/>
                </a:solidFill>
              </a:rPr>
              <a:t>必要</a:t>
            </a:r>
            <a:r>
              <a:rPr lang="ja-JP" altLang="en-US" sz="2000" dirty="0">
                <a:solidFill>
                  <a:prstClr val="black"/>
                </a:solidFill>
              </a:rPr>
              <a:t>な</a:t>
            </a:r>
            <a:r>
              <a:rPr lang="ja-JP" altLang="en-US" sz="2000" dirty="0" smtClean="0">
                <a:solidFill>
                  <a:prstClr val="black"/>
                </a:solidFill>
              </a:rPr>
              <a:t>措置とは</a:t>
            </a:r>
            <a:r>
              <a:rPr lang="en-US" altLang="ja-JP" sz="2000" dirty="0" smtClean="0">
                <a:solidFill>
                  <a:prstClr val="black"/>
                </a:solidFill>
              </a:rPr>
              <a:t>】</a:t>
            </a:r>
          </a:p>
          <a:p>
            <a:pPr lvl="0" indent="185738"/>
            <a:r>
              <a:rPr lang="ja-JP" altLang="en-US" sz="2000" dirty="0" smtClean="0">
                <a:solidFill>
                  <a:prstClr val="black"/>
                </a:solidFill>
              </a:rPr>
              <a:t>具体的</a:t>
            </a:r>
            <a:r>
              <a:rPr lang="ja-JP" altLang="en-US" sz="2000" dirty="0">
                <a:solidFill>
                  <a:prstClr val="black"/>
                </a:solidFill>
              </a:rPr>
              <a:t>には、相談窓口、苦情処理の体制及び手順等当該施設における苦情を処理するために講ずる措置の概要について明らかにし、利用申込者又はその家族にサービスの内容を説明する文書に苦情に対する対応の内容についても併せて記載するとともに、施設内に</a:t>
            </a:r>
            <a:r>
              <a:rPr lang="ja-JP" altLang="en-US" sz="2000" dirty="0" smtClean="0">
                <a:solidFill>
                  <a:prstClr val="black"/>
                </a:solidFill>
              </a:rPr>
              <a:t>掲示し、かつ、ウェブサイトに掲載することで</a:t>
            </a:r>
            <a:r>
              <a:rPr lang="ja-JP" altLang="en-US" sz="2000" dirty="0">
                <a:solidFill>
                  <a:prstClr val="black"/>
                </a:solidFill>
              </a:rPr>
              <a:t>ある。</a:t>
            </a:r>
          </a:p>
        </p:txBody>
      </p:sp>
    </p:spTree>
    <p:extLst>
      <p:ext uri="{BB962C8B-B14F-4D97-AF65-F5344CB8AC3E}">
        <p14:creationId xmlns:p14="http://schemas.microsoft.com/office/powerpoint/2010/main" val="1102950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082087" y="6492875"/>
            <a:ext cx="2743200" cy="365125"/>
          </a:xfrm>
        </p:spPr>
        <p:txBody>
          <a:bodyPr/>
          <a:lstStyle/>
          <a:p>
            <a:fld id="{41D9830F-53EB-46B6-9EC0-C4C68F82A889}" type="slidenum">
              <a:rPr kumimoji="1" lang="ja-JP" altLang="en-US" smtClean="0"/>
              <a:t>68</a:t>
            </a:fld>
            <a:endParaRPr kumimoji="1" lang="ja-JP" altLang="en-US"/>
          </a:p>
        </p:txBody>
      </p:sp>
      <p:sp>
        <p:nvSpPr>
          <p:cNvPr id="3" name="正方形/長方形 2"/>
          <p:cNvSpPr/>
          <p:nvPr/>
        </p:nvSpPr>
        <p:spPr>
          <a:xfrm>
            <a:off x="0" y="0"/>
            <a:ext cx="12192000" cy="6817251"/>
          </a:xfrm>
          <a:prstGeom prst="rect">
            <a:avLst/>
          </a:prstGeom>
        </p:spPr>
        <p:txBody>
          <a:bodyPr wrap="square" bIns="0">
            <a:spAutoFit/>
          </a:bodyPr>
          <a:lstStyle/>
          <a:p>
            <a:pPr marL="442913"/>
            <a:r>
              <a:rPr lang="ja-JP" altLang="en-US" sz="2000" dirty="0">
                <a:solidFill>
                  <a:prstClr val="black"/>
                </a:solidFill>
              </a:rPr>
              <a:t>会議」）を設置し、おおむね２月に１回以上、活動状況を報告し、評価を受けるとともに</a:t>
            </a:r>
            <a:r>
              <a:rPr lang="ja-JP" altLang="en-US" sz="2000" dirty="0" smtClean="0">
                <a:solidFill>
                  <a:prstClr val="black"/>
                </a:solidFill>
              </a:rPr>
              <a:t>、運営</a:t>
            </a:r>
            <a:r>
              <a:rPr lang="ja-JP" altLang="en-US" sz="2000" dirty="0">
                <a:solidFill>
                  <a:prstClr val="black"/>
                </a:solidFill>
              </a:rPr>
              <a:t>推進会議から必要な要望、助言等を聴く機会を設けること。</a:t>
            </a:r>
            <a:endParaRPr lang="en-US" altLang="ja-JP" sz="2000" dirty="0">
              <a:solidFill>
                <a:prstClr val="black"/>
              </a:solidFill>
            </a:endParaRPr>
          </a:p>
          <a:p>
            <a:pPr marL="542925" lvl="0" indent="-100013"/>
            <a:r>
              <a:rPr lang="en-US" altLang="ja-JP" sz="2000" dirty="0" smtClean="0">
                <a:solidFill>
                  <a:prstClr val="black"/>
                </a:solidFill>
              </a:rPr>
              <a:t>※ </a:t>
            </a:r>
            <a:r>
              <a:rPr lang="ja-JP" altLang="en-US" sz="2000" dirty="0" smtClean="0">
                <a:solidFill>
                  <a:prstClr val="black"/>
                </a:solidFill>
              </a:rPr>
              <a:t>運営</a:t>
            </a:r>
            <a:r>
              <a:rPr lang="ja-JP" altLang="en-US" sz="2000" dirty="0">
                <a:solidFill>
                  <a:prstClr val="black"/>
                </a:solidFill>
              </a:rPr>
              <a:t>推進会議はテレビ電話装置等を活用して行うこともできる。</a:t>
            </a:r>
          </a:p>
          <a:p>
            <a:pPr marL="542925" lvl="0" indent="-271463"/>
            <a:r>
              <a:rPr lang="ja-JP" altLang="en-US" sz="2000" dirty="0">
                <a:solidFill>
                  <a:prstClr val="black"/>
                </a:solidFill>
              </a:rPr>
              <a:t>② 前項の報告、評価、要望、助言等についての記録を作成するとともに、記録を公表すること。</a:t>
            </a:r>
          </a:p>
          <a:p>
            <a:pPr marL="542925" lvl="0" indent="-271463"/>
            <a:r>
              <a:rPr lang="ja-JP" altLang="en-US" sz="2000" dirty="0">
                <a:solidFill>
                  <a:prstClr val="black"/>
                </a:solidFill>
              </a:rPr>
              <a:t>③ 事業の運営に当たって、地域住民又はその自発的な活動等と連携及び協力を行う等の地域との交流を図ること。</a:t>
            </a:r>
          </a:p>
          <a:p>
            <a:pPr marL="542925" lvl="0" indent="-271463"/>
            <a:r>
              <a:rPr lang="ja-JP" altLang="en-US" sz="2000" dirty="0">
                <a:solidFill>
                  <a:prstClr val="black"/>
                </a:solidFill>
              </a:rPr>
              <a:t>④ 提供したサービスに関する利用者からの苦情に関して、市町村等が派遣する者が相談及び援助を行う事業その他の市町村が実施する事業に協力するよう努めること。</a:t>
            </a:r>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smtClean="0"/>
          </a:p>
          <a:p>
            <a:endParaRPr lang="en-US" altLang="ja-JP" sz="2000" b="1" dirty="0"/>
          </a:p>
          <a:p>
            <a:r>
              <a:rPr lang="ja-JP" altLang="en-US" sz="2000" b="1" dirty="0" smtClean="0"/>
              <a:t>（３８）</a:t>
            </a:r>
            <a:r>
              <a:rPr lang="ja-JP" altLang="en-US" sz="2000" b="1" dirty="0"/>
              <a:t>事故発生の防止及び発生時の対応</a:t>
            </a:r>
            <a:r>
              <a:rPr lang="en-US" altLang="ja-JP" sz="2000" b="1" dirty="0"/>
              <a:t>【</a:t>
            </a:r>
            <a:r>
              <a:rPr lang="ja-JP" altLang="en-US" sz="2000" b="1" dirty="0"/>
              <a:t>第</a:t>
            </a:r>
            <a:r>
              <a:rPr lang="en-US" altLang="ja-JP" sz="2000" b="1" dirty="0"/>
              <a:t>155</a:t>
            </a:r>
            <a:r>
              <a:rPr lang="ja-JP" altLang="en-US" sz="2000" b="1" dirty="0"/>
              <a:t>条</a:t>
            </a:r>
            <a:r>
              <a:rPr lang="en-US" altLang="ja-JP" sz="2000" b="1" dirty="0"/>
              <a:t>】</a:t>
            </a:r>
          </a:p>
          <a:p>
            <a:pPr marL="514350" indent="-242888"/>
            <a:r>
              <a:rPr lang="ja-JP" altLang="en-US" sz="2000" dirty="0" smtClean="0"/>
              <a:t>① 事故</a:t>
            </a:r>
            <a:r>
              <a:rPr lang="ja-JP" altLang="en-US" sz="2000" dirty="0"/>
              <a:t>の発生又はその再発防止のため、次の措置を講じること。</a:t>
            </a:r>
            <a:endParaRPr lang="en-US" altLang="ja-JP" sz="2000" dirty="0"/>
          </a:p>
          <a:p>
            <a:pPr marL="514350" indent="-242888"/>
            <a:r>
              <a:rPr lang="en-US" altLang="ja-JP" sz="2000" dirty="0" smtClean="0"/>
              <a:t>ⅰ</a:t>
            </a:r>
            <a:r>
              <a:rPr lang="ja-JP" altLang="en-US" sz="2000" dirty="0" smtClean="0"/>
              <a:t>）事故</a:t>
            </a:r>
            <a:r>
              <a:rPr lang="ja-JP" altLang="en-US" sz="2000" dirty="0"/>
              <a:t>発生時の対応、報告の方法等が記載された事故発生防止のための指針を整備すること。</a:t>
            </a:r>
          </a:p>
          <a:p>
            <a:pPr marL="514350" indent="-242888"/>
            <a:r>
              <a:rPr lang="ja-JP" altLang="en-US" sz="2000" dirty="0"/>
              <a:t>　</a:t>
            </a:r>
          </a:p>
        </p:txBody>
      </p:sp>
      <p:sp>
        <p:nvSpPr>
          <p:cNvPr id="4" name="正方形/長方形 3"/>
          <p:cNvSpPr/>
          <p:nvPr/>
        </p:nvSpPr>
        <p:spPr>
          <a:xfrm>
            <a:off x="428625" y="2531998"/>
            <a:ext cx="11644313" cy="2508379"/>
          </a:xfrm>
          <a:prstGeom prst="rect">
            <a:avLst/>
          </a:prstGeom>
          <a:ln w="6350">
            <a:solidFill>
              <a:schemeClr val="tx1"/>
            </a:solidFill>
            <a:prstDash val="sysDot"/>
          </a:ln>
        </p:spPr>
        <p:txBody>
          <a:bodyPr wrap="square" bIns="0" anchor="ctr" anchorCtr="0">
            <a:spAutoFit/>
          </a:bodyPr>
          <a:lstStyle/>
          <a:p>
            <a:pPr marL="185738" lvl="0" indent="-185738"/>
            <a:r>
              <a:rPr lang="en-US" altLang="ja-JP" sz="2000" dirty="0">
                <a:solidFill>
                  <a:prstClr val="black"/>
                </a:solidFill>
              </a:rPr>
              <a:t>※</a:t>
            </a:r>
            <a:r>
              <a:rPr lang="ja-JP" altLang="en-US" sz="2000" dirty="0">
                <a:solidFill>
                  <a:prstClr val="black"/>
                </a:solidFill>
              </a:rPr>
              <a:t> 運営推進会議の効率化や、事業所間のネットワーク形成の促進等の観点から、以下の条件を満たす場合は、複数の事業所の運営推進会議を合同</a:t>
            </a:r>
            <a:r>
              <a:rPr lang="ja-JP" altLang="en-US" sz="2000" dirty="0" smtClean="0">
                <a:solidFill>
                  <a:prstClr val="black"/>
                </a:solidFill>
              </a:rPr>
              <a:t>で開催しても差し支えない。</a:t>
            </a:r>
            <a:endParaRPr lang="ja-JP" altLang="en-US" sz="2000" dirty="0">
              <a:solidFill>
                <a:prstClr val="black"/>
              </a:solidFill>
            </a:endParaRPr>
          </a:p>
          <a:p>
            <a:pPr marL="442913" lvl="0" indent="-271463"/>
            <a:r>
              <a:rPr lang="ja-JP" altLang="en-US" sz="2000" dirty="0" smtClean="0">
                <a:solidFill>
                  <a:prstClr val="black"/>
                </a:solidFill>
              </a:rPr>
              <a:t>・利用者</a:t>
            </a:r>
            <a:r>
              <a:rPr lang="ja-JP" altLang="en-US" sz="2000" dirty="0">
                <a:solidFill>
                  <a:prstClr val="black"/>
                </a:solidFill>
              </a:rPr>
              <a:t>及び利用者家族については匿名とするなど、個人情報・プライバシーを保護すること。</a:t>
            </a:r>
          </a:p>
          <a:p>
            <a:pPr marL="357188" lvl="0" indent="-185738"/>
            <a:r>
              <a:rPr lang="ja-JP" altLang="en-US" sz="2000" dirty="0">
                <a:solidFill>
                  <a:prstClr val="black"/>
                </a:solidFill>
              </a:rPr>
              <a:t>・</a:t>
            </a:r>
            <a:r>
              <a:rPr lang="ja-JP" altLang="en-US" sz="2000" dirty="0" smtClean="0">
                <a:solidFill>
                  <a:prstClr val="black"/>
                </a:solidFill>
              </a:rPr>
              <a:t>同一</a:t>
            </a:r>
            <a:r>
              <a:rPr lang="ja-JP" altLang="en-US" sz="2000" dirty="0">
                <a:solidFill>
                  <a:prstClr val="black"/>
                </a:solidFill>
              </a:rPr>
              <a:t>の日常生活圏域内に所在する事業所であること。ただし、事業所間のネットワーク形成の促進が図られる範囲で、地域の実情に合わせて市町村区域の単位等内に所在する事業所であっても差し支えない</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運営推進会議の合同開催については、合同開催の回数が、１年度に開催すべき運営推進会議の開催回数の半数を超えないこと。</a:t>
            </a:r>
            <a:endParaRPr lang="en-US" altLang="ja-JP" sz="2000" dirty="0">
              <a:solidFill>
                <a:prstClr val="black"/>
              </a:solidFill>
            </a:endParaRPr>
          </a:p>
        </p:txBody>
      </p:sp>
    </p:spTree>
    <p:extLst>
      <p:ext uri="{BB962C8B-B14F-4D97-AF65-F5344CB8AC3E}">
        <p14:creationId xmlns:p14="http://schemas.microsoft.com/office/powerpoint/2010/main" val="15863763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42063"/>
            <a:ext cx="2743200" cy="365125"/>
          </a:xfrm>
        </p:spPr>
        <p:txBody>
          <a:bodyPr/>
          <a:lstStyle/>
          <a:p>
            <a:fld id="{41D9830F-53EB-46B6-9EC0-C4C68F82A889}" type="slidenum">
              <a:rPr kumimoji="1" lang="ja-JP" altLang="en-US" smtClean="0"/>
              <a:t>69</a:t>
            </a:fld>
            <a:endParaRPr kumimoji="1" lang="ja-JP" altLang="en-US"/>
          </a:p>
        </p:txBody>
      </p:sp>
      <p:sp>
        <p:nvSpPr>
          <p:cNvPr id="4" name="正方形/長方形 3"/>
          <p:cNvSpPr/>
          <p:nvPr/>
        </p:nvSpPr>
        <p:spPr>
          <a:xfrm>
            <a:off x="0" y="3042432"/>
            <a:ext cx="12192000" cy="3908762"/>
          </a:xfrm>
          <a:prstGeom prst="rect">
            <a:avLst/>
          </a:prstGeom>
        </p:spPr>
        <p:txBody>
          <a:bodyPr wrap="square">
            <a:spAutoFit/>
          </a:bodyPr>
          <a:lstStyle/>
          <a:p>
            <a:pPr marL="514350" lvl="0" indent="-242888"/>
            <a:r>
              <a:rPr lang="en-US" altLang="ja-JP" sz="2000" dirty="0" smtClean="0">
                <a:solidFill>
                  <a:prstClr val="black"/>
                </a:solidFill>
              </a:rPr>
              <a:t>ⅱ</a:t>
            </a:r>
            <a:r>
              <a:rPr lang="ja-JP" altLang="en-US" sz="2000" dirty="0" smtClean="0">
                <a:solidFill>
                  <a:prstClr val="black"/>
                </a:solidFill>
              </a:rPr>
              <a:t>）事故</a:t>
            </a:r>
            <a:r>
              <a:rPr lang="ja-JP" altLang="en-US" sz="2000" dirty="0">
                <a:solidFill>
                  <a:prstClr val="black"/>
                </a:solidFill>
              </a:rPr>
              <a:t>が発生した場合又はそれに至る危険性がある事態が生じた場合に</a:t>
            </a:r>
            <a:r>
              <a:rPr lang="ja-JP" altLang="en-US" sz="2000" dirty="0" smtClean="0">
                <a:solidFill>
                  <a:prstClr val="black"/>
                </a:solidFill>
              </a:rPr>
              <a:t>、当該事実</a:t>
            </a:r>
            <a:r>
              <a:rPr lang="ja-JP" altLang="en-US" sz="2000" dirty="0">
                <a:solidFill>
                  <a:prstClr val="black"/>
                </a:solidFill>
              </a:rPr>
              <a:t>が報告され、その分析を通した改善策について、従業者に周知徹底を図る体制を整備すること。</a:t>
            </a:r>
          </a:p>
          <a:p>
            <a:pPr marL="514350" lvl="0" indent="-242888"/>
            <a:r>
              <a:rPr lang="ja-JP" altLang="en-US" sz="2000" dirty="0">
                <a:solidFill>
                  <a:prstClr val="black"/>
                </a:solidFill>
              </a:rPr>
              <a:t>　</a:t>
            </a:r>
            <a:endParaRPr lang="en-US" altLang="ja-JP" sz="2000" dirty="0" smtClean="0">
              <a:solidFill>
                <a:prstClr val="black"/>
              </a:solidFill>
            </a:endParaRPr>
          </a:p>
          <a:p>
            <a:pPr marL="514350" lvl="0" indent="-242888"/>
            <a:endParaRPr lang="en-US" altLang="ja-JP" sz="2000" dirty="0">
              <a:solidFill>
                <a:prstClr val="black"/>
              </a:solidFill>
            </a:endParaRPr>
          </a:p>
          <a:p>
            <a:pPr marL="514350" lvl="0" indent="-242888"/>
            <a:endParaRPr lang="en-US" altLang="ja-JP" sz="2000" dirty="0" smtClean="0">
              <a:solidFill>
                <a:prstClr val="black"/>
              </a:solidFill>
            </a:endParaRPr>
          </a:p>
          <a:p>
            <a:pPr marL="514350" lvl="0" indent="-242888"/>
            <a:endParaRPr lang="en-US" altLang="ja-JP" sz="2000" dirty="0">
              <a:solidFill>
                <a:prstClr val="black"/>
              </a:solidFill>
            </a:endParaRPr>
          </a:p>
          <a:p>
            <a:pPr marL="514350" lvl="0" indent="-242888"/>
            <a:endParaRPr lang="en-US" altLang="ja-JP" sz="2000" dirty="0" smtClean="0">
              <a:solidFill>
                <a:prstClr val="black"/>
              </a:solidFill>
            </a:endParaRPr>
          </a:p>
          <a:p>
            <a:pPr marL="514350" lvl="0" indent="-242888"/>
            <a:endParaRPr lang="en-US" altLang="ja-JP" sz="2000" dirty="0">
              <a:solidFill>
                <a:prstClr val="black"/>
              </a:solidFill>
            </a:endParaRPr>
          </a:p>
          <a:p>
            <a:pPr marL="514350" lvl="0" indent="-242888"/>
            <a:endParaRPr lang="en-US" altLang="ja-JP" sz="2000" dirty="0" smtClean="0">
              <a:solidFill>
                <a:prstClr val="black"/>
              </a:solidFill>
            </a:endParaRPr>
          </a:p>
          <a:p>
            <a:pPr marL="514350" lvl="0" indent="-242888"/>
            <a:endParaRPr lang="en-US" altLang="ja-JP" sz="2000" dirty="0">
              <a:solidFill>
                <a:prstClr val="black"/>
              </a:solidFill>
            </a:endParaRPr>
          </a:p>
          <a:p>
            <a:pPr marL="514350" lvl="0" indent="-242888"/>
            <a:endParaRPr lang="en-US" altLang="ja-JP" sz="2000" dirty="0" smtClean="0">
              <a:solidFill>
                <a:prstClr val="black"/>
              </a:solidFill>
            </a:endParaRPr>
          </a:p>
          <a:p>
            <a:pPr marL="514350" lvl="0" indent="-242888"/>
            <a:endParaRPr lang="en-US" altLang="ja-JP" sz="500" dirty="0">
              <a:solidFill>
                <a:prstClr val="black"/>
              </a:solidFill>
            </a:endParaRPr>
          </a:p>
          <a:p>
            <a:pPr marL="514350" lvl="0" indent="-242888"/>
            <a:r>
              <a:rPr lang="en-US" altLang="ja-JP" sz="2000" dirty="0" smtClean="0">
                <a:solidFill>
                  <a:prstClr val="black"/>
                </a:solidFill>
              </a:rPr>
              <a:t>ⅲ</a:t>
            </a:r>
            <a:r>
              <a:rPr lang="ja-JP" altLang="en-US" sz="2000" dirty="0" smtClean="0">
                <a:solidFill>
                  <a:prstClr val="black"/>
                </a:solidFill>
              </a:rPr>
              <a:t>）事故</a:t>
            </a:r>
            <a:r>
              <a:rPr lang="ja-JP" altLang="en-US" sz="2000" dirty="0">
                <a:solidFill>
                  <a:prstClr val="black"/>
                </a:solidFill>
              </a:rPr>
              <a:t>発生防止のための委員会及び従業者に対する研修を定期的に行うこと</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666748" y="93498"/>
            <a:ext cx="11358563" cy="2913618"/>
          </a:xfrm>
          <a:prstGeom prst="rect">
            <a:avLst/>
          </a:prstGeom>
          <a:ln w="6350">
            <a:solidFill>
              <a:schemeClr val="tx1"/>
            </a:solidFill>
            <a:prstDash val="sysDot"/>
          </a:ln>
        </p:spPr>
        <p:txBody>
          <a:bodyPr wrap="square" anchor="ctr" anchorCtr="0">
            <a:spAutoFit/>
          </a:bodyPr>
          <a:lstStyle/>
          <a:p>
            <a:pPr marL="185738" lvl="0" indent="-185738">
              <a:lnSpc>
                <a:spcPts val="2200"/>
              </a:lnSpc>
            </a:pPr>
            <a:r>
              <a:rPr lang="en-US" altLang="ja-JP" sz="2000" dirty="0">
                <a:solidFill>
                  <a:prstClr val="black"/>
                </a:solidFill>
              </a:rPr>
              <a:t>※ </a:t>
            </a:r>
            <a:r>
              <a:rPr lang="ja-JP" altLang="en-US" sz="2000" dirty="0">
                <a:solidFill>
                  <a:prstClr val="black"/>
                </a:solidFill>
              </a:rPr>
              <a:t>事故発生の防止のための指針には、以下のような項目を盛り込むこと。</a:t>
            </a:r>
            <a:endParaRPr lang="en-US" altLang="ja-JP" sz="2000" dirty="0">
              <a:solidFill>
                <a:prstClr val="black"/>
              </a:solidFill>
            </a:endParaRPr>
          </a:p>
          <a:p>
            <a:pPr marL="357188" lvl="0" indent="-185738">
              <a:lnSpc>
                <a:spcPts val="2200"/>
              </a:lnSpc>
            </a:pPr>
            <a:r>
              <a:rPr lang="ja-JP" altLang="en-US" sz="2000" dirty="0" smtClean="0">
                <a:solidFill>
                  <a:prstClr val="black"/>
                </a:solidFill>
              </a:rPr>
              <a:t>・施設</a:t>
            </a:r>
            <a:r>
              <a:rPr lang="ja-JP" altLang="en-US" sz="2000" dirty="0">
                <a:solidFill>
                  <a:prstClr val="black"/>
                </a:solidFill>
              </a:rPr>
              <a:t>における介護事故の防止に関する基本的考え方</a:t>
            </a:r>
          </a:p>
          <a:p>
            <a:pPr marL="357188" lvl="0" indent="-185738">
              <a:lnSpc>
                <a:spcPts val="2200"/>
              </a:lnSpc>
            </a:pPr>
            <a:r>
              <a:rPr lang="ja-JP" altLang="en-US" sz="2000" dirty="0" smtClean="0">
                <a:solidFill>
                  <a:prstClr val="black"/>
                </a:solidFill>
              </a:rPr>
              <a:t>・介護</a:t>
            </a:r>
            <a:r>
              <a:rPr lang="ja-JP" altLang="en-US" sz="2000" dirty="0">
                <a:solidFill>
                  <a:prstClr val="black"/>
                </a:solidFill>
              </a:rPr>
              <a:t>事故の防止のための委員会その他施設内の組織に関する事項</a:t>
            </a:r>
          </a:p>
          <a:p>
            <a:pPr marL="357188" lvl="0" indent="-185738">
              <a:lnSpc>
                <a:spcPts val="2200"/>
              </a:lnSpc>
            </a:pPr>
            <a:r>
              <a:rPr lang="ja-JP" altLang="en-US" sz="2000" dirty="0">
                <a:solidFill>
                  <a:prstClr val="black"/>
                </a:solidFill>
              </a:rPr>
              <a:t>・</a:t>
            </a:r>
            <a:r>
              <a:rPr lang="ja-JP" altLang="en-US" sz="2000" dirty="0" smtClean="0">
                <a:solidFill>
                  <a:prstClr val="black"/>
                </a:solidFill>
              </a:rPr>
              <a:t>介護</a:t>
            </a:r>
            <a:r>
              <a:rPr lang="ja-JP" altLang="en-US" sz="2000" dirty="0">
                <a:solidFill>
                  <a:prstClr val="black"/>
                </a:solidFill>
              </a:rPr>
              <a:t>事故の防止のための職員研修に関する基本方針</a:t>
            </a:r>
          </a:p>
          <a:p>
            <a:pPr marL="357188" lvl="0" indent="-185738">
              <a:lnSpc>
                <a:spcPts val="2200"/>
              </a:lnSpc>
            </a:pPr>
            <a:r>
              <a:rPr lang="ja-JP" altLang="en-US" sz="2000" dirty="0">
                <a:solidFill>
                  <a:prstClr val="black"/>
                </a:solidFill>
              </a:rPr>
              <a:t>・</a:t>
            </a:r>
            <a:r>
              <a:rPr lang="ja-JP" altLang="en-US" sz="2000" dirty="0" smtClean="0">
                <a:solidFill>
                  <a:prstClr val="black"/>
                </a:solidFill>
              </a:rPr>
              <a:t>施設内</a:t>
            </a:r>
            <a:r>
              <a:rPr lang="ja-JP" altLang="en-US" sz="2000" dirty="0">
                <a:solidFill>
                  <a:prstClr val="black"/>
                </a:solidFill>
              </a:rPr>
              <a:t>で発生した介護事故、ヒヤリ・ハット</a:t>
            </a:r>
            <a:r>
              <a:rPr lang="ja-JP" altLang="en-US" sz="2000" dirty="0" smtClean="0">
                <a:solidFill>
                  <a:prstClr val="black"/>
                </a:solidFill>
              </a:rPr>
              <a:t>事例及び現状を放置しておくと介護事故に結びつく可能性が高いもの（以下「介護事故等」）の</a:t>
            </a:r>
            <a:r>
              <a:rPr lang="ja-JP" altLang="en-US" sz="2000" dirty="0">
                <a:solidFill>
                  <a:prstClr val="black"/>
                </a:solidFill>
              </a:rPr>
              <a:t>報告方法等の介護に係る安全の確保を目的とした改善のための方策に関する基本指針</a:t>
            </a:r>
            <a:endParaRPr lang="en-US" altLang="ja-JP" sz="2000" dirty="0">
              <a:solidFill>
                <a:prstClr val="black"/>
              </a:solidFill>
            </a:endParaRPr>
          </a:p>
          <a:p>
            <a:pPr marL="357188" lvl="0" indent="-185738">
              <a:lnSpc>
                <a:spcPts val="2200"/>
              </a:lnSpc>
            </a:pPr>
            <a:r>
              <a:rPr lang="ja-JP" altLang="en-US" sz="2000" dirty="0">
                <a:solidFill>
                  <a:prstClr val="black"/>
                </a:solidFill>
              </a:rPr>
              <a:t>・</a:t>
            </a:r>
            <a:r>
              <a:rPr lang="ja-JP" altLang="en-US" sz="2000" dirty="0" smtClean="0">
                <a:solidFill>
                  <a:prstClr val="black"/>
                </a:solidFill>
              </a:rPr>
              <a:t>介護</a:t>
            </a:r>
            <a:r>
              <a:rPr lang="ja-JP" altLang="en-US" sz="2000" dirty="0">
                <a:solidFill>
                  <a:prstClr val="black"/>
                </a:solidFill>
              </a:rPr>
              <a:t>事故等発生時の対応に関する基本方針</a:t>
            </a:r>
          </a:p>
          <a:p>
            <a:pPr marL="357188" lvl="0" indent="-185738">
              <a:lnSpc>
                <a:spcPts val="2200"/>
              </a:lnSpc>
            </a:pPr>
            <a:r>
              <a:rPr lang="ja-JP" altLang="en-US" sz="2000" dirty="0">
                <a:solidFill>
                  <a:prstClr val="black"/>
                </a:solidFill>
              </a:rPr>
              <a:t>・</a:t>
            </a:r>
            <a:r>
              <a:rPr lang="ja-JP" altLang="en-US" sz="2000" dirty="0" smtClean="0">
                <a:solidFill>
                  <a:prstClr val="black"/>
                </a:solidFill>
              </a:rPr>
              <a:t>入所者</a:t>
            </a:r>
            <a:r>
              <a:rPr lang="ja-JP" altLang="en-US" sz="2000" dirty="0">
                <a:solidFill>
                  <a:prstClr val="black"/>
                </a:solidFill>
              </a:rPr>
              <a:t>等に対する当該指針の閲覧に関する基本指針</a:t>
            </a:r>
          </a:p>
          <a:p>
            <a:pPr marL="357188" lvl="0" indent="-185738">
              <a:lnSpc>
                <a:spcPts val="2200"/>
              </a:lnSpc>
            </a:pPr>
            <a:r>
              <a:rPr lang="ja-JP" altLang="en-US" sz="2000" dirty="0">
                <a:solidFill>
                  <a:prstClr val="black"/>
                </a:solidFill>
              </a:rPr>
              <a:t>・</a:t>
            </a:r>
            <a:r>
              <a:rPr lang="ja-JP" altLang="en-US" sz="2000" dirty="0" smtClean="0">
                <a:solidFill>
                  <a:prstClr val="black"/>
                </a:solidFill>
              </a:rPr>
              <a:t>その他</a:t>
            </a:r>
            <a:r>
              <a:rPr lang="ja-JP" altLang="en-US" sz="2000" dirty="0">
                <a:solidFill>
                  <a:prstClr val="black"/>
                </a:solidFill>
              </a:rPr>
              <a:t>介護事故等の発生の防止の推進のために必要な基本指針</a:t>
            </a:r>
          </a:p>
        </p:txBody>
      </p:sp>
      <p:sp>
        <p:nvSpPr>
          <p:cNvPr id="6" name="正方形/長方形 5"/>
          <p:cNvSpPr/>
          <p:nvPr/>
        </p:nvSpPr>
        <p:spPr>
          <a:xfrm>
            <a:off x="666747" y="3760577"/>
            <a:ext cx="11358563" cy="2657138"/>
          </a:xfrm>
          <a:prstGeom prst="rect">
            <a:avLst/>
          </a:prstGeom>
          <a:ln w="6350">
            <a:solidFill>
              <a:schemeClr val="tx1"/>
            </a:solidFill>
            <a:prstDash val="sysDot"/>
          </a:ln>
        </p:spPr>
        <p:txBody>
          <a:bodyPr wrap="square" anchor="ctr" anchorCtr="0">
            <a:spAutoFit/>
          </a:bodyPr>
          <a:lstStyle/>
          <a:p>
            <a:pPr marL="514350" lvl="0" indent="-514350"/>
            <a:r>
              <a:rPr lang="en-US" altLang="ja-JP" sz="2000" dirty="0" smtClean="0">
                <a:solidFill>
                  <a:prstClr val="black"/>
                </a:solidFill>
              </a:rPr>
              <a:t>※</a:t>
            </a:r>
            <a:r>
              <a:rPr lang="ja-JP" altLang="en-US" sz="2000" dirty="0" smtClean="0">
                <a:solidFill>
                  <a:prstClr val="black"/>
                </a:solidFill>
              </a:rPr>
              <a:t> 改善</a:t>
            </a:r>
            <a:r>
              <a:rPr lang="ja-JP" altLang="en-US" sz="2000" dirty="0">
                <a:solidFill>
                  <a:prstClr val="black"/>
                </a:solidFill>
              </a:rPr>
              <a:t>策の従業者に対する周知徹底とは、具体的には以下のようなことを想定している。</a:t>
            </a:r>
          </a:p>
          <a:p>
            <a:pPr marL="357188" lvl="0" indent="-171450" defTabSz="442913">
              <a:lnSpc>
                <a:spcPts val="2200"/>
              </a:lnSpc>
            </a:pPr>
            <a:r>
              <a:rPr lang="ja-JP" altLang="en-US" sz="2000" dirty="0" smtClean="0">
                <a:solidFill>
                  <a:prstClr val="black"/>
                </a:solidFill>
              </a:rPr>
              <a:t>・介護</a:t>
            </a:r>
            <a:r>
              <a:rPr lang="ja-JP" altLang="en-US" sz="2000" dirty="0">
                <a:solidFill>
                  <a:prstClr val="black"/>
                </a:solidFill>
              </a:rPr>
              <a:t>事故等について報告するための様式を整備すること。</a:t>
            </a:r>
          </a:p>
          <a:p>
            <a:pPr marL="357188" lvl="0" indent="-171450" defTabSz="442913">
              <a:lnSpc>
                <a:spcPts val="2200"/>
              </a:lnSpc>
            </a:pPr>
            <a:r>
              <a:rPr lang="ja-JP" altLang="en-US" sz="2000" dirty="0" smtClean="0">
                <a:solidFill>
                  <a:prstClr val="black"/>
                </a:solidFill>
              </a:rPr>
              <a:t>・介護</a:t>
            </a:r>
            <a:r>
              <a:rPr lang="ja-JP" altLang="en-US" sz="2000" dirty="0">
                <a:solidFill>
                  <a:prstClr val="black"/>
                </a:solidFill>
              </a:rPr>
              <a:t>職員その他の従業者は、介護事故等の発生ごとにその状況、背景等を記録するとともに</a:t>
            </a:r>
            <a:r>
              <a:rPr lang="ja-JP" altLang="en-US" sz="2000" dirty="0" smtClean="0">
                <a:solidFill>
                  <a:prstClr val="black"/>
                </a:solidFill>
              </a:rPr>
              <a:t>、前記の</a:t>
            </a:r>
            <a:r>
              <a:rPr lang="ja-JP" altLang="en-US" sz="2000" dirty="0">
                <a:solidFill>
                  <a:prstClr val="black"/>
                </a:solidFill>
              </a:rPr>
              <a:t>様式に従い、介護事故等について報告すること。</a:t>
            </a:r>
          </a:p>
          <a:p>
            <a:pPr marL="357188" lvl="0" indent="-171450" defTabSz="442913">
              <a:lnSpc>
                <a:spcPts val="2200"/>
              </a:lnSpc>
            </a:pPr>
            <a:r>
              <a:rPr lang="ja-JP" altLang="en-US" sz="2000" dirty="0">
                <a:solidFill>
                  <a:prstClr val="black"/>
                </a:solidFill>
              </a:rPr>
              <a:t>・</a:t>
            </a:r>
            <a:r>
              <a:rPr lang="ja-JP" altLang="en-US" sz="2000" dirty="0" smtClean="0">
                <a:solidFill>
                  <a:prstClr val="black"/>
                </a:solidFill>
              </a:rPr>
              <a:t>事故</a:t>
            </a:r>
            <a:r>
              <a:rPr lang="ja-JP" altLang="en-US" sz="2000" dirty="0">
                <a:solidFill>
                  <a:prstClr val="black"/>
                </a:solidFill>
              </a:rPr>
              <a:t>発生の防止のための委員会において、報告された事例を集計し、分析すること。</a:t>
            </a:r>
          </a:p>
          <a:p>
            <a:pPr marL="357188" lvl="0" indent="-171450" defTabSz="442913">
              <a:lnSpc>
                <a:spcPts val="2200"/>
              </a:lnSpc>
            </a:pPr>
            <a:r>
              <a:rPr lang="ja-JP" altLang="en-US" sz="2000" dirty="0">
                <a:solidFill>
                  <a:prstClr val="black"/>
                </a:solidFill>
              </a:rPr>
              <a:t>・</a:t>
            </a:r>
            <a:r>
              <a:rPr lang="ja-JP" altLang="en-US" sz="2000" dirty="0" smtClean="0">
                <a:solidFill>
                  <a:prstClr val="black"/>
                </a:solidFill>
              </a:rPr>
              <a:t>事例</a:t>
            </a:r>
            <a:r>
              <a:rPr lang="ja-JP" altLang="en-US" sz="2000" dirty="0">
                <a:solidFill>
                  <a:prstClr val="black"/>
                </a:solidFill>
              </a:rPr>
              <a:t>の分析に当たっては、介護事故等の発生時の状況等を分析し、介護事故等の発生原因、結果等をとりまとめ、防止策を検討すること。</a:t>
            </a:r>
          </a:p>
          <a:p>
            <a:pPr marL="357188" lvl="0" indent="-171450" defTabSz="442913">
              <a:lnSpc>
                <a:spcPts val="2200"/>
              </a:lnSpc>
            </a:pPr>
            <a:r>
              <a:rPr lang="ja-JP" altLang="en-US" sz="2000" dirty="0">
                <a:solidFill>
                  <a:prstClr val="black"/>
                </a:solidFill>
              </a:rPr>
              <a:t>・</a:t>
            </a:r>
            <a:r>
              <a:rPr lang="ja-JP" altLang="en-US" sz="2000" dirty="0" smtClean="0">
                <a:solidFill>
                  <a:prstClr val="black"/>
                </a:solidFill>
              </a:rPr>
              <a:t>報告</a:t>
            </a:r>
            <a:r>
              <a:rPr lang="ja-JP" altLang="en-US" sz="2000" dirty="0">
                <a:solidFill>
                  <a:prstClr val="black"/>
                </a:solidFill>
              </a:rPr>
              <a:t>された事例及び分析結果を従業者に周知徹底すること。</a:t>
            </a:r>
            <a:endParaRPr lang="en-US" altLang="ja-JP" sz="2000" dirty="0">
              <a:solidFill>
                <a:prstClr val="black"/>
              </a:solidFill>
            </a:endParaRPr>
          </a:p>
          <a:p>
            <a:pPr marL="357188" lvl="0" indent="-171450" defTabSz="442913">
              <a:lnSpc>
                <a:spcPts val="2200"/>
              </a:lnSpc>
            </a:pPr>
            <a:r>
              <a:rPr lang="ja-JP" altLang="en-US" sz="2000" dirty="0">
                <a:solidFill>
                  <a:prstClr val="black"/>
                </a:solidFill>
              </a:rPr>
              <a:t>・</a:t>
            </a:r>
            <a:r>
              <a:rPr lang="ja-JP" altLang="en-US" sz="2000" dirty="0" smtClean="0">
                <a:solidFill>
                  <a:prstClr val="black"/>
                </a:solidFill>
              </a:rPr>
              <a:t>防止</a:t>
            </a:r>
            <a:r>
              <a:rPr lang="ja-JP" altLang="en-US" sz="2000" dirty="0">
                <a:solidFill>
                  <a:prstClr val="black"/>
                </a:solidFill>
              </a:rPr>
              <a:t>策を講じた後に、その効果について評価すること。</a:t>
            </a:r>
            <a:endParaRPr lang="en-US" altLang="ja-JP" sz="2000" dirty="0">
              <a:solidFill>
                <a:prstClr val="black"/>
              </a:solidFill>
            </a:endParaRPr>
          </a:p>
        </p:txBody>
      </p:sp>
    </p:spTree>
    <p:extLst>
      <p:ext uri="{BB962C8B-B14F-4D97-AF65-F5344CB8AC3E}">
        <p14:creationId xmlns:p14="http://schemas.microsoft.com/office/powerpoint/2010/main" val="92815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5411017"/>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42062"/>
            <a:ext cx="2743200" cy="365125"/>
          </a:xfrm>
        </p:spPr>
        <p:txBody>
          <a:bodyPr/>
          <a:lstStyle/>
          <a:p>
            <a:fld id="{41D9830F-53EB-46B6-9EC0-C4C68F82A889}" type="slidenum">
              <a:rPr kumimoji="1" lang="ja-JP" altLang="en-US" smtClean="0"/>
              <a:t>70</a:t>
            </a:fld>
            <a:endParaRPr kumimoji="1" lang="ja-JP" altLang="en-US" dirty="0"/>
          </a:p>
        </p:txBody>
      </p:sp>
      <p:sp>
        <p:nvSpPr>
          <p:cNvPr id="3" name="正方形/長方形 2"/>
          <p:cNvSpPr/>
          <p:nvPr/>
        </p:nvSpPr>
        <p:spPr>
          <a:xfrm>
            <a:off x="0" y="3048904"/>
            <a:ext cx="12192000" cy="1694104"/>
          </a:xfrm>
          <a:prstGeom prst="rect">
            <a:avLst/>
          </a:prstGeom>
        </p:spPr>
        <p:txBody>
          <a:bodyPr wrap="square" tIns="108000">
            <a:spAutoFit/>
          </a:bodyPr>
          <a:lstStyle/>
          <a:p>
            <a:pPr marL="442913" lvl="0"/>
            <a:r>
              <a:rPr lang="en-US" altLang="ja-JP" sz="2000" dirty="0" smtClean="0">
                <a:solidFill>
                  <a:prstClr val="black"/>
                </a:solidFill>
              </a:rPr>
              <a:t>ⅳ</a:t>
            </a:r>
            <a:r>
              <a:rPr lang="ja-JP" altLang="en-US" sz="2000" dirty="0" smtClean="0">
                <a:solidFill>
                  <a:prstClr val="black"/>
                </a:solidFill>
              </a:rPr>
              <a:t>）上記に掲げる措置を適切に実施するための担当者を置くこと。</a:t>
            </a:r>
            <a:endParaRPr lang="en-US" altLang="ja-JP" sz="2000" dirty="0" smtClean="0">
              <a:solidFill>
                <a:prstClr val="black"/>
              </a:solidFill>
            </a:endParaRPr>
          </a:p>
          <a:p>
            <a:pPr marL="514350" lvl="0" indent="-242888"/>
            <a:r>
              <a:rPr lang="ja-JP" altLang="en-US" sz="2000" dirty="0" smtClean="0">
                <a:solidFill>
                  <a:prstClr val="black"/>
                </a:solidFill>
              </a:rPr>
              <a:t>② サービスの提供により事故が発生した場合は、速やかに市町村、入所者の家族等に連絡を行うとともに、必要な措置を講じること。</a:t>
            </a:r>
            <a:endParaRPr lang="en-US" altLang="ja-JP" sz="2000" dirty="0" smtClean="0">
              <a:solidFill>
                <a:prstClr val="black"/>
              </a:solidFill>
            </a:endParaRPr>
          </a:p>
          <a:p>
            <a:pPr marL="514350" lvl="0" indent="-242888"/>
            <a:r>
              <a:rPr lang="ja-JP" altLang="en-US" sz="2000" dirty="0" smtClean="0">
                <a:solidFill>
                  <a:prstClr val="black"/>
                </a:solidFill>
              </a:rPr>
              <a:t>③ ②の事故の状況及び事故に際して採った措置について記録すること。</a:t>
            </a:r>
            <a:endParaRPr lang="en-US" altLang="ja-JP" sz="2000" dirty="0" smtClean="0">
              <a:solidFill>
                <a:prstClr val="black"/>
              </a:solidFill>
            </a:endParaRPr>
          </a:p>
          <a:p>
            <a:pPr marL="514350" lvl="0" indent="-242888"/>
            <a:r>
              <a:rPr lang="ja-JP" altLang="en-US" sz="2000" dirty="0" smtClean="0">
                <a:solidFill>
                  <a:prstClr val="black"/>
                </a:solidFill>
              </a:rPr>
              <a:t>④ 賠償</a:t>
            </a:r>
            <a:r>
              <a:rPr lang="ja-JP" altLang="en-US" sz="2000" dirty="0">
                <a:solidFill>
                  <a:prstClr val="black"/>
                </a:solidFill>
              </a:rPr>
              <a:t>すべき事態となった場合には、速やかに</a:t>
            </a:r>
            <a:r>
              <a:rPr lang="ja-JP" altLang="en-US" sz="2000" dirty="0" smtClean="0">
                <a:solidFill>
                  <a:prstClr val="black"/>
                </a:solidFill>
              </a:rPr>
              <a:t>賠償すること。</a:t>
            </a:r>
            <a:endParaRPr lang="ja-JP" altLang="en-US" sz="2000" dirty="0">
              <a:solidFill>
                <a:prstClr val="black"/>
              </a:solidFill>
            </a:endParaRPr>
          </a:p>
        </p:txBody>
      </p:sp>
      <p:sp>
        <p:nvSpPr>
          <p:cNvPr id="4" name="正方形/長方形 3"/>
          <p:cNvSpPr/>
          <p:nvPr/>
        </p:nvSpPr>
        <p:spPr>
          <a:xfrm>
            <a:off x="628647" y="87063"/>
            <a:ext cx="11425237" cy="2068964"/>
          </a:xfrm>
          <a:prstGeom prst="rect">
            <a:avLst/>
          </a:prstGeom>
          <a:ln w="6350">
            <a:solidFill>
              <a:schemeClr val="tx1"/>
            </a:solidFill>
            <a:prstDash val="sysDot"/>
          </a:ln>
        </p:spPr>
        <p:txBody>
          <a:bodyPr wrap="square" anchor="ctr" anchorCtr="0">
            <a:spAutoFit/>
          </a:bodyPr>
          <a:lstStyle/>
          <a:p>
            <a:pPr marL="185738" lvl="0" indent="-185738" defTabSz="179388">
              <a:lnSpc>
                <a:spcPts val="2200"/>
              </a:lnSpc>
            </a:pPr>
            <a:r>
              <a:rPr lang="en-US" altLang="ja-JP" sz="2000" dirty="0" smtClean="0">
                <a:solidFill>
                  <a:prstClr val="black"/>
                </a:solidFill>
              </a:rPr>
              <a:t>※ </a:t>
            </a:r>
            <a:r>
              <a:rPr lang="ja-JP" altLang="en-US" sz="2000" dirty="0" smtClean="0">
                <a:solidFill>
                  <a:prstClr val="black"/>
                </a:solidFill>
              </a:rPr>
              <a:t>当該委員会は、施設</a:t>
            </a:r>
            <a:r>
              <a:rPr lang="ja-JP" altLang="en-US" sz="2000" dirty="0">
                <a:solidFill>
                  <a:prstClr val="black"/>
                </a:solidFill>
              </a:rPr>
              <a:t>長（管理者）、事務長、医師、看護職員、介護職員、生活相談員等の幅広い職種により構成し、構成メンバーの責任及び役割分担を明確に</a:t>
            </a:r>
            <a:r>
              <a:rPr lang="ja-JP" altLang="en-US" sz="2000" dirty="0" smtClean="0">
                <a:solidFill>
                  <a:prstClr val="black"/>
                </a:solidFill>
              </a:rPr>
              <a:t>すること。</a:t>
            </a:r>
            <a:endParaRPr lang="en-US" altLang="ja-JP" sz="2000" dirty="0" smtClean="0">
              <a:solidFill>
                <a:prstClr val="black"/>
              </a:solidFill>
            </a:endParaRPr>
          </a:p>
          <a:p>
            <a:pPr marL="185738" lvl="0" indent="-185738" defTabSz="179388">
              <a:lnSpc>
                <a:spcPts val="2200"/>
              </a:lnSpc>
            </a:pPr>
            <a:r>
              <a:rPr lang="en-US" altLang="ja-JP" sz="2000" dirty="0" smtClean="0">
                <a:solidFill>
                  <a:prstClr val="black"/>
                </a:solidFill>
              </a:rPr>
              <a:t>※ </a:t>
            </a:r>
            <a:r>
              <a:rPr lang="ja-JP" altLang="en-US" sz="2000" dirty="0" smtClean="0">
                <a:solidFill>
                  <a:prstClr val="black"/>
                </a:solidFill>
              </a:rPr>
              <a:t>当該委員会</a:t>
            </a:r>
            <a:r>
              <a:rPr lang="ja-JP" altLang="en-US" sz="2000" dirty="0">
                <a:solidFill>
                  <a:prstClr val="black"/>
                </a:solidFill>
              </a:rPr>
              <a:t>は、運営委員会など他の委員会と独立して設置・運営することが必要であるが、関係する職種、取り扱う事項が相互に関係が深いと認められる他の会議体を設置している場合、これと一体的に設置・運営して</a:t>
            </a:r>
            <a:r>
              <a:rPr lang="ja-JP" altLang="en-US" sz="2000" dirty="0" smtClean="0">
                <a:solidFill>
                  <a:prstClr val="black"/>
                </a:solidFill>
              </a:rPr>
              <a:t>も差し支えない。</a:t>
            </a:r>
            <a:endParaRPr lang="en-US" altLang="ja-JP" sz="2000" dirty="0" smtClean="0">
              <a:solidFill>
                <a:prstClr val="black"/>
              </a:solidFill>
            </a:endParaRPr>
          </a:p>
          <a:p>
            <a:pPr marL="185738" lvl="0" indent="-185738" defTabSz="179388">
              <a:lnSpc>
                <a:spcPts val="2200"/>
              </a:lnSpc>
            </a:pPr>
            <a:r>
              <a:rPr lang="en-US" altLang="ja-JP" sz="2000" dirty="0" smtClean="0">
                <a:solidFill>
                  <a:prstClr val="black"/>
                </a:solidFill>
              </a:rPr>
              <a:t>※ </a:t>
            </a:r>
            <a:r>
              <a:rPr lang="ja-JP" altLang="en-US" sz="2000" dirty="0" smtClean="0">
                <a:solidFill>
                  <a:prstClr val="black"/>
                </a:solidFill>
              </a:rPr>
              <a:t>当該委員会</a:t>
            </a:r>
            <a:r>
              <a:rPr lang="ja-JP" altLang="en-US" sz="2000" dirty="0">
                <a:solidFill>
                  <a:prstClr val="black"/>
                </a:solidFill>
              </a:rPr>
              <a:t>の責任</a:t>
            </a:r>
            <a:r>
              <a:rPr lang="ja-JP" altLang="en-US" sz="2000" dirty="0" smtClean="0">
                <a:solidFill>
                  <a:prstClr val="black"/>
                </a:solidFill>
              </a:rPr>
              <a:t>者はケア全般</a:t>
            </a:r>
            <a:r>
              <a:rPr lang="ja-JP" altLang="en-US" sz="2000" dirty="0">
                <a:solidFill>
                  <a:prstClr val="black"/>
                </a:solidFill>
              </a:rPr>
              <a:t>の責任者であることが望ましい。</a:t>
            </a:r>
            <a:endParaRPr lang="en-US" altLang="ja-JP" sz="2000" dirty="0">
              <a:solidFill>
                <a:prstClr val="black"/>
              </a:solidFill>
            </a:endParaRPr>
          </a:p>
          <a:p>
            <a:pPr marL="185738" lvl="0" indent="-185738" defTabSz="179388">
              <a:lnSpc>
                <a:spcPts val="2200"/>
              </a:lnSpc>
            </a:pPr>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委員会は、テレビ電話装置等を活用して行うことができる</a:t>
            </a:r>
            <a:r>
              <a:rPr lang="ja-JP" altLang="en-US" sz="2000" dirty="0" smtClean="0">
                <a:solidFill>
                  <a:prstClr val="black"/>
                </a:solidFill>
              </a:rPr>
              <a:t>。</a:t>
            </a:r>
            <a:endParaRPr lang="en-US" altLang="ja-JP" sz="2000" dirty="0">
              <a:solidFill>
                <a:prstClr val="black"/>
              </a:solidFill>
            </a:endParaRPr>
          </a:p>
        </p:txBody>
      </p:sp>
      <p:sp>
        <p:nvSpPr>
          <p:cNvPr id="5" name="正方形/長方形 4"/>
          <p:cNvSpPr/>
          <p:nvPr/>
        </p:nvSpPr>
        <p:spPr>
          <a:xfrm>
            <a:off x="628646" y="2158398"/>
            <a:ext cx="11425237" cy="892552"/>
          </a:xfrm>
          <a:prstGeom prst="rect">
            <a:avLst/>
          </a:prstGeom>
          <a:ln w="6350">
            <a:solidFill>
              <a:schemeClr val="tx1"/>
            </a:solidFill>
            <a:prstDash val="sysDot"/>
          </a:ln>
        </p:spPr>
        <p:txBody>
          <a:bodyPr wrap="square" bIns="0" anchor="ctr" anchorCtr="0">
            <a:spAutoFit/>
          </a:bodyPr>
          <a:lstStyle/>
          <a:p>
            <a:pPr marL="185738" lvl="0" indent="-185738" defTabSz="179388">
              <a:lnSpc>
                <a:spcPts val="2200"/>
              </a:lnSpc>
            </a:pPr>
            <a:r>
              <a:rPr lang="en-US" altLang="ja-JP" sz="2000" dirty="0" smtClean="0">
                <a:solidFill>
                  <a:prstClr val="black"/>
                </a:solidFill>
              </a:rPr>
              <a:t>※ </a:t>
            </a:r>
            <a:r>
              <a:rPr lang="ja-JP" altLang="en-US" sz="2000" dirty="0" smtClean="0">
                <a:solidFill>
                  <a:prstClr val="black"/>
                </a:solidFill>
              </a:rPr>
              <a:t>従</a:t>
            </a:r>
            <a:r>
              <a:rPr lang="ja-JP" altLang="en-US" sz="2000" dirty="0">
                <a:solidFill>
                  <a:prstClr val="black"/>
                </a:solidFill>
              </a:rPr>
              <a:t>業者に対する研修は、定期的（年２回以上）に開催するとともに、新規採用時には必ず事故発生の防止の研修を実施すること</a:t>
            </a:r>
            <a:r>
              <a:rPr lang="ja-JP" altLang="en-US" sz="2000" dirty="0" smtClean="0">
                <a:solidFill>
                  <a:prstClr val="black"/>
                </a:solidFill>
              </a:rPr>
              <a:t>。</a:t>
            </a:r>
            <a:endParaRPr lang="en-US" altLang="ja-JP" sz="2000" dirty="0" smtClean="0">
              <a:solidFill>
                <a:prstClr val="black"/>
              </a:solidFill>
            </a:endParaRPr>
          </a:p>
          <a:p>
            <a:pPr marL="185738" lvl="0" indent="-185738" defTabSz="179388">
              <a:lnSpc>
                <a:spcPts val="2200"/>
              </a:lnSpc>
            </a:pPr>
            <a:r>
              <a:rPr lang="en-US" altLang="ja-JP" sz="2000" dirty="0" smtClean="0">
                <a:solidFill>
                  <a:prstClr val="black"/>
                </a:solidFill>
              </a:rPr>
              <a:t>※ </a:t>
            </a:r>
            <a:r>
              <a:rPr lang="ja-JP" altLang="en-US" sz="2000" dirty="0" smtClean="0">
                <a:solidFill>
                  <a:prstClr val="black"/>
                </a:solidFill>
              </a:rPr>
              <a:t>研修の実施内容について記録すること。</a:t>
            </a:r>
            <a:endParaRPr lang="ja-JP" altLang="en-US" sz="2000" dirty="0">
              <a:solidFill>
                <a:prstClr val="black"/>
              </a:solidFill>
            </a:endParaRPr>
          </a:p>
        </p:txBody>
      </p:sp>
      <p:sp>
        <p:nvSpPr>
          <p:cNvPr id="6" name="正方形/長方形 5"/>
          <p:cNvSpPr/>
          <p:nvPr/>
        </p:nvSpPr>
        <p:spPr>
          <a:xfrm>
            <a:off x="628645" y="4710846"/>
            <a:ext cx="11425237" cy="400110"/>
          </a:xfrm>
          <a:prstGeom prst="rect">
            <a:avLst/>
          </a:prstGeom>
          <a:ln w="6350">
            <a:solidFill>
              <a:schemeClr val="tx1"/>
            </a:solidFill>
            <a:prstDash val="sysDot"/>
          </a:ln>
        </p:spPr>
        <p:txBody>
          <a:bodyPr wrap="square" anchor="ctr" anchorCtr="0">
            <a:spAutoFit/>
          </a:bodyPr>
          <a:lstStyle/>
          <a:p>
            <a:r>
              <a:rPr lang="en-US" altLang="ja-JP" sz="2000" dirty="0" smtClean="0">
                <a:solidFill>
                  <a:prstClr val="black"/>
                </a:solidFill>
              </a:rPr>
              <a:t>※ </a:t>
            </a:r>
            <a:r>
              <a:rPr lang="ja-JP" altLang="en-US" sz="2000" dirty="0" smtClean="0">
                <a:solidFill>
                  <a:prstClr val="black"/>
                </a:solidFill>
              </a:rPr>
              <a:t>損害</a:t>
            </a:r>
            <a:r>
              <a:rPr lang="ja-JP" altLang="en-US" sz="2000" dirty="0">
                <a:solidFill>
                  <a:prstClr val="black"/>
                </a:solidFill>
              </a:rPr>
              <a:t>賠償保険に加入しておくか若しくは賠償資力を有することが望ましい</a:t>
            </a:r>
            <a:r>
              <a:rPr lang="ja-JP" altLang="en-US" sz="2000" dirty="0" smtClean="0">
                <a:solidFill>
                  <a:prstClr val="black"/>
                </a:solidFill>
              </a:rPr>
              <a:t>。</a:t>
            </a:r>
            <a:endParaRPr lang="ja-JP" altLang="en-US" dirty="0"/>
          </a:p>
        </p:txBody>
      </p:sp>
      <p:sp>
        <p:nvSpPr>
          <p:cNvPr id="7" name="正方形/長方形 6"/>
          <p:cNvSpPr/>
          <p:nvPr/>
        </p:nvSpPr>
        <p:spPr>
          <a:xfrm>
            <a:off x="0" y="5390052"/>
            <a:ext cx="12192000" cy="707886"/>
          </a:xfrm>
          <a:prstGeom prst="rect">
            <a:avLst/>
          </a:prstGeom>
        </p:spPr>
        <p:txBody>
          <a:bodyPr wrap="square">
            <a:spAutoFit/>
          </a:bodyPr>
          <a:lstStyle/>
          <a:p>
            <a:r>
              <a:rPr lang="ja-JP" altLang="en-US" sz="2000" b="1" dirty="0" smtClean="0"/>
              <a:t>（３９）</a:t>
            </a:r>
            <a:r>
              <a:rPr lang="ja-JP" altLang="en-US" sz="2000" b="1" dirty="0"/>
              <a:t>虐待の防止</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38</a:t>
            </a:r>
            <a:r>
              <a:rPr lang="ja-JP" altLang="en-US" sz="2000" b="1" dirty="0"/>
              <a:t>の</a:t>
            </a:r>
            <a:r>
              <a:rPr lang="en-US" altLang="ja-JP" sz="2000" b="1" dirty="0"/>
              <a:t>2】</a:t>
            </a:r>
          </a:p>
          <a:p>
            <a:r>
              <a:rPr lang="ja-JP" altLang="en-US" sz="2000" dirty="0"/>
              <a:t>　　事業者は、虐待の発生又はその再発を防止するため、</a:t>
            </a:r>
            <a:r>
              <a:rPr lang="ja-JP" altLang="en-US" sz="2000" dirty="0" smtClean="0"/>
              <a:t>次に</a:t>
            </a:r>
            <a:r>
              <a:rPr lang="ja-JP" altLang="en-US" sz="2000" dirty="0"/>
              <a:t>掲げる措置を講じなければならない</a:t>
            </a:r>
            <a:r>
              <a:rPr lang="ja-JP" altLang="en-US" sz="2000" dirty="0" smtClean="0"/>
              <a:t>。</a:t>
            </a:r>
            <a:endParaRPr lang="ja-JP" altLang="en-US" sz="2000" dirty="0"/>
          </a:p>
        </p:txBody>
      </p:sp>
      <p:sp>
        <p:nvSpPr>
          <p:cNvPr id="8" name="正方形/長方形 7"/>
          <p:cNvSpPr/>
          <p:nvPr/>
        </p:nvSpPr>
        <p:spPr>
          <a:xfrm>
            <a:off x="495305" y="6062966"/>
            <a:ext cx="11558577" cy="707886"/>
          </a:xfrm>
          <a:prstGeom prst="rect">
            <a:avLst/>
          </a:prstGeom>
          <a:ln w="6350">
            <a:solidFill>
              <a:schemeClr val="tx1"/>
            </a:solidFill>
            <a:prstDash val="sysDot"/>
          </a:ln>
        </p:spPr>
        <p:txBody>
          <a:bodyPr wrap="square" anchor="ctr" anchorCtr="0">
            <a:spAutoFit/>
          </a:bodyPr>
          <a:lstStyle/>
          <a:p>
            <a:pPr marL="185738" indent="-185738"/>
            <a:r>
              <a:rPr lang="en-US" altLang="ja-JP" sz="2000" dirty="0" smtClean="0"/>
              <a:t>※ </a:t>
            </a:r>
            <a:r>
              <a:rPr lang="ja-JP" altLang="en-US" sz="2000" dirty="0" smtClean="0"/>
              <a:t>その実効性を高め、利用者の尊厳の保持・人格の尊重が達成されるよう、「未然防止」「早期発見」「虐待等への迅速かつ適切な対応」の観点から虐待の防止に関する措置を講じるものとする。</a:t>
            </a:r>
            <a:endParaRPr lang="en-US" altLang="ja-JP" sz="2000" dirty="0" smtClean="0"/>
          </a:p>
        </p:txBody>
      </p:sp>
    </p:spTree>
    <p:extLst>
      <p:ext uri="{BB962C8B-B14F-4D97-AF65-F5344CB8AC3E}">
        <p14:creationId xmlns:p14="http://schemas.microsoft.com/office/powerpoint/2010/main" val="7021832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384925"/>
            <a:ext cx="2743200" cy="365125"/>
          </a:xfrm>
        </p:spPr>
        <p:txBody>
          <a:bodyPr/>
          <a:lstStyle/>
          <a:p>
            <a:fld id="{41D9830F-53EB-46B6-9EC0-C4C68F82A889}" type="slidenum">
              <a:rPr kumimoji="1" lang="ja-JP" altLang="en-US" smtClean="0"/>
              <a:t>71</a:t>
            </a:fld>
            <a:endParaRPr kumimoji="1" lang="ja-JP" altLang="en-US" dirty="0"/>
          </a:p>
        </p:txBody>
      </p:sp>
      <p:sp>
        <p:nvSpPr>
          <p:cNvPr id="5" name="正方形/長方形 4"/>
          <p:cNvSpPr/>
          <p:nvPr/>
        </p:nvSpPr>
        <p:spPr>
          <a:xfrm>
            <a:off x="0" y="0"/>
            <a:ext cx="12192000" cy="7017306"/>
          </a:xfrm>
          <a:prstGeom prst="rect">
            <a:avLst/>
          </a:prstGeom>
        </p:spPr>
        <p:txBody>
          <a:bodyPr wrap="square">
            <a:spAutoFit/>
          </a:bodyPr>
          <a:lstStyle/>
          <a:p>
            <a:pPr marL="449263" indent="-185738"/>
            <a:r>
              <a:rPr lang="ja-JP" altLang="en-US" sz="2000" dirty="0"/>
              <a:t>① 事業所における虐待の防止のための対策を検討する委員会（テレビ電話装置等を活用して行うことができる）を定期的（年１回以上）に開催するとともに、その結果について、従事者に周知徹底を図ること</a:t>
            </a:r>
            <a:r>
              <a:rPr lang="ja-JP" altLang="en-US" sz="2000" dirty="0" smtClean="0"/>
              <a:t>。</a:t>
            </a:r>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2000" dirty="0" smtClean="0"/>
          </a:p>
          <a:p>
            <a:pPr marL="449263" indent="-185738"/>
            <a:endParaRPr lang="en-US" altLang="ja-JP" sz="2000" dirty="0"/>
          </a:p>
          <a:p>
            <a:pPr marL="449263" indent="-185738"/>
            <a:endParaRPr lang="en-US" altLang="ja-JP" sz="1000" dirty="0" smtClean="0"/>
          </a:p>
          <a:p>
            <a:pPr marL="449263" indent="-185738"/>
            <a:endParaRPr lang="en-US" altLang="ja-JP" sz="1400" dirty="0" smtClean="0"/>
          </a:p>
          <a:p>
            <a:pPr marL="449263" indent="-185738"/>
            <a:r>
              <a:rPr lang="ja-JP" altLang="en-US" sz="2000" dirty="0" smtClean="0"/>
              <a:t>② </a:t>
            </a:r>
            <a:r>
              <a:rPr lang="ja-JP" altLang="en-US" sz="2000" dirty="0"/>
              <a:t>虐待の防止のための指針を整備すること</a:t>
            </a:r>
            <a:r>
              <a:rPr lang="ja-JP" altLang="en-US" sz="2000" dirty="0" smtClean="0"/>
              <a:t>。</a:t>
            </a:r>
            <a:endParaRPr lang="ja-JP" altLang="en-US" sz="2000" dirty="0"/>
          </a:p>
        </p:txBody>
      </p:sp>
      <p:sp>
        <p:nvSpPr>
          <p:cNvPr id="4" name="正方形/長方形 3"/>
          <p:cNvSpPr/>
          <p:nvPr/>
        </p:nvSpPr>
        <p:spPr>
          <a:xfrm>
            <a:off x="457200" y="956951"/>
            <a:ext cx="11625263" cy="5519904"/>
          </a:xfrm>
          <a:prstGeom prst="rect">
            <a:avLst/>
          </a:prstGeom>
          <a:ln w="6350">
            <a:solidFill>
              <a:schemeClr val="tx1"/>
            </a:solidFill>
            <a:prstDash val="sysDot"/>
          </a:ln>
        </p:spPr>
        <p:txBody>
          <a:bodyPr wrap="square" tIns="36000" bIns="0" anchor="ctr" anchorCtr="0">
            <a:spAutoFit/>
          </a:bodyPr>
          <a:lstStyle/>
          <a:p>
            <a:pPr marL="185738" indent="-185738">
              <a:lnSpc>
                <a:spcPts val="2200"/>
              </a:lnSpc>
            </a:pPr>
            <a:r>
              <a:rPr lang="en-US" altLang="ja-JP" sz="2000" dirty="0" smtClean="0"/>
              <a:t>※ </a:t>
            </a:r>
            <a:r>
              <a:rPr lang="ja-JP" altLang="en-US" sz="2000" dirty="0" smtClean="0"/>
              <a:t>虐待</a:t>
            </a:r>
            <a:r>
              <a:rPr lang="ja-JP" altLang="en-US" sz="2000" dirty="0"/>
              <a:t>等の発生の防止・早期発見に加え、虐待等が発生した場合はその再発を確実に防止するための対策を検討</a:t>
            </a:r>
            <a:r>
              <a:rPr lang="ja-JP" altLang="en-US" sz="2000" dirty="0" smtClean="0"/>
              <a:t>する。</a:t>
            </a:r>
            <a:endParaRPr lang="en-US" altLang="ja-JP" sz="2000" dirty="0" smtClean="0"/>
          </a:p>
          <a:p>
            <a:pPr marL="185738" indent="-185738">
              <a:lnSpc>
                <a:spcPts val="2200"/>
              </a:lnSpc>
            </a:pPr>
            <a:r>
              <a:rPr lang="en-US" altLang="ja-JP" sz="2000" dirty="0" smtClean="0"/>
              <a:t>※ </a:t>
            </a:r>
            <a:r>
              <a:rPr lang="ja-JP" altLang="en-US" sz="2000" dirty="0" smtClean="0"/>
              <a:t>定期的</a:t>
            </a:r>
            <a:r>
              <a:rPr lang="ja-JP" altLang="en-US" sz="2000" dirty="0"/>
              <a:t>に開催</a:t>
            </a:r>
            <a:r>
              <a:rPr lang="ja-JP" altLang="en-US" sz="2000" dirty="0" smtClean="0"/>
              <a:t>すること。</a:t>
            </a:r>
            <a:endParaRPr lang="ja-JP" altLang="en-US" sz="2000" dirty="0"/>
          </a:p>
          <a:p>
            <a:pPr marL="100013" indent="-100013">
              <a:lnSpc>
                <a:spcPts val="2200"/>
              </a:lnSpc>
            </a:pPr>
            <a:r>
              <a:rPr lang="en-US" altLang="ja-JP" sz="2000" dirty="0" smtClean="0"/>
              <a:t>※ </a:t>
            </a:r>
            <a:r>
              <a:rPr lang="ja-JP" altLang="en-US" sz="2000" dirty="0" smtClean="0"/>
              <a:t>管理者</a:t>
            </a:r>
            <a:r>
              <a:rPr lang="ja-JP" altLang="en-US" sz="2000" dirty="0"/>
              <a:t>を含む幅広い職種で構成するとともに</a:t>
            </a:r>
            <a:r>
              <a:rPr lang="ja-JP" altLang="en-US" sz="2000" dirty="0" smtClean="0"/>
              <a:t>、構成メンバーの責務</a:t>
            </a:r>
            <a:r>
              <a:rPr lang="ja-JP" altLang="en-US" sz="2000" dirty="0"/>
              <a:t>及び役割分担を明確に</a:t>
            </a:r>
            <a:r>
              <a:rPr lang="ja-JP" altLang="en-US" sz="2000" dirty="0" smtClean="0"/>
              <a:t>する。</a:t>
            </a:r>
            <a:endParaRPr lang="en-US" altLang="ja-JP" sz="2000" dirty="0"/>
          </a:p>
          <a:p>
            <a:pPr marL="100013" indent="-100013">
              <a:lnSpc>
                <a:spcPts val="2200"/>
              </a:lnSpc>
            </a:pPr>
            <a:r>
              <a:rPr lang="ja-JP" altLang="en-US" sz="2000" dirty="0"/>
              <a:t>　</a:t>
            </a:r>
            <a:r>
              <a:rPr lang="ja-JP" altLang="en-US" sz="2000" dirty="0" smtClean="0"/>
              <a:t>事業所外</a:t>
            </a:r>
            <a:r>
              <a:rPr lang="ja-JP" altLang="en-US" sz="2000" dirty="0"/>
              <a:t>の虐待防止の専門家を委員として積極的に活用することが望ましい。</a:t>
            </a:r>
          </a:p>
          <a:p>
            <a:pPr marL="185738" indent="-185738">
              <a:lnSpc>
                <a:spcPts val="2200"/>
              </a:lnSpc>
            </a:pPr>
            <a:r>
              <a:rPr lang="en-US" altLang="ja-JP" sz="2000" dirty="0" smtClean="0"/>
              <a:t>※ </a:t>
            </a:r>
            <a:r>
              <a:rPr lang="ja-JP" altLang="en-US" sz="2000" dirty="0"/>
              <a:t>当該</a:t>
            </a:r>
            <a:r>
              <a:rPr lang="ja-JP" altLang="en-US" sz="2000" dirty="0" smtClean="0"/>
              <a:t>委員会は、関係する職種、取り扱う事項等が相互に関係が深いと認められる他の会議体を設置している場合、これと一体的に設置・運営することとして差し支えない。</a:t>
            </a:r>
            <a:endParaRPr lang="en-US" altLang="ja-JP" sz="2000" dirty="0" smtClean="0"/>
          </a:p>
          <a:p>
            <a:pPr marL="185738" indent="-185738">
              <a:lnSpc>
                <a:spcPts val="2200"/>
              </a:lnSpc>
            </a:pPr>
            <a:r>
              <a:rPr lang="en-US" altLang="ja-JP" sz="2000" dirty="0" smtClean="0"/>
              <a:t>※ </a:t>
            </a:r>
            <a:r>
              <a:rPr lang="ja-JP" altLang="en-US" sz="2000" dirty="0" smtClean="0"/>
              <a:t>虐待の事案については、虐待等に係る諸般の事情が、複雑かつ機微なものであることが想定されるため、その性質上、一概に従業者に共有されるべき情報であるとは限られず、個別の状況に応じて慎重に対応すること。</a:t>
            </a:r>
            <a:endParaRPr lang="en-US" altLang="ja-JP" sz="2000" dirty="0" smtClean="0"/>
          </a:p>
          <a:p>
            <a:pPr marL="185738" indent="-185738"/>
            <a:endParaRPr lang="en-US" altLang="ja-JP" sz="500" dirty="0" smtClean="0"/>
          </a:p>
          <a:p>
            <a:pPr marL="100013" indent="-100013">
              <a:lnSpc>
                <a:spcPts val="2200"/>
              </a:lnSpc>
            </a:pPr>
            <a:r>
              <a:rPr lang="ja-JP" altLang="en-US" sz="2000" dirty="0" smtClean="0"/>
              <a:t>〇 虐待</a:t>
            </a:r>
            <a:r>
              <a:rPr lang="ja-JP" altLang="en-US" sz="2000" dirty="0"/>
              <a:t>防止検討委員会にて検討する具体的事項</a:t>
            </a:r>
          </a:p>
          <a:p>
            <a:pPr marL="263525" indent="-179388">
              <a:lnSpc>
                <a:spcPts val="2200"/>
              </a:lnSpc>
            </a:pPr>
            <a:r>
              <a:rPr lang="ja-JP" altLang="en-US" sz="2000" dirty="0"/>
              <a:t>・</a:t>
            </a:r>
            <a:r>
              <a:rPr lang="ja-JP" altLang="en-US" sz="2000" dirty="0" smtClean="0"/>
              <a:t>虐待</a:t>
            </a:r>
            <a:r>
              <a:rPr lang="ja-JP" altLang="en-US" sz="2000" dirty="0"/>
              <a:t>防止検討委員会その他事業所内の組織に関すること</a:t>
            </a:r>
          </a:p>
          <a:p>
            <a:pPr marL="263525" indent="-179388">
              <a:lnSpc>
                <a:spcPts val="2200"/>
              </a:lnSpc>
            </a:pPr>
            <a:r>
              <a:rPr lang="ja-JP" altLang="en-US" sz="2000" dirty="0" smtClean="0"/>
              <a:t>・虐待</a:t>
            </a:r>
            <a:r>
              <a:rPr lang="ja-JP" altLang="en-US" sz="2000" dirty="0"/>
              <a:t>の防止のための指針の整備に関すること</a:t>
            </a:r>
            <a:endParaRPr lang="en-US" altLang="ja-JP" sz="2000" dirty="0"/>
          </a:p>
          <a:p>
            <a:pPr marL="263525" lvl="0" indent="-179388">
              <a:lnSpc>
                <a:spcPts val="2200"/>
              </a:lnSpc>
            </a:pPr>
            <a:r>
              <a:rPr lang="ja-JP" altLang="en-US" sz="2000" dirty="0" smtClean="0">
                <a:solidFill>
                  <a:prstClr val="black"/>
                </a:solidFill>
              </a:rPr>
              <a:t>・虐待</a:t>
            </a:r>
            <a:r>
              <a:rPr lang="ja-JP" altLang="en-US" sz="2000" dirty="0">
                <a:solidFill>
                  <a:prstClr val="black"/>
                </a:solidFill>
              </a:rPr>
              <a:t>の防止のための職員研修の内容に関すること</a:t>
            </a:r>
          </a:p>
          <a:p>
            <a:pPr marL="263525" lvl="0" indent="-179388">
              <a:lnSpc>
                <a:spcPts val="2200"/>
              </a:lnSpc>
            </a:pPr>
            <a:r>
              <a:rPr lang="ja-JP" altLang="en-US" sz="2000" dirty="0" smtClean="0">
                <a:solidFill>
                  <a:prstClr val="black"/>
                </a:solidFill>
              </a:rPr>
              <a:t>・虐待</a:t>
            </a:r>
            <a:r>
              <a:rPr lang="ja-JP" altLang="en-US" sz="2000" dirty="0">
                <a:solidFill>
                  <a:prstClr val="black"/>
                </a:solidFill>
              </a:rPr>
              <a:t>等について、従業者が相談・報告できる体制整備に関すること</a:t>
            </a:r>
          </a:p>
          <a:p>
            <a:pPr marL="263525" lvl="0" indent="-179388">
              <a:lnSpc>
                <a:spcPts val="2200"/>
              </a:lnSpc>
            </a:pPr>
            <a:r>
              <a:rPr lang="ja-JP" altLang="en-US" sz="2000" dirty="0">
                <a:solidFill>
                  <a:prstClr val="black"/>
                </a:solidFill>
              </a:rPr>
              <a:t>・</a:t>
            </a:r>
            <a:r>
              <a:rPr lang="ja-JP" altLang="en-US" sz="2000" spc="-100" dirty="0" smtClean="0">
                <a:solidFill>
                  <a:prstClr val="black"/>
                </a:solidFill>
              </a:rPr>
              <a:t>従</a:t>
            </a:r>
            <a:r>
              <a:rPr lang="ja-JP" altLang="en-US" sz="2000" spc="-100" dirty="0">
                <a:solidFill>
                  <a:prstClr val="black"/>
                </a:solidFill>
              </a:rPr>
              <a:t>業者が虐待等を把握した場合に、市町村への通報が迅速かつ適切に行われるための方法に関する</a:t>
            </a:r>
            <a:r>
              <a:rPr lang="ja-JP" altLang="en-US" sz="2000" spc="-100" dirty="0" smtClean="0">
                <a:solidFill>
                  <a:prstClr val="black"/>
                </a:solidFill>
              </a:rPr>
              <a:t>こと</a:t>
            </a:r>
            <a:endParaRPr lang="en-US" altLang="ja-JP" sz="2000" spc="-100" dirty="0" smtClean="0">
              <a:solidFill>
                <a:prstClr val="black"/>
              </a:solidFill>
            </a:endParaRPr>
          </a:p>
          <a:p>
            <a:pPr marL="263525" lvl="0" indent="-179388">
              <a:lnSpc>
                <a:spcPts val="2200"/>
              </a:lnSpc>
            </a:pPr>
            <a:r>
              <a:rPr lang="ja-JP" altLang="en-US" sz="2000" dirty="0">
                <a:solidFill>
                  <a:prstClr val="black"/>
                </a:solidFill>
              </a:rPr>
              <a:t>・</a:t>
            </a:r>
            <a:r>
              <a:rPr lang="ja-JP" altLang="en-US" sz="2000" dirty="0" smtClean="0">
                <a:solidFill>
                  <a:prstClr val="black"/>
                </a:solidFill>
              </a:rPr>
              <a:t>虐待</a:t>
            </a:r>
            <a:r>
              <a:rPr lang="ja-JP" altLang="en-US" sz="2000" dirty="0">
                <a:solidFill>
                  <a:prstClr val="black"/>
                </a:solidFill>
              </a:rPr>
              <a:t>等が発生した場合、その発生原因等の分析から得られる再発の確実な防止策に関する</a:t>
            </a:r>
            <a:r>
              <a:rPr lang="ja-JP" altLang="en-US" sz="2000" dirty="0" smtClean="0">
                <a:solidFill>
                  <a:prstClr val="black"/>
                </a:solidFill>
              </a:rPr>
              <a:t>こと</a:t>
            </a:r>
            <a:endParaRPr lang="en-US" altLang="ja-JP" sz="2000" dirty="0" smtClean="0">
              <a:solidFill>
                <a:prstClr val="black"/>
              </a:solidFill>
            </a:endParaRPr>
          </a:p>
          <a:p>
            <a:pPr marL="263525" lvl="0" indent="-179388">
              <a:lnSpc>
                <a:spcPts val="2200"/>
              </a:lnSpc>
            </a:pPr>
            <a:r>
              <a:rPr lang="ja-JP" altLang="en-US" sz="2000" dirty="0">
                <a:solidFill>
                  <a:prstClr val="black"/>
                </a:solidFill>
              </a:rPr>
              <a:t>・</a:t>
            </a:r>
            <a:r>
              <a:rPr lang="ja-JP" altLang="en-US" sz="2000" dirty="0" smtClean="0">
                <a:solidFill>
                  <a:prstClr val="black"/>
                </a:solidFill>
              </a:rPr>
              <a:t>虐待</a:t>
            </a:r>
            <a:r>
              <a:rPr lang="ja-JP" altLang="en-US" sz="2000" dirty="0">
                <a:solidFill>
                  <a:prstClr val="black"/>
                </a:solidFill>
              </a:rPr>
              <a:t>の再発防止策を講じた際に、その効果についての評価に関すること</a:t>
            </a:r>
            <a:endParaRPr lang="ja-JP" altLang="en-US" sz="2000" dirty="0"/>
          </a:p>
          <a:p>
            <a:pPr marL="100013" indent="-100013">
              <a:lnSpc>
                <a:spcPts val="2200"/>
              </a:lnSpc>
            </a:pPr>
            <a:r>
              <a:rPr lang="en-US" altLang="ja-JP" sz="2000" dirty="0" smtClean="0"/>
              <a:t>※ </a:t>
            </a:r>
            <a:r>
              <a:rPr lang="ja-JP" altLang="en-US" sz="2000" dirty="0" smtClean="0"/>
              <a:t>そこ</a:t>
            </a:r>
            <a:r>
              <a:rPr lang="ja-JP" altLang="en-US" sz="2000" dirty="0"/>
              <a:t>で得た結果は従業者に周知徹底を図る</a:t>
            </a:r>
            <a:r>
              <a:rPr lang="ja-JP" altLang="en-US" sz="2000" dirty="0" smtClean="0"/>
              <a:t>こと。</a:t>
            </a:r>
            <a:endParaRPr lang="en-US" altLang="ja-JP" sz="2000" dirty="0"/>
          </a:p>
        </p:txBody>
      </p:sp>
    </p:spTree>
    <p:extLst>
      <p:ext uri="{BB962C8B-B14F-4D97-AF65-F5344CB8AC3E}">
        <p14:creationId xmlns:p14="http://schemas.microsoft.com/office/powerpoint/2010/main" val="3629631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2586" y="6438432"/>
            <a:ext cx="2743200" cy="365125"/>
          </a:xfrm>
        </p:spPr>
        <p:txBody>
          <a:bodyPr/>
          <a:lstStyle/>
          <a:p>
            <a:fld id="{41D9830F-53EB-46B6-9EC0-C4C68F82A889}" type="slidenum">
              <a:rPr kumimoji="1" lang="ja-JP" altLang="en-US" smtClean="0"/>
              <a:t>72</a:t>
            </a:fld>
            <a:endParaRPr kumimoji="1" lang="ja-JP" altLang="en-US" dirty="0"/>
          </a:p>
        </p:txBody>
      </p:sp>
      <p:sp>
        <p:nvSpPr>
          <p:cNvPr id="3" name="正方形/長方形 2"/>
          <p:cNvSpPr/>
          <p:nvPr/>
        </p:nvSpPr>
        <p:spPr>
          <a:xfrm>
            <a:off x="0" y="2952228"/>
            <a:ext cx="12192000" cy="2923877"/>
          </a:xfrm>
          <a:prstGeom prst="rect">
            <a:avLst/>
          </a:prstGeom>
        </p:spPr>
        <p:txBody>
          <a:bodyPr wrap="square">
            <a:spAutoFit/>
          </a:bodyPr>
          <a:lstStyle/>
          <a:p>
            <a:pPr marL="185738"/>
            <a:r>
              <a:rPr lang="ja-JP" altLang="en-US" sz="2000" dirty="0" smtClean="0"/>
              <a:t>③ </a:t>
            </a:r>
            <a:r>
              <a:rPr lang="ja-JP" altLang="en-US" sz="2000" dirty="0"/>
              <a:t>虐待の防止のための従業者に対する</a:t>
            </a:r>
            <a:r>
              <a:rPr lang="ja-JP" altLang="en-US" sz="2000" dirty="0" smtClean="0"/>
              <a:t>研修を定期的に（年２回以上）実施すること。</a:t>
            </a:r>
            <a:endParaRPr lang="ja-JP" altLang="en-US" sz="2000" dirty="0"/>
          </a:p>
          <a:p>
            <a:pPr marL="539750" indent="-179388"/>
            <a:r>
              <a:rPr lang="ja-JP" altLang="en-US" sz="2000" dirty="0"/>
              <a:t>　　</a:t>
            </a:r>
            <a:endParaRPr lang="en-US" altLang="ja-JP" sz="2000" dirty="0"/>
          </a:p>
          <a:p>
            <a:pPr marL="539750" indent="-179388"/>
            <a:endParaRPr lang="en-US" altLang="ja-JP" sz="2000" dirty="0" smtClean="0"/>
          </a:p>
          <a:p>
            <a:pPr marL="539750" indent="-179388"/>
            <a:endParaRPr lang="en-US" altLang="ja-JP" sz="2000" dirty="0"/>
          </a:p>
          <a:p>
            <a:pPr marL="539750" indent="-179388"/>
            <a:endParaRPr lang="en-US" altLang="ja-JP" sz="2000" dirty="0" smtClean="0"/>
          </a:p>
          <a:p>
            <a:pPr marL="539750" indent="-179388"/>
            <a:endParaRPr lang="en-US" altLang="ja-JP" sz="2000" dirty="0"/>
          </a:p>
          <a:p>
            <a:pPr marL="185738" indent="3175"/>
            <a:endParaRPr lang="en-US" altLang="ja-JP" sz="2000" dirty="0" smtClean="0"/>
          </a:p>
          <a:p>
            <a:pPr marL="185738" indent="3175"/>
            <a:endParaRPr lang="en-US" altLang="ja-JP" sz="1600" dirty="0"/>
          </a:p>
          <a:p>
            <a:pPr marL="185738" indent="3175"/>
            <a:endParaRPr lang="en-US" altLang="ja-JP" sz="600" dirty="0" smtClean="0"/>
          </a:p>
          <a:p>
            <a:pPr marL="185738" indent="3175"/>
            <a:r>
              <a:rPr lang="ja-JP" altLang="en-US" sz="2000" dirty="0" smtClean="0"/>
              <a:t>④ 虐待の防止に関する措置を適切に実施するための担当者</a:t>
            </a:r>
            <a:r>
              <a:rPr lang="ja-JP" altLang="en-US" sz="2000" dirty="0"/>
              <a:t>を</a:t>
            </a:r>
            <a:r>
              <a:rPr lang="ja-JP" altLang="en-US" sz="2000" dirty="0" smtClean="0"/>
              <a:t>配置すること。</a:t>
            </a:r>
            <a:endParaRPr lang="ja-JP" altLang="en-US" dirty="0"/>
          </a:p>
        </p:txBody>
      </p:sp>
      <p:sp>
        <p:nvSpPr>
          <p:cNvPr id="5" name="正方形/長方形 4"/>
          <p:cNvSpPr/>
          <p:nvPr/>
        </p:nvSpPr>
        <p:spPr>
          <a:xfrm>
            <a:off x="471486" y="62879"/>
            <a:ext cx="11530014" cy="2870461"/>
          </a:xfrm>
          <a:prstGeom prst="rect">
            <a:avLst/>
          </a:prstGeom>
          <a:ln w="6350">
            <a:solidFill>
              <a:schemeClr val="tx1"/>
            </a:solidFill>
            <a:prstDash val="sysDot"/>
          </a:ln>
        </p:spPr>
        <p:txBody>
          <a:bodyPr wrap="square" tIns="36000" bIns="0" anchor="ctr" anchorCtr="0">
            <a:spAutoFit/>
          </a:bodyPr>
          <a:lstStyle/>
          <a:p>
            <a:pPr>
              <a:lnSpc>
                <a:spcPts val="2300"/>
              </a:lnSpc>
            </a:pPr>
            <a:r>
              <a:rPr lang="ja-JP" altLang="en-US" sz="2000" dirty="0" smtClean="0"/>
              <a:t>〇 指針には、次のような項目を盛り込むこと。</a:t>
            </a:r>
            <a:endParaRPr lang="en-US" altLang="ja-JP" sz="2000" dirty="0" smtClean="0"/>
          </a:p>
          <a:p>
            <a:pPr marL="185738">
              <a:lnSpc>
                <a:spcPts val="2200"/>
              </a:lnSpc>
            </a:pPr>
            <a:r>
              <a:rPr lang="ja-JP" altLang="en-US" sz="2000" dirty="0" smtClean="0"/>
              <a:t>・事業所</a:t>
            </a:r>
            <a:r>
              <a:rPr lang="ja-JP" altLang="en-US" sz="2000" dirty="0"/>
              <a:t>における虐待の防止に関する基本的考え方</a:t>
            </a:r>
            <a:endParaRPr lang="en-US" altLang="ja-JP" sz="2000" dirty="0"/>
          </a:p>
          <a:p>
            <a:pPr marL="185738">
              <a:lnSpc>
                <a:spcPts val="2200"/>
              </a:lnSpc>
            </a:pPr>
            <a:r>
              <a:rPr lang="ja-JP" altLang="en-US" sz="2000" dirty="0" smtClean="0"/>
              <a:t>・虐待</a:t>
            </a:r>
            <a:r>
              <a:rPr lang="ja-JP" altLang="en-US" sz="2000" dirty="0"/>
              <a:t>防止検討委員会その他事業所内の組織に関する事項</a:t>
            </a:r>
            <a:endParaRPr lang="en-US" altLang="ja-JP" sz="2000" dirty="0"/>
          </a:p>
          <a:p>
            <a:pPr marL="185738">
              <a:lnSpc>
                <a:spcPts val="2200"/>
              </a:lnSpc>
            </a:pPr>
            <a:r>
              <a:rPr lang="ja-JP" altLang="en-US" sz="2000" dirty="0"/>
              <a:t>・</a:t>
            </a:r>
            <a:r>
              <a:rPr lang="ja-JP" altLang="en-US" sz="2000" dirty="0" smtClean="0"/>
              <a:t>虐待</a:t>
            </a:r>
            <a:r>
              <a:rPr lang="ja-JP" altLang="en-US" sz="2000" dirty="0"/>
              <a:t>の防止のための職員研修に関する基本方針</a:t>
            </a:r>
            <a:endParaRPr lang="en-US" altLang="ja-JP" sz="2000" dirty="0"/>
          </a:p>
          <a:p>
            <a:pPr marL="185738">
              <a:lnSpc>
                <a:spcPts val="2200"/>
              </a:lnSpc>
            </a:pPr>
            <a:r>
              <a:rPr lang="ja-JP" altLang="en-US" sz="2000" dirty="0"/>
              <a:t>・</a:t>
            </a:r>
            <a:r>
              <a:rPr lang="ja-JP" altLang="en-US" sz="2000" dirty="0" smtClean="0"/>
              <a:t>虐待</a:t>
            </a:r>
            <a:r>
              <a:rPr lang="ja-JP" altLang="en-US" sz="2000" dirty="0"/>
              <a:t>等が発生した場合の対応方法に関する基本方針</a:t>
            </a:r>
            <a:endParaRPr lang="en-US" altLang="ja-JP" sz="2000" dirty="0"/>
          </a:p>
          <a:p>
            <a:pPr marL="185738">
              <a:lnSpc>
                <a:spcPts val="2200"/>
              </a:lnSpc>
            </a:pPr>
            <a:r>
              <a:rPr lang="ja-JP" altLang="en-US" sz="2000" dirty="0"/>
              <a:t>・</a:t>
            </a:r>
            <a:r>
              <a:rPr lang="ja-JP" altLang="en-US" sz="2000" dirty="0" smtClean="0"/>
              <a:t>虐待</a:t>
            </a:r>
            <a:r>
              <a:rPr lang="ja-JP" altLang="en-US" sz="2000" dirty="0"/>
              <a:t>等が発生した場合の相談・報告体制に関する事項</a:t>
            </a:r>
            <a:endParaRPr lang="en-US" altLang="ja-JP" sz="2000" dirty="0"/>
          </a:p>
          <a:p>
            <a:pPr marL="185738">
              <a:lnSpc>
                <a:spcPts val="2200"/>
              </a:lnSpc>
            </a:pPr>
            <a:r>
              <a:rPr lang="ja-JP" altLang="en-US" sz="2000" dirty="0"/>
              <a:t>・</a:t>
            </a:r>
            <a:r>
              <a:rPr lang="ja-JP" altLang="en-US" sz="2000" dirty="0" smtClean="0"/>
              <a:t>成年</a:t>
            </a:r>
            <a:r>
              <a:rPr lang="ja-JP" altLang="en-US" sz="2000" dirty="0"/>
              <a:t>後見制度の利用支援に関する事項</a:t>
            </a:r>
            <a:endParaRPr lang="en-US" altLang="ja-JP" sz="2000" dirty="0"/>
          </a:p>
          <a:p>
            <a:pPr marL="185738">
              <a:lnSpc>
                <a:spcPts val="2200"/>
              </a:lnSpc>
            </a:pPr>
            <a:r>
              <a:rPr lang="ja-JP" altLang="en-US" sz="2000" dirty="0"/>
              <a:t>・</a:t>
            </a:r>
            <a:r>
              <a:rPr lang="ja-JP" altLang="en-US" sz="2000" dirty="0" smtClean="0"/>
              <a:t>虐待</a:t>
            </a:r>
            <a:r>
              <a:rPr lang="ja-JP" altLang="en-US" sz="2000" dirty="0"/>
              <a:t>等に係る苦情解決方法に関する事項</a:t>
            </a:r>
            <a:endParaRPr lang="en-US" altLang="ja-JP" sz="2000" dirty="0"/>
          </a:p>
          <a:p>
            <a:pPr marL="185738">
              <a:lnSpc>
                <a:spcPts val="2200"/>
              </a:lnSpc>
            </a:pPr>
            <a:r>
              <a:rPr lang="ja-JP" altLang="en-US" sz="2000" dirty="0"/>
              <a:t>・</a:t>
            </a:r>
            <a:r>
              <a:rPr lang="ja-JP" altLang="en-US" sz="2000" dirty="0" smtClean="0"/>
              <a:t>利用者</a:t>
            </a:r>
            <a:r>
              <a:rPr lang="ja-JP" altLang="en-US" sz="2000" dirty="0"/>
              <a:t>等に対する当該指針の閲覧に関する事項</a:t>
            </a:r>
            <a:endParaRPr lang="en-US" altLang="ja-JP" sz="2000" dirty="0"/>
          </a:p>
          <a:p>
            <a:pPr marL="185738">
              <a:lnSpc>
                <a:spcPts val="2200"/>
              </a:lnSpc>
            </a:pPr>
            <a:r>
              <a:rPr lang="ja-JP" altLang="en-US" sz="2000" dirty="0"/>
              <a:t>・</a:t>
            </a:r>
            <a:r>
              <a:rPr lang="ja-JP" altLang="en-US" sz="2000" dirty="0" smtClean="0"/>
              <a:t>その他</a:t>
            </a:r>
            <a:r>
              <a:rPr lang="ja-JP" altLang="en-US" sz="2000" dirty="0"/>
              <a:t>虐待の防止の推進のために必要な事項</a:t>
            </a:r>
            <a:endParaRPr lang="en-US" altLang="ja-JP" sz="2000" dirty="0"/>
          </a:p>
        </p:txBody>
      </p:sp>
      <p:sp>
        <p:nvSpPr>
          <p:cNvPr id="6" name="正方形/長方形 5"/>
          <p:cNvSpPr/>
          <p:nvPr/>
        </p:nvSpPr>
        <p:spPr>
          <a:xfrm>
            <a:off x="485774" y="3315978"/>
            <a:ext cx="11515726" cy="2083954"/>
          </a:xfrm>
          <a:prstGeom prst="rect">
            <a:avLst/>
          </a:prstGeom>
          <a:ln w="6350">
            <a:solidFill>
              <a:schemeClr val="tx1"/>
            </a:solidFill>
            <a:prstDash val="sysDot"/>
          </a:ln>
        </p:spPr>
        <p:txBody>
          <a:bodyPr wrap="square" tIns="72000" bIns="36000" anchor="ctr" anchorCtr="0">
            <a:spAutoFit/>
          </a:bodyPr>
          <a:lstStyle/>
          <a:p>
            <a:pPr marL="185738" indent="-185738">
              <a:lnSpc>
                <a:spcPts val="2200"/>
              </a:lnSpc>
            </a:pPr>
            <a:r>
              <a:rPr lang="en-US" altLang="ja-JP" sz="2000" dirty="0" smtClean="0"/>
              <a:t>※ </a:t>
            </a:r>
            <a:r>
              <a:rPr lang="ja-JP" altLang="en-US" sz="2000" dirty="0" smtClean="0"/>
              <a:t>研修</a:t>
            </a:r>
            <a:r>
              <a:rPr lang="ja-JP" altLang="en-US" sz="2000" dirty="0"/>
              <a:t>の</a:t>
            </a:r>
            <a:r>
              <a:rPr lang="ja-JP" altLang="en-US" sz="2000" dirty="0" smtClean="0"/>
              <a:t>内容は</a:t>
            </a:r>
            <a:r>
              <a:rPr lang="ja-JP" altLang="en-US" sz="2000" dirty="0"/>
              <a:t>、虐待等の防止に関する基礎的内容等の適切な知識を普及・啓発するものであるとともに、当該事業所における指針に基づき、虐待の防止の徹底を行うものとする</a:t>
            </a:r>
            <a:r>
              <a:rPr lang="ja-JP" altLang="en-US" sz="2000" dirty="0" smtClean="0"/>
              <a:t>。</a:t>
            </a:r>
            <a:endParaRPr lang="en-US" altLang="ja-JP" sz="2000" dirty="0" smtClean="0"/>
          </a:p>
          <a:p>
            <a:pPr marL="185738" indent="-185738">
              <a:lnSpc>
                <a:spcPts val="2200"/>
              </a:lnSpc>
            </a:pPr>
            <a:r>
              <a:rPr lang="en-US" altLang="ja-JP" sz="2000" dirty="0" smtClean="0"/>
              <a:t>※ </a:t>
            </a:r>
            <a:r>
              <a:rPr lang="ja-JP" altLang="en-US" sz="2000" dirty="0" smtClean="0"/>
              <a:t>職員</a:t>
            </a:r>
            <a:r>
              <a:rPr lang="ja-JP" altLang="en-US" sz="2000" dirty="0"/>
              <a:t>教育を組織的に徹底させていくためには、当該事業者が指針に基づいた研修プログラムを作成し、定期的な</a:t>
            </a:r>
            <a:r>
              <a:rPr lang="ja-JP" altLang="en-US" sz="2000" dirty="0" smtClean="0"/>
              <a:t>研修を</a:t>
            </a:r>
            <a:r>
              <a:rPr lang="ja-JP" altLang="en-US" sz="2000" dirty="0"/>
              <a:t>実施するとともに、新規採用時には必ず虐待の防止のための研修を実施する</a:t>
            </a:r>
            <a:r>
              <a:rPr lang="ja-JP" altLang="en-US" sz="2000" dirty="0" smtClean="0"/>
              <a:t>こと。</a:t>
            </a:r>
            <a:endParaRPr lang="en-US" altLang="ja-JP" sz="2000" dirty="0" smtClean="0"/>
          </a:p>
          <a:p>
            <a:pPr marL="185738" indent="-185738">
              <a:lnSpc>
                <a:spcPts val="2200"/>
              </a:lnSpc>
            </a:pPr>
            <a:r>
              <a:rPr lang="en-US" altLang="ja-JP" sz="2000" dirty="0" smtClean="0"/>
              <a:t>※ </a:t>
            </a:r>
            <a:r>
              <a:rPr lang="ja-JP" altLang="en-US" sz="2000" dirty="0" smtClean="0"/>
              <a:t>研修</a:t>
            </a:r>
            <a:r>
              <a:rPr lang="ja-JP" altLang="en-US" sz="2000" dirty="0"/>
              <a:t>の実施内容に</a:t>
            </a:r>
            <a:r>
              <a:rPr lang="ja-JP" altLang="en-US" sz="2000" dirty="0" smtClean="0"/>
              <a:t>ついて記録</a:t>
            </a:r>
            <a:r>
              <a:rPr lang="ja-JP" altLang="en-US" sz="2000" dirty="0"/>
              <a:t>する</a:t>
            </a:r>
            <a:r>
              <a:rPr lang="ja-JP" altLang="en-US" sz="2000" dirty="0" smtClean="0"/>
              <a:t>こと。</a:t>
            </a:r>
            <a:endParaRPr lang="en-US" altLang="ja-JP" sz="2000" dirty="0" smtClean="0"/>
          </a:p>
          <a:p>
            <a:pPr marL="185738" indent="-185738">
              <a:lnSpc>
                <a:spcPts val="2200"/>
              </a:lnSpc>
            </a:pPr>
            <a:r>
              <a:rPr lang="en-US" altLang="ja-JP" sz="2000" dirty="0" smtClean="0"/>
              <a:t>※ </a:t>
            </a:r>
            <a:r>
              <a:rPr lang="ja-JP" altLang="en-US" sz="2000" dirty="0" smtClean="0"/>
              <a:t>研修</a:t>
            </a:r>
            <a:r>
              <a:rPr lang="ja-JP" altLang="en-US" sz="2000" dirty="0"/>
              <a:t>の実施は、事業所内での研修で差し支えない。</a:t>
            </a:r>
            <a:endParaRPr lang="en-US" altLang="ja-JP" sz="2000" dirty="0"/>
          </a:p>
        </p:txBody>
      </p:sp>
      <p:sp>
        <p:nvSpPr>
          <p:cNvPr id="7" name="正方形/長方形 6"/>
          <p:cNvSpPr/>
          <p:nvPr/>
        </p:nvSpPr>
        <p:spPr>
          <a:xfrm>
            <a:off x="485775" y="5797738"/>
            <a:ext cx="11501438" cy="953320"/>
          </a:xfrm>
          <a:prstGeom prst="rect">
            <a:avLst/>
          </a:prstGeom>
          <a:ln w="6350">
            <a:solidFill>
              <a:schemeClr val="tx1"/>
            </a:solidFill>
            <a:prstDash val="sysDot"/>
          </a:ln>
        </p:spPr>
        <p:txBody>
          <a:bodyPr wrap="square" tIns="72000" bIns="36000" anchor="ctr" anchorCtr="0">
            <a:spAutoFit/>
          </a:bodyPr>
          <a:lstStyle/>
          <a:p>
            <a:pPr marL="185738" indent="-179388">
              <a:lnSpc>
                <a:spcPts val="2100"/>
              </a:lnSpc>
            </a:pPr>
            <a:r>
              <a:rPr lang="en-US" altLang="ja-JP" sz="2000" dirty="0" smtClean="0"/>
              <a:t>※ </a:t>
            </a:r>
            <a:r>
              <a:rPr lang="ja-JP" altLang="en-US" sz="2000" dirty="0" smtClean="0"/>
              <a:t>事業所</a:t>
            </a:r>
            <a:r>
              <a:rPr lang="ja-JP" altLang="en-US" sz="2000" dirty="0"/>
              <a:t>における虐待を防止するための体制</a:t>
            </a:r>
            <a:r>
              <a:rPr lang="ja-JP" altLang="en-US" sz="2000" dirty="0" smtClean="0"/>
              <a:t>として</a:t>
            </a:r>
            <a:r>
              <a:rPr lang="ja-JP" altLang="en-US" sz="2000" dirty="0"/>
              <a:t>、上記①</a:t>
            </a:r>
            <a:r>
              <a:rPr lang="ja-JP" altLang="en-US" sz="2000" dirty="0" smtClean="0"/>
              <a:t>～③まで</a:t>
            </a:r>
            <a:r>
              <a:rPr lang="ja-JP" altLang="en-US" sz="2000" dirty="0"/>
              <a:t>に掲げる措置を適切に実施する</a:t>
            </a:r>
            <a:r>
              <a:rPr lang="ja-JP" altLang="en-US" sz="2000" dirty="0" smtClean="0"/>
              <a:t>ための</a:t>
            </a:r>
            <a:r>
              <a:rPr lang="ja-JP" altLang="en-US" sz="2000" dirty="0"/>
              <a:t>担当者を置く</a:t>
            </a:r>
            <a:r>
              <a:rPr lang="ja-JP" altLang="en-US" sz="2000" dirty="0" smtClean="0"/>
              <a:t>こと。</a:t>
            </a:r>
            <a:endParaRPr lang="en-US" altLang="ja-JP" sz="2000" dirty="0" smtClean="0"/>
          </a:p>
          <a:p>
            <a:pPr indent="6350">
              <a:lnSpc>
                <a:spcPts val="2100"/>
              </a:lnSpc>
            </a:pPr>
            <a:r>
              <a:rPr lang="ja-JP" altLang="en-US" sz="2000" dirty="0" smtClean="0"/>
              <a:t>　当該</a:t>
            </a:r>
            <a:r>
              <a:rPr lang="ja-JP" altLang="en-US" sz="2000" dirty="0"/>
              <a:t>担当者としては、虐待防止検討委員会の責任者と同一の従業者が務めることが望ましい。</a:t>
            </a:r>
          </a:p>
        </p:txBody>
      </p:sp>
    </p:spTree>
    <p:extLst>
      <p:ext uri="{BB962C8B-B14F-4D97-AF65-F5344CB8AC3E}">
        <p14:creationId xmlns:p14="http://schemas.microsoft.com/office/powerpoint/2010/main" val="808693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73</a:t>
            </a:fld>
            <a:endParaRPr kumimoji="1" lang="ja-JP" altLang="en-US" dirty="0"/>
          </a:p>
        </p:txBody>
      </p:sp>
      <p:sp>
        <p:nvSpPr>
          <p:cNvPr id="5" name="正方形/長方形 4"/>
          <p:cNvSpPr/>
          <p:nvPr/>
        </p:nvSpPr>
        <p:spPr>
          <a:xfrm>
            <a:off x="0" y="0"/>
            <a:ext cx="12192000" cy="6863417"/>
          </a:xfrm>
          <a:prstGeom prst="rect">
            <a:avLst/>
          </a:prstGeom>
        </p:spPr>
        <p:txBody>
          <a:bodyPr wrap="square">
            <a:spAutoFit/>
          </a:bodyPr>
          <a:lstStyle/>
          <a:p>
            <a:r>
              <a:rPr lang="ja-JP" altLang="en-US" sz="2000" b="1" dirty="0" smtClean="0"/>
              <a:t>（</a:t>
            </a:r>
            <a:r>
              <a:rPr lang="ja-JP" altLang="en-US" sz="2000" b="1" dirty="0"/>
              <a:t>４０）会計の区分</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39】</a:t>
            </a:r>
            <a:endParaRPr lang="ja-JP" altLang="en-US" sz="2000" b="1" dirty="0"/>
          </a:p>
          <a:p>
            <a:pPr marL="442913"/>
            <a:r>
              <a:rPr lang="ja-JP" altLang="en-US" sz="2000" dirty="0"/>
              <a:t>事業所ごとに経理を区分するとともに、その他の事業の会計を区分すること。</a:t>
            </a:r>
            <a:endParaRPr lang="en-US" altLang="ja-JP" sz="2000" dirty="0"/>
          </a:p>
          <a:p>
            <a:pPr marL="357188"/>
            <a:endParaRPr lang="en-US" altLang="ja-JP" sz="2000" dirty="0"/>
          </a:p>
          <a:p>
            <a:pPr marL="271463" indent="-271463"/>
            <a:r>
              <a:rPr lang="ja-JP" altLang="en-US" sz="2000" b="1" dirty="0"/>
              <a:t>（４１）利用者の</a:t>
            </a:r>
            <a:r>
              <a:rPr lang="ja-JP" altLang="en-US" sz="2000" b="1" dirty="0" smtClean="0"/>
              <a:t>安全並びに介護</a:t>
            </a:r>
            <a:r>
              <a:rPr lang="ja-JP" altLang="en-US" sz="2000" b="1" dirty="0"/>
              <a:t>サービスの質の</a:t>
            </a:r>
            <a:r>
              <a:rPr lang="ja-JP" altLang="en-US" sz="2000" b="1" dirty="0" smtClean="0"/>
              <a:t>確保及び職員</a:t>
            </a:r>
            <a:r>
              <a:rPr lang="ja-JP" altLang="en-US" sz="2000" b="1" dirty="0"/>
              <a:t>の負担軽減に資する方策を検討するための委員会の設置</a:t>
            </a:r>
            <a:r>
              <a:rPr lang="en-US" altLang="ja-JP" sz="2000" b="1" dirty="0"/>
              <a:t>【</a:t>
            </a:r>
            <a:r>
              <a:rPr lang="ja-JP" altLang="en-US" sz="2000" b="1" dirty="0"/>
              <a:t>第</a:t>
            </a:r>
            <a:r>
              <a:rPr lang="en-US" altLang="ja-JP" sz="2000" b="1" dirty="0"/>
              <a:t>86</a:t>
            </a:r>
            <a:r>
              <a:rPr lang="ja-JP" altLang="en-US" sz="2000" b="1" dirty="0"/>
              <a:t>条の</a:t>
            </a:r>
            <a:r>
              <a:rPr lang="en-US" altLang="ja-JP" sz="2000" b="1" dirty="0"/>
              <a:t>2】</a:t>
            </a:r>
          </a:p>
          <a:p>
            <a:pPr marL="271463" indent="171450"/>
            <a:r>
              <a:rPr lang="ja-JP" altLang="en-US" sz="2000" dirty="0"/>
              <a:t>事業者は、当該事業所における業務の効率化、介護サービスの質の向上その他の生産性の向上に資する取組の促進を図るため、当該事業所における利用者の安全並び</a:t>
            </a:r>
            <a:r>
              <a:rPr lang="ja-JP" altLang="en-US" sz="2000" dirty="0" smtClean="0"/>
              <a:t>に介護サービス</a:t>
            </a:r>
            <a:r>
              <a:rPr lang="ja-JP" altLang="en-US" sz="2000" dirty="0"/>
              <a:t>の質の確保及び職員の負担軽減に資する方策を検討するための委員会（テレビ電話装置等を活用して行うことが</a:t>
            </a:r>
            <a:r>
              <a:rPr lang="ja-JP" altLang="en-US" sz="2000" dirty="0" smtClean="0"/>
              <a:t>できる。</a:t>
            </a:r>
            <a:r>
              <a:rPr lang="ja-JP" altLang="en-US" sz="2000" dirty="0"/>
              <a:t>）を定期的に開催しなければならない</a:t>
            </a:r>
            <a:r>
              <a:rPr lang="ja-JP" altLang="en-US" sz="2000" dirty="0" smtClean="0"/>
              <a:t>。（令和</a:t>
            </a:r>
            <a:r>
              <a:rPr lang="en-US" altLang="ja-JP" sz="2000" dirty="0"/>
              <a:t>9</a:t>
            </a:r>
            <a:r>
              <a:rPr lang="ja-JP" altLang="en-US" sz="2000" dirty="0"/>
              <a:t>年</a:t>
            </a:r>
            <a:r>
              <a:rPr lang="en-US" altLang="ja-JP" sz="2000" dirty="0"/>
              <a:t>3</a:t>
            </a:r>
            <a:r>
              <a:rPr lang="ja-JP" altLang="en-US" sz="2000" dirty="0"/>
              <a:t>月</a:t>
            </a:r>
            <a:r>
              <a:rPr lang="en-US" altLang="ja-JP" sz="2000" dirty="0"/>
              <a:t>31</a:t>
            </a:r>
            <a:r>
              <a:rPr lang="ja-JP" altLang="en-US" sz="2000" dirty="0"/>
              <a:t>日までの間は、努力</a:t>
            </a:r>
            <a:r>
              <a:rPr lang="ja-JP" altLang="en-US" sz="2000" dirty="0" smtClean="0"/>
              <a:t>義務）</a:t>
            </a:r>
            <a:endParaRPr lang="en-US" altLang="ja-JP" sz="2000"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smtClean="0"/>
          </a:p>
          <a:p>
            <a:endParaRPr lang="en-US" altLang="ja-JP" sz="2000" b="1" dirty="0"/>
          </a:p>
        </p:txBody>
      </p:sp>
      <p:sp>
        <p:nvSpPr>
          <p:cNvPr id="4" name="正方形/長方形 3"/>
          <p:cNvSpPr/>
          <p:nvPr/>
        </p:nvSpPr>
        <p:spPr>
          <a:xfrm>
            <a:off x="182165" y="2905096"/>
            <a:ext cx="11827669" cy="3802373"/>
          </a:xfrm>
          <a:prstGeom prst="rect">
            <a:avLst/>
          </a:prstGeom>
          <a:ln w="6350">
            <a:solidFill>
              <a:schemeClr val="tx1"/>
            </a:solidFill>
            <a:prstDash val="sysDot"/>
          </a:ln>
        </p:spPr>
        <p:txBody>
          <a:bodyPr wrap="square" tIns="72000" bIns="36000" anchor="ctr" anchorCtr="0">
            <a:spAutoFit/>
          </a:bodyPr>
          <a:lstStyle/>
          <a:p>
            <a:pPr marL="185738" indent="-185738"/>
            <a:r>
              <a:rPr lang="ja-JP" altLang="en-US" sz="2000" dirty="0"/>
              <a:t>〇</a:t>
            </a:r>
            <a:r>
              <a:rPr lang="en-US" altLang="ja-JP" sz="2000" dirty="0" smtClean="0"/>
              <a:t> </a:t>
            </a:r>
            <a:r>
              <a:rPr lang="ja-JP" altLang="en-US" sz="2000" dirty="0" smtClean="0"/>
              <a:t>管理者</a:t>
            </a:r>
            <a:r>
              <a:rPr lang="ja-JP" altLang="en-US" sz="2000" dirty="0"/>
              <a:t>やケア等を行う職種を含む幅広い職種により構成することが望ましく、各事業所の状況に応じ、必要な構成メンバーを検討すること。なお、生産性向上の取組に関する外部の専門家を活用することも差し支えない</a:t>
            </a:r>
          </a:p>
          <a:p>
            <a:pPr marL="185738" indent="-185738"/>
            <a:r>
              <a:rPr lang="ja-JP" altLang="en-US" sz="2000" dirty="0"/>
              <a:t>〇</a:t>
            </a:r>
            <a:r>
              <a:rPr lang="en-US" altLang="ja-JP" sz="2000" dirty="0" smtClean="0"/>
              <a:t> </a:t>
            </a:r>
            <a:r>
              <a:rPr lang="ja-JP" altLang="en-US" sz="2000" dirty="0" smtClean="0"/>
              <a:t>定期的</a:t>
            </a:r>
            <a:r>
              <a:rPr lang="ja-JP" altLang="en-US" sz="2000" dirty="0"/>
              <a:t>に開催することが</a:t>
            </a:r>
            <a:r>
              <a:rPr lang="ja-JP" altLang="en-US" sz="2000" dirty="0" smtClean="0"/>
              <a:t>必要。開催頻度は</a:t>
            </a:r>
            <a:r>
              <a:rPr lang="ja-JP" altLang="en-US" sz="2000" dirty="0"/>
              <a:t>、本委員会の開催が形骸化することがないよう留意した上で、各事業所の状況を踏まえ、適切な開催頻度を決めることが望ましい</a:t>
            </a:r>
            <a:r>
              <a:rPr lang="ja-JP" altLang="en-US" sz="2000" dirty="0" smtClean="0"/>
              <a:t>。</a:t>
            </a:r>
            <a:endParaRPr lang="en-US" altLang="ja-JP" sz="2000" dirty="0" smtClean="0"/>
          </a:p>
          <a:p>
            <a:pPr marL="185738" indent="-185738"/>
            <a:r>
              <a:rPr lang="en-US" altLang="ja-JP" sz="2000" dirty="0" smtClean="0"/>
              <a:t>※ </a:t>
            </a:r>
            <a:r>
              <a:rPr lang="ja-JP" altLang="en-US" sz="2000" dirty="0" smtClean="0"/>
              <a:t>厚生労働省「介護サービス事業における生産性向上に資するガイドライン」等を参考に取組をすすめることが望ましい</a:t>
            </a:r>
            <a:r>
              <a:rPr lang="ja-JP" altLang="en-US" sz="2000" dirty="0"/>
              <a:t>。厚生労働省ホームページ「介護分野の生産性向上　～お知らせ～」</a:t>
            </a:r>
            <a:endParaRPr lang="en-US" altLang="ja-JP" sz="2000" dirty="0" smtClean="0"/>
          </a:p>
          <a:p>
            <a:pPr marL="442913" indent="-185738"/>
            <a:r>
              <a:rPr lang="en-US" altLang="ja-JP" sz="2000" dirty="0" smtClean="0">
                <a:hlinkClick r:id="rId2"/>
              </a:rPr>
              <a:t>https://www.mhlw.go.jp/stf/kaigo-seisansei-information.html</a:t>
            </a:r>
            <a:endParaRPr lang="en-US" altLang="ja-JP" sz="2000" dirty="0" smtClean="0"/>
          </a:p>
          <a:p>
            <a:pPr marL="185738" indent="-185738"/>
            <a:r>
              <a:rPr lang="en-US" altLang="ja-JP" sz="2000" dirty="0" smtClean="0"/>
              <a:t>※ </a:t>
            </a:r>
            <a:r>
              <a:rPr lang="ja-JP" altLang="en-US" sz="2000" dirty="0" smtClean="0"/>
              <a:t>他</a:t>
            </a:r>
            <a:r>
              <a:rPr lang="ja-JP" altLang="en-US" sz="2000" dirty="0"/>
              <a:t>に事業運営に関する会議（事故発生の防止のための委員会等）を開催している場合、これと一体的に設置・運営することとして差し支えない</a:t>
            </a:r>
            <a:r>
              <a:rPr lang="ja-JP" altLang="en-US" sz="2000" dirty="0" smtClean="0"/>
              <a:t>。</a:t>
            </a:r>
            <a:endParaRPr lang="en-US" altLang="ja-JP" sz="2000" dirty="0" smtClean="0"/>
          </a:p>
          <a:p>
            <a:pPr marL="185738" indent="-185738"/>
            <a:r>
              <a:rPr lang="en-US" altLang="ja-JP" sz="2000" dirty="0" smtClean="0"/>
              <a:t>※ </a:t>
            </a:r>
            <a:r>
              <a:rPr lang="ja-JP" altLang="en-US" sz="2000" dirty="0"/>
              <a:t>本委員会は事業所毎に実施が求められるものであるが、他のサービス事業者との連携等により行うことも差し支えない</a:t>
            </a:r>
            <a:r>
              <a:rPr lang="ja-JP" altLang="en-US" sz="2000" dirty="0" smtClean="0"/>
              <a:t>。</a:t>
            </a:r>
            <a:endParaRPr lang="en-US" altLang="ja-JP" sz="2000" dirty="0" smtClean="0"/>
          </a:p>
        </p:txBody>
      </p:sp>
    </p:spTree>
    <p:extLst>
      <p:ext uri="{BB962C8B-B14F-4D97-AF65-F5344CB8AC3E}">
        <p14:creationId xmlns:p14="http://schemas.microsoft.com/office/powerpoint/2010/main" val="3843462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3538" y="6327775"/>
            <a:ext cx="2743200" cy="365125"/>
          </a:xfrm>
        </p:spPr>
        <p:txBody>
          <a:bodyPr/>
          <a:lstStyle/>
          <a:p>
            <a:fld id="{41D9830F-53EB-46B6-9EC0-C4C68F82A889}" type="slidenum">
              <a:rPr kumimoji="1" lang="ja-JP" altLang="en-US" smtClean="0"/>
              <a:t>74</a:t>
            </a:fld>
            <a:endParaRPr kumimoji="1" lang="ja-JP" altLang="en-US"/>
          </a:p>
        </p:txBody>
      </p:sp>
      <p:sp>
        <p:nvSpPr>
          <p:cNvPr id="3" name="正方形/長方形 2"/>
          <p:cNvSpPr/>
          <p:nvPr/>
        </p:nvSpPr>
        <p:spPr>
          <a:xfrm>
            <a:off x="0" y="0"/>
            <a:ext cx="12192000" cy="3170099"/>
          </a:xfrm>
          <a:prstGeom prst="rect">
            <a:avLst/>
          </a:prstGeom>
        </p:spPr>
        <p:txBody>
          <a:bodyPr wrap="square">
            <a:spAutoFit/>
          </a:bodyPr>
          <a:lstStyle/>
          <a:p>
            <a:pPr lvl="0"/>
            <a:r>
              <a:rPr lang="ja-JP" altLang="en-US" sz="2000" b="1" dirty="0">
                <a:solidFill>
                  <a:prstClr val="black"/>
                </a:solidFill>
              </a:rPr>
              <a:t>（４２）記録の整備</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156</a:t>
            </a:r>
            <a:r>
              <a:rPr lang="ja-JP" altLang="en-US" sz="2000" b="1" dirty="0">
                <a:solidFill>
                  <a:prstClr val="black"/>
                </a:solidFill>
              </a:rPr>
              <a:t>条</a:t>
            </a:r>
            <a:r>
              <a:rPr lang="en-US" altLang="ja-JP" sz="2000" b="1" dirty="0">
                <a:solidFill>
                  <a:prstClr val="black"/>
                </a:solidFill>
              </a:rPr>
              <a:t>】</a:t>
            </a:r>
            <a:endParaRPr lang="ja-JP" altLang="en-US" sz="2000" b="1" dirty="0">
              <a:solidFill>
                <a:prstClr val="black"/>
              </a:solidFill>
            </a:endParaRPr>
          </a:p>
          <a:p>
            <a:pPr marL="542925" lvl="0" indent="-185738"/>
            <a:r>
              <a:rPr lang="ja-JP" altLang="en-US" sz="2000" dirty="0" smtClean="0">
                <a:solidFill>
                  <a:prstClr val="black"/>
                </a:solidFill>
              </a:rPr>
              <a:t>① 従</a:t>
            </a:r>
            <a:r>
              <a:rPr lang="ja-JP" altLang="en-US" sz="2000" dirty="0">
                <a:solidFill>
                  <a:prstClr val="black"/>
                </a:solidFill>
              </a:rPr>
              <a:t>業者、設備及び会計に関する諸記録を整備</a:t>
            </a:r>
            <a:r>
              <a:rPr lang="ja-JP" altLang="en-US" sz="2000" dirty="0" smtClean="0">
                <a:solidFill>
                  <a:prstClr val="black"/>
                </a:solidFill>
              </a:rPr>
              <a:t>しておかなければならない。</a:t>
            </a:r>
            <a:endParaRPr lang="ja-JP" altLang="en-US" sz="2000" dirty="0">
              <a:solidFill>
                <a:prstClr val="black"/>
              </a:solidFill>
            </a:endParaRPr>
          </a:p>
          <a:p>
            <a:pPr marL="360363" lvl="0" indent="-3175"/>
            <a:r>
              <a:rPr lang="ja-JP" altLang="en-US" sz="2000" dirty="0" smtClean="0">
                <a:solidFill>
                  <a:prstClr val="black"/>
                </a:solidFill>
              </a:rPr>
              <a:t>② サービスの提供</a:t>
            </a:r>
            <a:r>
              <a:rPr lang="ja-JP" altLang="en-US" sz="2000" dirty="0">
                <a:solidFill>
                  <a:prstClr val="black"/>
                </a:solidFill>
              </a:rPr>
              <a:t>に関する</a:t>
            </a:r>
            <a:r>
              <a:rPr lang="ja-JP" altLang="en-US" sz="2000" dirty="0" smtClean="0">
                <a:solidFill>
                  <a:prstClr val="black"/>
                </a:solidFill>
              </a:rPr>
              <a:t>次に掲げる記録</a:t>
            </a:r>
            <a:r>
              <a:rPr lang="ja-JP" altLang="en-US" sz="2000" dirty="0">
                <a:solidFill>
                  <a:prstClr val="black"/>
                </a:solidFill>
              </a:rPr>
              <a:t>を整備し</a:t>
            </a:r>
            <a:r>
              <a:rPr lang="ja-JP" altLang="en-US" sz="2000" dirty="0" smtClean="0">
                <a:solidFill>
                  <a:prstClr val="black"/>
                </a:solidFill>
              </a:rPr>
              <a:t>、その完結</a:t>
            </a:r>
            <a:r>
              <a:rPr lang="ja-JP" altLang="en-US" sz="2000" dirty="0">
                <a:solidFill>
                  <a:prstClr val="black"/>
                </a:solidFill>
              </a:rPr>
              <a:t>の日から</a:t>
            </a:r>
            <a:r>
              <a:rPr lang="en-US" altLang="ja-JP" sz="2000" dirty="0">
                <a:solidFill>
                  <a:prstClr val="black"/>
                </a:solidFill>
              </a:rPr>
              <a:t>5</a:t>
            </a:r>
            <a:r>
              <a:rPr lang="ja-JP" altLang="en-US" sz="2000" dirty="0">
                <a:solidFill>
                  <a:prstClr val="black"/>
                </a:solidFill>
              </a:rPr>
              <a:t>年間保存すること。</a:t>
            </a:r>
          </a:p>
          <a:p>
            <a:pPr marL="714375" lvl="0" indent="-171450"/>
            <a:r>
              <a:rPr lang="en-US" altLang="ja-JP" sz="2000" dirty="0" smtClean="0">
                <a:solidFill>
                  <a:prstClr val="black"/>
                </a:solidFill>
              </a:rPr>
              <a:t>ⅰ</a:t>
            </a:r>
            <a:r>
              <a:rPr lang="ja-JP" altLang="en-US" sz="2000" dirty="0" smtClean="0">
                <a:solidFill>
                  <a:prstClr val="black"/>
                </a:solidFill>
              </a:rPr>
              <a:t>）地域</a:t>
            </a:r>
            <a:r>
              <a:rPr lang="ja-JP" altLang="en-US" sz="2000" dirty="0">
                <a:solidFill>
                  <a:prstClr val="black"/>
                </a:solidFill>
              </a:rPr>
              <a:t>密着型施設サービス</a:t>
            </a:r>
            <a:r>
              <a:rPr lang="ja-JP" altLang="en-US" sz="2000" dirty="0" smtClean="0">
                <a:solidFill>
                  <a:prstClr val="black"/>
                </a:solidFill>
              </a:rPr>
              <a:t>計画</a:t>
            </a:r>
            <a:endParaRPr lang="en-US" altLang="ja-JP" sz="2000" dirty="0" smtClean="0">
              <a:solidFill>
                <a:prstClr val="black"/>
              </a:solidFill>
            </a:endParaRPr>
          </a:p>
          <a:p>
            <a:pPr marL="714375" lvl="0" indent="-171450"/>
            <a:r>
              <a:rPr lang="en-US" altLang="ja-JP" sz="2000" dirty="0" smtClean="0">
                <a:solidFill>
                  <a:prstClr val="black"/>
                </a:solidFill>
              </a:rPr>
              <a:t>ⅱ</a:t>
            </a:r>
            <a:r>
              <a:rPr lang="ja-JP" altLang="en-US" sz="2000" dirty="0" smtClean="0">
                <a:solidFill>
                  <a:prstClr val="black"/>
                </a:solidFill>
              </a:rPr>
              <a:t>）提供した具体的</a:t>
            </a:r>
            <a:r>
              <a:rPr lang="ja-JP" altLang="en-US" sz="2000" dirty="0">
                <a:solidFill>
                  <a:prstClr val="black"/>
                </a:solidFill>
              </a:rPr>
              <a:t>なサービスの内容等の記録</a:t>
            </a:r>
          </a:p>
          <a:p>
            <a:pPr marL="714375" lvl="0" indent="-171450"/>
            <a:r>
              <a:rPr lang="en-US" altLang="ja-JP" sz="2000" dirty="0" smtClean="0">
                <a:solidFill>
                  <a:prstClr val="black"/>
                </a:solidFill>
              </a:rPr>
              <a:t>ⅲ</a:t>
            </a:r>
            <a:r>
              <a:rPr lang="ja-JP" altLang="en-US" sz="2000" dirty="0" smtClean="0">
                <a:solidFill>
                  <a:prstClr val="black"/>
                </a:solidFill>
              </a:rPr>
              <a:t>）身体的</a:t>
            </a:r>
            <a:r>
              <a:rPr lang="ja-JP" altLang="en-US" sz="2000" dirty="0">
                <a:solidFill>
                  <a:prstClr val="black"/>
                </a:solidFill>
              </a:rPr>
              <a:t>拘束等の態様、時間</a:t>
            </a:r>
            <a:r>
              <a:rPr lang="ja-JP" altLang="en-US" sz="2000" dirty="0" smtClean="0">
                <a:solidFill>
                  <a:prstClr val="black"/>
                </a:solidFill>
              </a:rPr>
              <a:t>、その際の入所者</a:t>
            </a:r>
            <a:r>
              <a:rPr lang="ja-JP" altLang="en-US" sz="2000" dirty="0">
                <a:solidFill>
                  <a:prstClr val="black"/>
                </a:solidFill>
              </a:rPr>
              <a:t>の心身の状況、緊急やむを得ない理由の記録</a:t>
            </a:r>
          </a:p>
          <a:p>
            <a:pPr marL="714375" lvl="0" indent="-171450"/>
            <a:r>
              <a:rPr lang="en-US" altLang="ja-JP" sz="2000" dirty="0" smtClean="0">
                <a:solidFill>
                  <a:prstClr val="black"/>
                </a:solidFill>
              </a:rPr>
              <a:t>ⅳ</a:t>
            </a:r>
            <a:r>
              <a:rPr lang="ja-JP" altLang="en-US" sz="2000" dirty="0" smtClean="0">
                <a:solidFill>
                  <a:prstClr val="black"/>
                </a:solidFill>
              </a:rPr>
              <a:t>）基準第</a:t>
            </a:r>
            <a:r>
              <a:rPr lang="en-US" altLang="ja-JP" sz="2000" dirty="0" smtClean="0">
                <a:solidFill>
                  <a:prstClr val="black"/>
                </a:solidFill>
              </a:rPr>
              <a:t>3</a:t>
            </a:r>
            <a:r>
              <a:rPr lang="ja-JP" altLang="en-US" sz="2000" dirty="0" smtClean="0">
                <a:solidFill>
                  <a:prstClr val="black"/>
                </a:solidFill>
              </a:rPr>
              <a:t>の</a:t>
            </a:r>
            <a:r>
              <a:rPr lang="en-US" altLang="ja-JP" sz="2000" dirty="0" smtClean="0">
                <a:solidFill>
                  <a:prstClr val="black"/>
                </a:solidFill>
              </a:rPr>
              <a:t>26</a:t>
            </a:r>
            <a:r>
              <a:rPr lang="ja-JP" altLang="en-US" sz="2000" dirty="0" smtClean="0">
                <a:solidFill>
                  <a:prstClr val="black"/>
                </a:solidFill>
              </a:rPr>
              <a:t>の規定による利用者</a:t>
            </a:r>
            <a:r>
              <a:rPr lang="ja-JP" altLang="en-US" sz="2000" dirty="0">
                <a:solidFill>
                  <a:prstClr val="black"/>
                </a:solidFill>
              </a:rPr>
              <a:t>に関する市町村への</a:t>
            </a:r>
            <a:r>
              <a:rPr lang="ja-JP" altLang="en-US" sz="2000" dirty="0" smtClean="0">
                <a:solidFill>
                  <a:prstClr val="black"/>
                </a:solidFill>
              </a:rPr>
              <a:t>通知に</a:t>
            </a:r>
            <a:r>
              <a:rPr lang="ja-JP" altLang="en-US" sz="2000" dirty="0">
                <a:solidFill>
                  <a:prstClr val="black"/>
                </a:solidFill>
              </a:rPr>
              <a:t>係る</a:t>
            </a:r>
            <a:r>
              <a:rPr lang="ja-JP" altLang="en-US" sz="2000" dirty="0" smtClean="0">
                <a:solidFill>
                  <a:prstClr val="black"/>
                </a:solidFill>
              </a:rPr>
              <a:t>記録</a:t>
            </a:r>
            <a:endParaRPr lang="en-US" altLang="ja-JP" sz="2000" dirty="0" smtClean="0">
              <a:solidFill>
                <a:prstClr val="black"/>
              </a:solidFill>
            </a:endParaRPr>
          </a:p>
          <a:p>
            <a:pPr marL="714375" lvl="0" indent="-171450"/>
            <a:r>
              <a:rPr lang="en-US" altLang="ja-JP" sz="2000" dirty="0" smtClean="0">
                <a:solidFill>
                  <a:prstClr val="black"/>
                </a:solidFill>
              </a:rPr>
              <a:t>ⅴ</a:t>
            </a:r>
            <a:r>
              <a:rPr lang="ja-JP" altLang="en-US" sz="2000" dirty="0" smtClean="0">
                <a:solidFill>
                  <a:prstClr val="black"/>
                </a:solidFill>
              </a:rPr>
              <a:t>）基準第</a:t>
            </a:r>
            <a:r>
              <a:rPr lang="en-US" altLang="ja-JP" sz="2000" dirty="0" smtClean="0">
                <a:solidFill>
                  <a:prstClr val="black"/>
                </a:solidFill>
              </a:rPr>
              <a:t>3</a:t>
            </a:r>
            <a:r>
              <a:rPr lang="ja-JP" altLang="en-US" sz="2000" dirty="0" smtClean="0">
                <a:solidFill>
                  <a:prstClr val="black"/>
                </a:solidFill>
              </a:rPr>
              <a:t>条の</a:t>
            </a:r>
            <a:r>
              <a:rPr lang="en-US" altLang="ja-JP" sz="2000" dirty="0" smtClean="0">
                <a:solidFill>
                  <a:prstClr val="black"/>
                </a:solidFill>
              </a:rPr>
              <a:t>36</a:t>
            </a:r>
            <a:r>
              <a:rPr lang="ja-JP" altLang="en-US" sz="2000" dirty="0" smtClean="0">
                <a:solidFill>
                  <a:prstClr val="black"/>
                </a:solidFill>
              </a:rPr>
              <a:t>第</a:t>
            </a:r>
            <a:r>
              <a:rPr lang="en-US" altLang="ja-JP" sz="2000" dirty="0" smtClean="0">
                <a:solidFill>
                  <a:prstClr val="black"/>
                </a:solidFill>
              </a:rPr>
              <a:t>2</a:t>
            </a:r>
            <a:r>
              <a:rPr lang="ja-JP" altLang="en-US" sz="2000" dirty="0" smtClean="0">
                <a:solidFill>
                  <a:prstClr val="black"/>
                </a:solidFill>
              </a:rPr>
              <a:t>項の規定による苦情</a:t>
            </a:r>
            <a:r>
              <a:rPr lang="ja-JP" altLang="en-US" sz="2000" dirty="0">
                <a:solidFill>
                  <a:prstClr val="black"/>
                </a:solidFill>
              </a:rPr>
              <a:t>の内容等の記録</a:t>
            </a:r>
            <a:endParaRPr lang="en-US" altLang="ja-JP" sz="2000" dirty="0">
              <a:solidFill>
                <a:prstClr val="black"/>
              </a:solidFill>
            </a:endParaRPr>
          </a:p>
          <a:p>
            <a:pPr marL="714375" lvl="0" indent="-171450"/>
            <a:r>
              <a:rPr lang="en-US" altLang="ja-JP" sz="2000" dirty="0" smtClean="0">
                <a:solidFill>
                  <a:prstClr val="black"/>
                </a:solidFill>
              </a:rPr>
              <a:t>ⅵ</a:t>
            </a:r>
            <a:r>
              <a:rPr lang="ja-JP" altLang="en-US" sz="2000" dirty="0" smtClean="0">
                <a:solidFill>
                  <a:prstClr val="black"/>
                </a:solidFill>
              </a:rPr>
              <a:t>）事故</a:t>
            </a:r>
            <a:r>
              <a:rPr lang="ja-JP" altLang="en-US" sz="2000" dirty="0">
                <a:solidFill>
                  <a:prstClr val="black"/>
                </a:solidFill>
              </a:rPr>
              <a:t>の状況及び事故に際して採った処置についての記録　　 </a:t>
            </a:r>
            <a:endParaRPr lang="en-US" altLang="ja-JP" sz="2000" dirty="0">
              <a:solidFill>
                <a:prstClr val="black"/>
              </a:solidFill>
            </a:endParaRPr>
          </a:p>
          <a:p>
            <a:pPr marL="714375" lvl="0" indent="-171450"/>
            <a:r>
              <a:rPr lang="en-US" altLang="ja-JP" sz="2000" dirty="0" smtClean="0">
                <a:solidFill>
                  <a:prstClr val="black"/>
                </a:solidFill>
              </a:rPr>
              <a:t>ⅶ</a:t>
            </a:r>
            <a:r>
              <a:rPr lang="ja-JP" altLang="en-US" sz="2000" dirty="0" smtClean="0">
                <a:solidFill>
                  <a:prstClr val="black"/>
                </a:solidFill>
              </a:rPr>
              <a:t>）運営</a:t>
            </a:r>
            <a:r>
              <a:rPr lang="ja-JP" altLang="en-US" sz="2000" dirty="0">
                <a:solidFill>
                  <a:prstClr val="black"/>
                </a:solidFill>
              </a:rPr>
              <a:t>推進会議に係る報告、評価、要望、助言等の記録</a:t>
            </a:r>
          </a:p>
        </p:txBody>
      </p:sp>
      <p:sp>
        <p:nvSpPr>
          <p:cNvPr id="4" name="正方形/長方形 3"/>
          <p:cNvSpPr/>
          <p:nvPr/>
        </p:nvSpPr>
        <p:spPr>
          <a:xfrm>
            <a:off x="809624" y="3179915"/>
            <a:ext cx="11001375" cy="1303809"/>
          </a:xfrm>
          <a:prstGeom prst="rect">
            <a:avLst/>
          </a:prstGeom>
          <a:ln w="6350">
            <a:solidFill>
              <a:schemeClr val="tx1"/>
            </a:solidFill>
            <a:prstDash val="sysDot"/>
          </a:ln>
        </p:spPr>
        <p:txBody>
          <a:bodyPr wrap="square" tIns="36000" bIns="36000" anchor="ctr" anchorCtr="0">
            <a:spAutoFit/>
          </a:bodyPr>
          <a:lstStyle/>
          <a:p>
            <a:pPr lvl="0"/>
            <a:r>
              <a:rPr lang="en-US" altLang="ja-JP" sz="2000" dirty="0">
                <a:solidFill>
                  <a:prstClr val="black"/>
                </a:solidFill>
                <a:latin typeface="MS-Mincho"/>
              </a:rPr>
              <a:t>※</a:t>
            </a:r>
            <a:r>
              <a:rPr lang="ja-JP" altLang="en-US" sz="2000" dirty="0">
                <a:solidFill>
                  <a:prstClr val="black"/>
                </a:solidFill>
                <a:latin typeface="MS-Mincho"/>
              </a:rPr>
              <a:t>「その完結の日」とは</a:t>
            </a:r>
          </a:p>
          <a:p>
            <a:pPr marL="357188" lvl="0" indent="-171450"/>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ⅵ</a:t>
            </a:r>
            <a:r>
              <a:rPr lang="ja-JP" altLang="en-US" sz="2000" dirty="0" smtClean="0">
                <a:solidFill>
                  <a:prstClr val="black"/>
                </a:solidFill>
                <a:latin typeface="MS-Mincho"/>
              </a:rPr>
              <a:t>の</a:t>
            </a:r>
            <a:r>
              <a:rPr lang="ja-JP" altLang="en-US" sz="2000" dirty="0">
                <a:solidFill>
                  <a:prstClr val="black"/>
                </a:solidFill>
                <a:latin typeface="MS-Mincho"/>
              </a:rPr>
              <a:t>記録は、個々の利用者の契約の終了（契約の解約・解除、他施設への入所、利用者の死亡、利用者の自立を含む）により一連のサービス提供が終了した日。</a:t>
            </a:r>
          </a:p>
          <a:p>
            <a:pPr marL="357188" lvl="0" indent="-171450"/>
            <a:r>
              <a:rPr lang="en-US" altLang="ja-JP" sz="2000" dirty="0" smtClean="0">
                <a:solidFill>
                  <a:prstClr val="black"/>
                </a:solidFill>
              </a:rPr>
              <a:t>ⅶ</a:t>
            </a:r>
            <a:r>
              <a:rPr lang="ja-JP" altLang="en-US" sz="2000" dirty="0" smtClean="0">
                <a:solidFill>
                  <a:prstClr val="black"/>
                </a:solidFill>
              </a:rPr>
              <a:t>の</a:t>
            </a:r>
            <a:r>
              <a:rPr lang="ja-JP" altLang="en-US" sz="2000" dirty="0">
                <a:solidFill>
                  <a:prstClr val="black"/>
                </a:solidFill>
                <a:latin typeface="MS-Mincho"/>
              </a:rPr>
              <a:t>記録は、運営推進会議を開催し、報告、評価、要望、助言等の記録を公表した日</a:t>
            </a:r>
            <a:r>
              <a:rPr lang="ja-JP" altLang="en-US" sz="2000" dirty="0" smtClean="0">
                <a:solidFill>
                  <a:prstClr val="black"/>
                </a:solidFill>
                <a:latin typeface="MS-Mincho"/>
              </a:rPr>
              <a:t>。</a:t>
            </a:r>
            <a:endParaRPr lang="ja-JP" altLang="en-US" sz="2000" dirty="0">
              <a:solidFill>
                <a:prstClr val="black"/>
              </a:solidFill>
            </a:endParaRPr>
          </a:p>
        </p:txBody>
      </p:sp>
    </p:spTree>
    <p:extLst>
      <p:ext uri="{BB962C8B-B14F-4D97-AF65-F5344CB8AC3E}">
        <p14:creationId xmlns:p14="http://schemas.microsoft.com/office/powerpoint/2010/main" val="31273674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75</a:t>
            </a:fld>
            <a:endParaRPr kumimoji="1" lang="ja-JP" altLang="en-US"/>
          </a:p>
        </p:txBody>
      </p:sp>
      <p:sp>
        <p:nvSpPr>
          <p:cNvPr id="3"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１６　介護報酬について</a:t>
            </a:r>
            <a:r>
              <a:rPr lang="ja-JP" altLang="en-US" sz="2400" b="1" dirty="0"/>
              <a:t>　</a:t>
            </a:r>
            <a:endParaRPr lang="en-US" altLang="ja-JP" sz="2400" b="1" dirty="0"/>
          </a:p>
        </p:txBody>
      </p:sp>
      <p:sp>
        <p:nvSpPr>
          <p:cNvPr id="4" name="正方形/長方形 3"/>
          <p:cNvSpPr/>
          <p:nvPr/>
        </p:nvSpPr>
        <p:spPr>
          <a:xfrm>
            <a:off x="0" y="524685"/>
            <a:ext cx="12192000" cy="6499215"/>
          </a:xfrm>
          <a:prstGeom prst="rect">
            <a:avLst/>
          </a:prstGeom>
        </p:spPr>
        <p:txBody>
          <a:bodyPr wrap="square">
            <a:spAutoFit/>
          </a:bodyPr>
          <a:lstStyle/>
          <a:p>
            <a:pPr marL="176213" lvl="0" indent="-176213"/>
            <a:r>
              <a:rPr lang="ja-JP" altLang="en-US" sz="2000" dirty="0" smtClean="0">
                <a:solidFill>
                  <a:prstClr val="black"/>
                </a:solidFill>
              </a:rPr>
              <a:t>１ 基本単位の取扱い　　　　　　　　　　　　　　　６ </a:t>
            </a:r>
            <a:r>
              <a:rPr lang="ja-JP" altLang="en-US" sz="2000" dirty="0">
                <a:solidFill>
                  <a:prstClr val="black"/>
                </a:solidFill>
              </a:rPr>
              <a:t>身体拘束廃止未実施減算</a:t>
            </a:r>
            <a:r>
              <a:rPr lang="ja-JP" altLang="en-US" sz="2000" dirty="0" smtClean="0">
                <a:solidFill>
                  <a:prstClr val="black"/>
                </a:solidFill>
              </a:rPr>
              <a:t>　　　　　　　　　　　　　</a:t>
            </a:r>
            <a:endParaRPr lang="en-US" altLang="ja-JP" sz="2000" dirty="0" smtClean="0">
              <a:solidFill>
                <a:prstClr val="black"/>
              </a:solidFill>
            </a:endParaRPr>
          </a:p>
          <a:p>
            <a:pPr marL="176213" lvl="0" indent="-176213"/>
            <a:r>
              <a:rPr lang="ja-JP" altLang="en-US" sz="2000" dirty="0" smtClean="0">
                <a:solidFill>
                  <a:prstClr val="black"/>
                </a:solidFill>
              </a:rPr>
              <a:t>２ 夜勤</a:t>
            </a:r>
            <a:r>
              <a:rPr lang="ja-JP" altLang="en-US" sz="2000" dirty="0">
                <a:solidFill>
                  <a:prstClr val="black"/>
                </a:solidFill>
              </a:rPr>
              <a:t>体制による</a:t>
            </a:r>
            <a:r>
              <a:rPr lang="ja-JP" altLang="en-US" sz="2000" dirty="0" smtClean="0">
                <a:solidFill>
                  <a:prstClr val="black"/>
                </a:solidFill>
              </a:rPr>
              <a:t>減算　　　　　　　　　　　　　　７ 安全管理体制未実施減算</a:t>
            </a:r>
            <a:endParaRPr lang="en-US" altLang="ja-JP" sz="2000" dirty="0">
              <a:solidFill>
                <a:prstClr val="black"/>
              </a:solidFill>
            </a:endParaRPr>
          </a:p>
          <a:p>
            <a:pPr marL="176213" lvl="0" indent="-176213"/>
            <a:r>
              <a:rPr lang="ja-JP" altLang="en-US" sz="2000" dirty="0" smtClean="0">
                <a:solidFill>
                  <a:prstClr val="black"/>
                </a:solidFill>
              </a:rPr>
              <a:t>３ 人員基準欠如に該当する場合の減算　　　　　　　８ </a:t>
            </a:r>
            <a:r>
              <a:rPr lang="ja-JP" altLang="en-US" sz="2000" dirty="0">
                <a:solidFill>
                  <a:prstClr val="black"/>
                </a:solidFill>
              </a:rPr>
              <a:t>高齢者虐待防止措置未実施減算</a:t>
            </a:r>
            <a:r>
              <a:rPr lang="ja-JP" altLang="en-US" sz="2000" dirty="0" smtClean="0">
                <a:solidFill>
                  <a:prstClr val="black"/>
                </a:solidFill>
              </a:rPr>
              <a:t>　　　　　　　</a:t>
            </a:r>
            <a:endParaRPr lang="en-US" altLang="ja-JP" sz="2000" dirty="0" smtClean="0">
              <a:solidFill>
                <a:prstClr val="black"/>
              </a:solidFill>
            </a:endParaRPr>
          </a:p>
          <a:p>
            <a:pPr marL="176213" lvl="0" indent="-176213"/>
            <a:r>
              <a:rPr lang="ja-JP" altLang="en-US" sz="2000" dirty="0" smtClean="0">
                <a:solidFill>
                  <a:prstClr val="black"/>
                </a:solidFill>
              </a:rPr>
              <a:t>４ 定員超過利用に該当する場合</a:t>
            </a:r>
            <a:r>
              <a:rPr lang="ja-JP" altLang="en-US" sz="2000" dirty="0">
                <a:solidFill>
                  <a:prstClr val="black"/>
                </a:solidFill>
              </a:rPr>
              <a:t>の</a:t>
            </a:r>
            <a:r>
              <a:rPr lang="ja-JP" altLang="en-US" sz="2000" dirty="0" smtClean="0">
                <a:solidFill>
                  <a:prstClr val="black"/>
                </a:solidFill>
              </a:rPr>
              <a:t>減算　　　　　　　９ </a:t>
            </a:r>
            <a:r>
              <a:rPr lang="ja-JP" altLang="en-US" sz="2000" dirty="0">
                <a:solidFill>
                  <a:prstClr val="black"/>
                </a:solidFill>
              </a:rPr>
              <a:t>業務継続計画未策定減算</a:t>
            </a:r>
            <a:endParaRPr lang="en-US" altLang="ja-JP" sz="2000" dirty="0" smtClean="0">
              <a:solidFill>
                <a:prstClr val="black"/>
              </a:solidFill>
            </a:endParaRPr>
          </a:p>
          <a:p>
            <a:pPr marL="176213" indent="-176213"/>
            <a:r>
              <a:rPr lang="ja-JP" altLang="en-US" sz="2000" dirty="0" smtClean="0">
                <a:solidFill>
                  <a:prstClr val="black"/>
                </a:solidFill>
              </a:rPr>
              <a:t>５ ユニットケア体制が整備されていない場合の減算　</a:t>
            </a:r>
            <a:r>
              <a:rPr lang="en-US" altLang="ja-JP" sz="2000" dirty="0" smtClean="0">
                <a:solidFill>
                  <a:prstClr val="black"/>
                </a:solidFill>
              </a:rPr>
              <a:t>10 </a:t>
            </a:r>
            <a:r>
              <a:rPr lang="ja-JP" altLang="en-US" sz="2000" spc="-200" dirty="0">
                <a:solidFill>
                  <a:prstClr val="black"/>
                </a:solidFill>
              </a:rPr>
              <a:t>栄養管理に</a:t>
            </a:r>
            <a:r>
              <a:rPr lang="ja-JP" altLang="en-US" sz="2000" spc="-200" dirty="0" smtClean="0">
                <a:solidFill>
                  <a:prstClr val="black"/>
                </a:solidFill>
              </a:rPr>
              <a:t>係る</a:t>
            </a:r>
            <a:r>
              <a:rPr lang="en-US" altLang="ja-JP" sz="2000" spc="-200" dirty="0" smtClean="0">
                <a:solidFill>
                  <a:prstClr val="black"/>
                </a:solidFill>
              </a:rPr>
              <a:t>(</a:t>
            </a:r>
            <a:r>
              <a:rPr lang="ja-JP" altLang="en-US" sz="2000" spc="-200" dirty="0" smtClean="0">
                <a:solidFill>
                  <a:prstClr val="black"/>
                </a:solidFill>
              </a:rPr>
              <a:t>栄養</a:t>
            </a:r>
            <a:r>
              <a:rPr lang="ja-JP" altLang="en-US" sz="2000" spc="-200" dirty="0">
                <a:solidFill>
                  <a:prstClr val="black"/>
                </a:solidFill>
              </a:rPr>
              <a:t>ケア・マネジメント</a:t>
            </a:r>
            <a:r>
              <a:rPr lang="ja-JP" altLang="en-US" sz="2000" spc="-200" dirty="0" smtClean="0">
                <a:solidFill>
                  <a:prstClr val="black"/>
                </a:solidFill>
              </a:rPr>
              <a:t>未実施</a:t>
            </a:r>
            <a:r>
              <a:rPr lang="en-US" altLang="ja-JP" sz="2000" spc="-200" dirty="0" smtClean="0">
                <a:solidFill>
                  <a:prstClr val="black"/>
                </a:solidFill>
              </a:rPr>
              <a:t>)</a:t>
            </a:r>
            <a:r>
              <a:rPr lang="ja-JP" altLang="en-US" sz="2000" spc="-200" dirty="0" smtClean="0">
                <a:solidFill>
                  <a:prstClr val="black"/>
                </a:solidFill>
              </a:rPr>
              <a:t>減算</a:t>
            </a:r>
            <a:endParaRPr lang="en-US" altLang="ja-JP" sz="2000" spc="-200" dirty="0">
              <a:solidFill>
                <a:prstClr val="black"/>
              </a:solidFill>
            </a:endParaRPr>
          </a:p>
          <a:p>
            <a:pPr marL="176213" indent="-176213"/>
            <a:endParaRPr lang="en-US" altLang="ja-JP" sz="300" dirty="0" smtClean="0">
              <a:solidFill>
                <a:prstClr val="black"/>
              </a:solidFill>
            </a:endParaRPr>
          </a:p>
          <a:p>
            <a:pPr marL="176213" indent="-176213"/>
            <a:r>
              <a:rPr lang="en-US" altLang="ja-JP" sz="2000" dirty="0" smtClean="0">
                <a:solidFill>
                  <a:prstClr val="black"/>
                </a:solidFill>
              </a:rPr>
              <a:t>11 </a:t>
            </a:r>
            <a:r>
              <a:rPr lang="ja-JP" altLang="en-US" sz="2000" dirty="0" smtClean="0">
                <a:solidFill>
                  <a:prstClr val="black"/>
                </a:solidFill>
              </a:rPr>
              <a:t>各種加算</a:t>
            </a:r>
            <a:endParaRPr lang="en-US" altLang="ja-JP" sz="2000" dirty="0" smtClean="0">
              <a:solidFill>
                <a:prstClr val="black"/>
              </a:solidFill>
            </a:endParaRPr>
          </a:p>
          <a:p>
            <a:pPr marL="360363" indent="-360363">
              <a:lnSpc>
                <a:spcPts val="2300"/>
              </a:lnSpc>
            </a:pPr>
            <a:r>
              <a:rPr lang="ja-JP" altLang="en-US" sz="2000" dirty="0">
                <a:solidFill>
                  <a:prstClr val="black"/>
                </a:solidFill>
              </a:rPr>
              <a:t>（１</a:t>
            </a:r>
            <a:r>
              <a:rPr lang="ja-JP" altLang="en-US" sz="2000" dirty="0" smtClean="0">
                <a:solidFill>
                  <a:prstClr val="black"/>
                </a:solidFill>
              </a:rPr>
              <a:t>）日常生活継続支援加算　　（</a:t>
            </a:r>
            <a:r>
              <a:rPr lang="en-US" altLang="ja-JP" sz="2000" dirty="0">
                <a:solidFill>
                  <a:prstClr val="black"/>
                </a:solidFill>
              </a:rPr>
              <a:t>15</a:t>
            </a:r>
            <a:r>
              <a:rPr lang="ja-JP" altLang="en-US" sz="2000" dirty="0">
                <a:solidFill>
                  <a:prstClr val="black"/>
                </a:solidFill>
              </a:rPr>
              <a:t>）再入所時栄養連携</a:t>
            </a:r>
            <a:r>
              <a:rPr lang="ja-JP" altLang="en-US" sz="2000" dirty="0" smtClean="0">
                <a:solidFill>
                  <a:prstClr val="black"/>
                </a:solidFill>
              </a:rPr>
              <a:t>加算　（</a:t>
            </a:r>
            <a:r>
              <a:rPr lang="en-US" altLang="ja-JP" sz="2000" dirty="0" smtClean="0">
                <a:solidFill>
                  <a:prstClr val="black"/>
                </a:solidFill>
              </a:rPr>
              <a:t>29</a:t>
            </a:r>
            <a:r>
              <a:rPr lang="ja-JP" altLang="en-US" sz="2000" dirty="0" smtClean="0">
                <a:solidFill>
                  <a:prstClr val="black"/>
                </a:solidFill>
              </a:rPr>
              <a:t>）認知症チームケア推進加算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２</a:t>
            </a:r>
            <a:r>
              <a:rPr lang="ja-JP" altLang="en-US" sz="2000" dirty="0" smtClean="0">
                <a:solidFill>
                  <a:prstClr val="black"/>
                </a:solidFill>
              </a:rPr>
              <a:t>）看護体制加算　　　　　　（</a:t>
            </a:r>
            <a:r>
              <a:rPr lang="en-US" altLang="ja-JP" sz="2000" dirty="0">
                <a:solidFill>
                  <a:prstClr val="black"/>
                </a:solidFill>
              </a:rPr>
              <a:t>16</a:t>
            </a:r>
            <a:r>
              <a:rPr lang="ja-JP" altLang="en-US" sz="2000" dirty="0">
                <a:solidFill>
                  <a:prstClr val="black"/>
                </a:solidFill>
              </a:rPr>
              <a:t>）退所時等相談援助</a:t>
            </a:r>
            <a:r>
              <a:rPr lang="ja-JP" altLang="en-US" sz="2000" dirty="0" smtClean="0">
                <a:solidFill>
                  <a:prstClr val="black"/>
                </a:solidFill>
              </a:rPr>
              <a:t>加算　（</a:t>
            </a:r>
            <a:r>
              <a:rPr lang="en-US" altLang="ja-JP" sz="2000" dirty="0" smtClean="0">
                <a:solidFill>
                  <a:prstClr val="black"/>
                </a:solidFill>
              </a:rPr>
              <a:t>30</a:t>
            </a:r>
            <a:r>
              <a:rPr lang="ja-JP" altLang="en-US" sz="2000" dirty="0">
                <a:solidFill>
                  <a:prstClr val="black"/>
                </a:solidFill>
              </a:rPr>
              <a:t>）</a:t>
            </a:r>
            <a:r>
              <a:rPr lang="ja-JP" altLang="en-US" sz="2000" spc="-120" dirty="0">
                <a:solidFill>
                  <a:prstClr val="black"/>
                </a:solidFill>
              </a:rPr>
              <a:t>認知症行動・心理症状緊急対応加算</a:t>
            </a:r>
            <a:endParaRPr lang="en-US" altLang="ja-JP" sz="2000" spc="-120" dirty="0" smtClean="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３</a:t>
            </a:r>
            <a:r>
              <a:rPr lang="ja-JP" altLang="en-US" sz="2000" dirty="0" smtClean="0">
                <a:solidFill>
                  <a:prstClr val="black"/>
                </a:solidFill>
              </a:rPr>
              <a:t>）夜勤職員配置加算　　</a:t>
            </a:r>
            <a:r>
              <a:rPr lang="ja-JP" altLang="en-US" sz="2000" dirty="0">
                <a:solidFill>
                  <a:prstClr val="black"/>
                </a:solidFill>
              </a:rPr>
              <a:t>　</a:t>
            </a:r>
            <a:r>
              <a:rPr lang="ja-JP" altLang="en-US" sz="2000" dirty="0" smtClean="0">
                <a:solidFill>
                  <a:prstClr val="black"/>
                </a:solidFill>
              </a:rPr>
              <a:t>　（</a:t>
            </a:r>
            <a:r>
              <a:rPr lang="en-US" altLang="ja-JP" sz="2000" dirty="0">
                <a:solidFill>
                  <a:prstClr val="black"/>
                </a:solidFill>
              </a:rPr>
              <a:t>17</a:t>
            </a:r>
            <a:r>
              <a:rPr lang="ja-JP" altLang="en-US" sz="2000" dirty="0">
                <a:solidFill>
                  <a:prstClr val="black"/>
                </a:solidFill>
              </a:rPr>
              <a:t>）協力医療機関連携</a:t>
            </a:r>
            <a:r>
              <a:rPr lang="ja-JP" altLang="en-US" sz="2000" dirty="0" smtClean="0">
                <a:solidFill>
                  <a:prstClr val="black"/>
                </a:solidFill>
              </a:rPr>
              <a:t>加算　（</a:t>
            </a:r>
            <a:r>
              <a:rPr lang="en-US" altLang="ja-JP" sz="2000" dirty="0" smtClean="0">
                <a:solidFill>
                  <a:prstClr val="black"/>
                </a:solidFill>
              </a:rPr>
              <a:t>31</a:t>
            </a:r>
            <a:r>
              <a:rPr lang="ja-JP" altLang="en-US" sz="2000" dirty="0" smtClean="0">
                <a:solidFill>
                  <a:prstClr val="black"/>
                </a:solidFill>
              </a:rPr>
              <a:t>）褥瘡マネジメント加算</a:t>
            </a:r>
            <a:endParaRPr lang="en-US" altLang="ja-JP" sz="2000" dirty="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４</a:t>
            </a:r>
            <a:r>
              <a:rPr lang="ja-JP" altLang="en-US" sz="2000" dirty="0" smtClean="0">
                <a:solidFill>
                  <a:prstClr val="black"/>
                </a:solidFill>
              </a:rPr>
              <a:t>）生活機能向上連携加算　　</a:t>
            </a:r>
            <a:r>
              <a:rPr lang="ja-JP" altLang="en-US" sz="2000" dirty="0">
                <a:solidFill>
                  <a:prstClr val="black"/>
                </a:solidFill>
              </a:rPr>
              <a:t>（</a:t>
            </a:r>
            <a:r>
              <a:rPr lang="en-US" altLang="ja-JP" sz="2000" dirty="0">
                <a:solidFill>
                  <a:prstClr val="black"/>
                </a:solidFill>
              </a:rPr>
              <a:t>18</a:t>
            </a:r>
            <a:r>
              <a:rPr lang="ja-JP" altLang="en-US" sz="2000" dirty="0">
                <a:solidFill>
                  <a:prstClr val="black"/>
                </a:solidFill>
              </a:rPr>
              <a:t>）</a:t>
            </a:r>
            <a:r>
              <a:rPr lang="ja-JP" altLang="en-US" sz="2000" spc="-120" dirty="0">
                <a:solidFill>
                  <a:prstClr val="black"/>
                </a:solidFill>
              </a:rPr>
              <a:t>栄養</a:t>
            </a:r>
            <a:r>
              <a:rPr lang="ja-JP" altLang="en-US" sz="2000" spc="-200" dirty="0">
                <a:solidFill>
                  <a:prstClr val="black"/>
                </a:solidFill>
              </a:rPr>
              <a:t>マネジメント</a:t>
            </a:r>
            <a:r>
              <a:rPr lang="ja-JP" altLang="en-US" sz="2000" spc="-120" dirty="0">
                <a:solidFill>
                  <a:prstClr val="black"/>
                </a:solidFill>
              </a:rPr>
              <a:t>強化</a:t>
            </a:r>
            <a:r>
              <a:rPr lang="ja-JP" altLang="en-US" sz="2000" spc="-120" dirty="0" smtClean="0">
                <a:solidFill>
                  <a:prstClr val="black"/>
                </a:solidFill>
              </a:rPr>
              <a:t>加算</a:t>
            </a:r>
            <a:r>
              <a:rPr lang="ja-JP" altLang="en-US" sz="2000" dirty="0" smtClean="0">
                <a:solidFill>
                  <a:prstClr val="black"/>
                </a:solidFill>
              </a:rPr>
              <a:t>（</a:t>
            </a:r>
            <a:r>
              <a:rPr lang="en-US" altLang="ja-JP" sz="2000" dirty="0" smtClean="0">
                <a:solidFill>
                  <a:prstClr val="black"/>
                </a:solidFill>
              </a:rPr>
              <a:t>32</a:t>
            </a:r>
            <a:r>
              <a:rPr lang="ja-JP" altLang="en-US" sz="2000" dirty="0" smtClean="0">
                <a:solidFill>
                  <a:prstClr val="black"/>
                </a:solidFill>
              </a:rPr>
              <a:t>）排せつ支援加算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５</a:t>
            </a:r>
            <a:r>
              <a:rPr lang="ja-JP" altLang="en-US" sz="2000" dirty="0" smtClean="0">
                <a:solidFill>
                  <a:prstClr val="black"/>
                </a:solidFill>
              </a:rPr>
              <a:t>）個別機能訓練加算　　　　</a:t>
            </a:r>
            <a:r>
              <a:rPr lang="ja-JP" altLang="en-US" sz="2000" dirty="0">
                <a:solidFill>
                  <a:prstClr val="black"/>
                </a:solidFill>
              </a:rPr>
              <a:t>（</a:t>
            </a:r>
            <a:r>
              <a:rPr lang="en-US" altLang="ja-JP" sz="2000" dirty="0">
                <a:solidFill>
                  <a:prstClr val="black"/>
                </a:solidFill>
              </a:rPr>
              <a:t>19</a:t>
            </a:r>
            <a:r>
              <a:rPr lang="ja-JP" altLang="en-US" sz="2000" dirty="0">
                <a:solidFill>
                  <a:prstClr val="black"/>
                </a:solidFill>
              </a:rPr>
              <a:t>）経口移行</a:t>
            </a:r>
            <a:r>
              <a:rPr lang="ja-JP" altLang="en-US" sz="2000" dirty="0" smtClean="0">
                <a:solidFill>
                  <a:prstClr val="black"/>
                </a:solidFill>
              </a:rPr>
              <a:t>加算　　　　　（</a:t>
            </a:r>
            <a:r>
              <a:rPr lang="en-US" altLang="ja-JP" sz="2000" dirty="0" smtClean="0">
                <a:solidFill>
                  <a:prstClr val="black"/>
                </a:solidFill>
              </a:rPr>
              <a:t>33</a:t>
            </a:r>
            <a:r>
              <a:rPr lang="ja-JP" altLang="en-US" sz="2000" dirty="0" smtClean="0">
                <a:solidFill>
                  <a:prstClr val="black"/>
                </a:solidFill>
              </a:rPr>
              <a:t>）自立支援促進加算</a:t>
            </a:r>
            <a:endParaRPr lang="en-US" altLang="ja-JP" sz="2000" dirty="0" smtClean="0">
              <a:solidFill>
                <a:prstClr val="black"/>
              </a:solidFill>
            </a:endParaRPr>
          </a:p>
          <a:p>
            <a:pPr marL="360363" indent="-360363">
              <a:lnSpc>
                <a:spcPts val="2300"/>
              </a:lnSpc>
            </a:pPr>
            <a:r>
              <a:rPr lang="ja-JP" altLang="en-US" sz="2000" dirty="0">
                <a:solidFill>
                  <a:prstClr val="black"/>
                </a:solidFill>
              </a:rPr>
              <a:t>（６</a:t>
            </a:r>
            <a:r>
              <a:rPr lang="ja-JP" altLang="en-US" sz="2000" dirty="0" smtClean="0">
                <a:solidFill>
                  <a:prstClr val="black"/>
                </a:solidFill>
              </a:rPr>
              <a:t>）</a:t>
            </a:r>
            <a:r>
              <a:rPr lang="en-US" altLang="ja-JP" sz="2000" dirty="0" smtClean="0">
                <a:solidFill>
                  <a:prstClr val="black"/>
                </a:solidFill>
              </a:rPr>
              <a:t>ADL</a:t>
            </a:r>
            <a:r>
              <a:rPr lang="ja-JP" altLang="en-US" sz="2000" dirty="0" smtClean="0">
                <a:solidFill>
                  <a:prstClr val="black"/>
                </a:solidFill>
              </a:rPr>
              <a:t>維持等加算　　　　</a:t>
            </a:r>
            <a:r>
              <a:rPr lang="ja-JP" altLang="en-US" sz="2000" dirty="0">
                <a:solidFill>
                  <a:prstClr val="black"/>
                </a:solidFill>
              </a:rPr>
              <a:t>　（</a:t>
            </a:r>
            <a:r>
              <a:rPr lang="en-US" altLang="ja-JP" sz="2000" dirty="0">
                <a:solidFill>
                  <a:prstClr val="black"/>
                </a:solidFill>
              </a:rPr>
              <a:t>20</a:t>
            </a:r>
            <a:r>
              <a:rPr lang="ja-JP" altLang="en-US" sz="2000" dirty="0">
                <a:solidFill>
                  <a:prstClr val="black"/>
                </a:solidFill>
              </a:rPr>
              <a:t>）経口維持加算</a:t>
            </a:r>
            <a:r>
              <a:rPr lang="ja-JP" altLang="en-US" sz="2000" dirty="0" smtClean="0">
                <a:solidFill>
                  <a:prstClr val="black"/>
                </a:solidFill>
              </a:rPr>
              <a:t>　　　　　（</a:t>
            </a:r>
            <a:r>
              <a:rPr lang="en-US" altLang="ja-JP" sz="2000" dirty="0" smtClean="0">
                <a:solidFill>
                  <a:prstClr val="black"/>
                </a:solidFill>
              </a:rPr>
              <a:t>34</a:t>
            </a:r>
            <a:r>
              <a:rPr lang="ja-JP" altLang="en-US" sz="2000" dirty="0" smtClean="0">
                <a:solidFill>
                  <a:prstClr val="black"/>
                </a:solidFill>
              </a:rPr>
              <a:t>）科学的介護推進体制</a:t>
            </a:r>
            <a:r>
              <a:rPr lang="ja-JP" altLang="en-US" sz="2000" dirty="0">
                <a:solidFill>
                  <a:prstClr val="black"/>
                </a:solidFill>
              </a:rPr>
              <a:t>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（７）</a:t>
            </a:r>
            <a:r>
              <a:rPr lang="ja-JP" altLang="en-US" sz="2000" spc="-140" dirty="0" smtClean="0">
                <a:solidFill>
                  <a:prstClr val="black"/>
                </a:solidFill>
              </a:rPr>
              <a:t>若年性認知症入所者受入加算</a:t>
            </a:r>
            <a:r>
              <a:rPr lang="ja-JP" altLang="en-US" sz="2000" spc="-100" dirty="0" smtClean="0">
                <a:solidFill>
                  <a:prstClr val="black"/>
                </a:solidFill>
              </a:rPr>
              <a:t>（</a:t>
            </a:r>
            <a:r>
              <a:rPr lang="en-US" altLang="ja-JP" sz="2000" dirty="0" smtClean="0">
                <a:solidFill>
                  <a:prstClr val="black"/>
                </a:solidFill>
              </a:rPr>
              <a:t>21</a:t>
            </a:r>
            <a:r>
              <a:rPr lang="ja-JP" altLang="en-US" sz="2000" dirty="0">
                <a:solidFill>
                  <a:prstClr val="black"/>
                </a:solidFill>
              </a:rPr>
              <a:t>）口腔衛生管理</a:t>
            </a:r>
            <a:r>
              <a:rPr lang="ja-JP" altLang="en-US" sz="2000" dirty="0" smtClean="0">
                <a:solidFill>
                  <a:prstClr val="black"/>
                </a:solidFill>
              </a:rPr>
              <a:t>加算　　　（</a:t>
            </a:r>
            <a:r>
              <a:rPr lang="en-US" altLang="ja-JP" sz="2000" dirty="0" smtClean="0">
                <a:solidFill>
                  <a:prstClr val="black"/>
                </a:solidFill>
              </a:rPr>
              <a:t>35</a:t>
            </a:r>
            <a:r>
              <a:rPr lang="ja-JP" altLang="en-US" sz="2000" dirty="0" smtClean="0">
                <a:solidFill>
                  <a:prstClr val="black"/>
                </a:solidFill>
              </a:rPr>
              <a:t>）安全対策体制加算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８</a:t>
            </a:r>
            <a:r>
              <a:rPr lang="ja-JP" altLang="en-US" sz="2000" dirty="0" smtClean="0">
                <a:solidFill>
                  <a:prstClr val="black"/>
                </a:solidFill>
              </a:rPr>
              <a:t>）専従常勤医師配置加算　　（</a:t>
            </a:r>
            <a:r>
              <a:rPr lang="en-US" altLang="ja-JP" sz="2000" dirty="0">
                <a:solidFill>
                  <a:prstClr val="black"/>
                </a:solidFill>
              </a:rPr>
              <a:t>22</a:t>
            </a:r>
            <a:r>
              <a:rPr lang="ja-JP" altLang="en-US" sz="2000" dirty="0">
                <a:solidFill>
                  <a:prstClr val="black"/>
                </a:solidFill>
              </a:rPr>
              <a:t>）療養食</a:t>
            </a:r>
            <a:r>
              <a:rPr lang="ja-JP" altLang="en-US" sz="2000" dirty="0" smtClean="0">
                <a:solidFill>
                  <a:prstClr val="black"/>
                </a:solidFill>
              </a:rPr>
              <a:t>加算　　　　　　（</a:t>
            </a:r>
            <a:r>
              <a:rPr lang="en-US" altLang="ja-JP" sz="2000" dirty="0" smtClean="0">
                <a:solidFill>
                  <a:prstClr val="black"/>
                </a:solidFill>
              </a:rPr>
              <a:t>36</a:t>
            </a:r>
            <a:r>
              <a:rPr lang="ja-JP" altLang="en-US" sz="2000" dirty="0" smtClean="0">
                <a:solidFill>
                  <a:prstClr val="black"/>
                </a:solidFill>
              </a:rPr>
              <a:t>）高齢者施設等感染対策向上加算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ja-JP" altLang="en-US" sz="2000" dirty="0">
                <a:solidFill>
                  <a:prstClr val="black"/>
                </a:solidFill>
              </a:rPr>
              <a:t>９</a:t>
            </a:r>
            <a:r>
              <a:rPr lang="ja-JP" altLang="en-US" sz="2000" spc="-250" dirty="0" smtClean="0">
                <a:solidFill>
                  <a:prstClr val="black"/>
                </a:solidFill>
              </a:rPr>
              <a:t>）精神科医師定期的療養指導加算</a:t>
            </a:r>
            <a:r>
              <a:rPr lang="ja-JP" altLang="en-US" sz="2000" dirty="0" smtClean="0">
                <a:solidFill>
                  <a:prstClr val="black"/>
                </a:solidFill>
              </a:rPr>
              <a:t>（</a:t>
            </a:r>
            <a:r>
              <a:rPr lang="en-US" altLang="ja-JP" sz="2000" dirty="0" smtClean="0">
                <a:solidFill>
                  <a:prstClr val="black"/>
                </a:solidFill>
              </a:rPr>
              <a:t>23</a:t>
            </a:r>
            <a:r>
              <a:rPr lang="ja-JP" altLang="en-US" sz="2000" dirty="0">
                <a:solidFill>
                  <a:prstClr val="black"/>
                </a:solidFill>
              </a:rPr>
              <a:t>）特別通院送迎</a:t>
            </a:r>
            <a:r>
              <a:rPr lang="ja-JP" altLang="en-US" sz="2000" dirty="0" smtClean="0">
                <a:solidFill>
                  <a:prstClr val="black"/>
                </a:solidFill>
              </a:rPr>
              <a:t>加算　　　（</a:t>
            </a:r>
            <a:r>
              <a:rPr lang="en-US" altLang="ja-JP" sz="2000" dirty="0" smtClean="0">
                <a:solidFill>
                  <a:prstClr val="black"/>
                </a:solidFill>
              </a:rPr>
              <a:t>37</a:t>
            </a:r>
            <a:r>
              <a:rPr lang="ja-JP" altLang="en-US" sz="2000" dirty="0" smtClean="0">
                <a:solidFill>
                  <a:prstClr val="black"/>
                </a:solidFill>
              </a:rPr>
              <a:t>）新興感染症等施設療養費</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en-US" altLang="ja-JP" sz="2000" dirty="0" smtClean="0">
                <a:solidFill>
                  <a:prstClr val="black"/>
                </a:solidFill>
              </a:rPr>
              <a:t>10</a:t>
            </a:r>
            <a:r>
              <a:rPr lang="ja-JP" altLang="en-US" sz="2000" dirty="0" smtClean="0">
                <a:solidFill>
                  <a:prstClr val="black"/>
                </a:solidFill>
              </a:rPr>
              <a:t>）障害者生活支援体制加算　（</a:t>
            </a:r>
            <a:r>
              <a:rPr lang="en-US" altLang="ja-JP" sz="2000" dirty="0">
                <a:solidFill>
                  <a:prstClr val="black"/>
                </a:solidFill>
              </a:rPr>
              <a:t>24</a:t>
            </a:r>
            <a:r>
              <a:rPr lang="ja-JP" altLang="en-US" sz="2000" dirty="0">
                <a:solidFill>
                  <a:prstClr val="black"/>
                </a:solidFill>
              </a:rPr>
              <a:t>）配置医師緊急時対応</a:t>
            </a:r>
            <a:r>
              <a:rPr lang="ja-JP" altLang="en-US" sz="2000" dirty="0" smtClean="0">
                <a:solidFill>
                  <a:prstClr val="black"/>
                </a:solidFill>
              </a:rPr>
              <a:t>加算（</a:t>
            </a:r>
            <a:r>
              <a:rPr lang="en-US" altLang="ja-JP" sz="2000" dirty="0" smtClean="0">
                <a:solidFill>
                  <a:prstClr val="black"/>
                </a:solidFill>
              </a:rPr>
              <a:t>38</a:t>
            </a:r>
            <a:r>
              <a:rPr lang="ja-JP" altLang="en-US" sz="2000" dirty="0" smtClean="0">
                <a:solidFill>
                  <a:prstClr val="black"/>
                </a:solidFill>
              </a:rPr>
              <a:t>）生産性向上推進体制加算</a:t>
            </a:r>
            <a:endParaRPr lang="en-US" altLang="ja-JP" sz="2000" dirty="0" smtClean="0">
              <a:solidFill>
                <a:prstClr val="black"/>
              </a:solidFill>
            </a:endParaRPr>
          </a:p>
          <a:p>
            <a:pPr marL="360363" indent="-360363">
              <a:lnSpc>
                <a:spcPts val="2300"/>
              </a:lnSpc>
            </a:pPr>
            <a:r>
              <a:rPr lang="ja-JP" altLang="en-US" sz="2000" dirty="0" smtClean="0">
                <a:solidFill>
                  <a:prstClr val="black"/>
                </a:solidFill>
              </a:rPr>
              <a:t>（</a:t>
            </a:r>
            <a:r>
              <a:rPr lang="en-US" altLang="ja-JP" sz="2000" dirty="0">
                <a:solidFill>
                  <a:prstClr val="black"/>
                </a:solidFill>
              </a:rPr>
              <a:t>11</a:t>
            </a:r>
            <a:r>
              <a:rPr lang="ja-JP" altLang="en-US" sz="2000" dirty="0">
                <a:solidFill>
                  <a:prstClr val="black"/>
                </a:solidFill>
              </a:rPr>
              <a:t>）入院・外泊した時</a:t>
            </a:r>
            <a:r>
              <a:rPr lang="ja-JP" altLang="en-US" sz="2000" dirty="0" smtClean="0">
                <a:solidFill>
                  <a:prstClr val="black"/>
                </a:solidFill>
              </a:rPr>
              <a:t>の</a:t>
            </a:r>
            <a:r>
              <a:rPr lang="ja-JP" altLang="en-US" sz="2000" dirty="0">
                <a:solidFill>
                  <a:prstClr val="black"/>
                </a:solidFill>
              </a:rPr>
              <a:t>費用</a:t>
            </a:r>
            <a:r>
              <a:rPr lang="ja-JP" altLang="en-US" sz="2000" dirty="0" smtClean="0">
                <a:solidFill>
                  <a:prstClr val="black"/>
                </a:solidFill>
              </a:rPr>
              <a:t>　（</a:t>
            </a:r>
            <a:r>
              <a:rPr lang="en-US" altLang="ja-JP" sz="2000" dirty="0">
                <a:solidFill>
                  <a:prstClr val="black"/>
                </a:solidFill>
              </a:rPr>
              <a:t>25</a:t>
            </a:r>
            <a:r>
              <a:rPr lang="ja-JP" altLang="en-US" sz="2000" dirty="0">
                <a:solidFill>
                  <a:prstClr val="black"/>
                </a:solidFill>
              </a:rPr>
              <a:t>）看取り介護加算</a:t>
            </a:r>
            <a:r>
              <a:rPr lang="ja-JP" altLang="en-US" sz="2000" dirty="0" smtClean="0">
                <a:solidFill>
                  <a:prstClr val="black"/>
                </a:solidFill>
              </a:rPr>
              <a:t>　　　　（</a:t>
            </a:r>
            <a:r>
              <a:rPr lang="en-US" altLang="ja-JP" sz="2000" dirty="0" smtClean="0">
                <a:solidFill>
                  <a:prstClr val="black"/>
                </a:solidFill>
              </a:rPr>
              <a:t>39</a:t>
            </a:r>
            <a:r>
              <a:rPr lang="ja-JP" altLang="en-US" sz="2000" dirty="0" smtClean="0">
                <a:solidFill>
                  <a:prstClr val="black"/>
                </a:solidFill>
              </a:rPr>
              <a:t>）サービス提供体制強化加算</a:t>
            </a:r>
            <a:endParaRPr lang="en-US" altLang="ja-JP" sz="2000" dirty="0" smtClean="0">
              <a:solidFill>
                <a:prstClr val="black"/>
              </a:solidFill>
            </a:endParaRPr>
          </a:p>
          <a:p>
            <a:pPr marL="360363" lvl="0" indent="-360363">
              <a:lnSpc>
                <a:spcPts val="2300"/>
              </a:lnSpc>
            </a:pPr>
            <a:r>
              <a:rPr lang="ja-JP" altLang="en-US" sz="2000" dirty="0" smtClean="0">
                <a:solidFill>
                  <a:prstClr val="black"/>
                </a:solidFill>
              </a:rPr>
              <a:t>（</a:t>
            </a:r>
            <a:r>
              <a:rPr lang="en-US" altLang="ja-JP" sz="2000" dirty="0" smtClean="0">
                <a:solidFill>
                  <a:prstClr val="black"/>
                </a:solidFill>
              </a:rPr>
              <a:t>12</a:t>
            </a:r>
            <a:r>
              <a:rPr lang="ja-JP" altLang="en-US" sz="2000" dirty="0" smtClean="0">
                <a:solidFill>
                  <a:prstClr val="black"/>
                </a:solidFill>
              </a:rPr>
              <a:t>）</a:t>
            </a:r>
            <a:r>
              <a:rPr lang="ja-JP" altLang="en-US" sz="2000" spc="-140" dirty="0" smtClean="0">
                <a:solidFill>
                  <a:prstClr val="black"/>
                </a:solidFill>
              </a:rPr>
              <a:t>外泊時在宅サービス利用費用</a:t>
            </a:r>
            <a:r>
              <a:rPr lang="ja-JP" altLang="en-US" sz="2000" dirty="0" smtClean="0">
                <a:solidFill>
                  <a:prstClr val="black"/>
                </a:solidFill>
              </a:rPr>
              <a:t>（</a:t>
            </a:r>
            <a:r>
              <a:rPr lang="en-US" altLang="ja-JP" sz="2000" dirty="0" smtClean="0">
                <a:solidFill>
                  <a:prstClr val="black"/>
                </a:solidFill>
              </a:rPr>
              <a:t>26</a:t>
            </a:r>
            <a:r>
              <a:rPr lang="ja-JP" altLang="en-US" sz="2000" dirty="0" smtClean="0">
                <a:solidFill>
                  <a:prstClr val="black"/>
                </a:solidFill>
              </a:rPr>
              <a:t>）在宅復帰支援加算　　　（</a:t>
            </a:r>
            <a:r>
              <a:rPr lang="en-US" altLang="ja-JP" sz="2000" dirty="0" smtClean="0">
                <a:solidFill>
                  <a:prstClr val="black"/>
                </a:solidFill>
              </a:rPr>
              <a:t>40</a:t>
            </a:r>
            <a:r>
              <a:rPr lang="ja-JP" altLang="en-US" sz="2000" dirty="0" smtClean="0">
                <a:solidFill>
                  <a:prstClr val="black"/>
                </a:solidFill>
              </a:rPr>
              <a:t>）</a:t>
            </a:r>
            <a:r>
              <a:rPr lang="ja-JP" altLang="en-US" sz="2000" dirty="0">
                <a:solidFill>
                  <a:prstClr val="black"/>
                </a:solidFill>
              </a:rPr>
              <a:t>介護職員等処遇改善</a:t>
            </a:r>
            <a:r>
              <a:rPr lang="ja-JP" altLang="en-US" sz="2000" dirty="0" smtClean="0">
                <a:solidFill>
                  <a:prstClr val="black"/>
                </a:solidFill>
              </a:rPr>
              <a:t>加算</a:t>
            </a:r>
            <a:endParaRPr lang="en-US" altLang="ja-JP" sz="2000" dirty="0" smtClean="0">
              <a:solidFill>
                <a:prstClr val="black"/>
              </a:solidFill>
            </a:endParaRPr>
          </a:p>
          <a:p>
            <a:pPr marL="360363" lvl="0" indent="-360363">
              <a:lnSpc>
                <a:spcPts val="2300"/>
              </a:lnSpc>
            </a:pPr>
            <a:r>
              <a:rPr lang="ja-JP" altLang="en-US" sz="2000" dirty="0" smtClean="0">
                <a:solidFill>
                  <a:prstClr val="black"/>
                </a:solidFill>
              </a:rPr>
              <a:t>（</a:t>
            </a:r>
            <a:r>
              <a:rPr lang="en-US" altLang="ja-JP" sz="2000" dirty="0">
                <a:solidFill>
                  <a:prstClr val="black"/>
                </a:solidFill>
              </a:rPr>
              <a:t>13</a:t>
            </a:r>
            <a:r>
              <a:rPr lang="ja-JP" altLang="en-US" sz="2000" dirty="0">
                <a:solidFill>
                  <a:prstClr val="black"/>
                </a:solidFill>
              </a:rPr>
              <a:t>）初期</a:t>
            </a:r>
            <a:r>
              <a:rPr lang="ja-JP" altLang="en-US" sz="2000" dirty="0" smtClean="0">
                <a:solidFill>
                  <a:prstClr val="black"/>
                </a:solidFill>
              </a:rPr>
              <a:t>加算　　　　　　　　（</a:t>
            </a:r>
            <a:r>
              <a:rPr lang="en-US" altLang="ja-JP" sz="2000" dirty="0" smtClean="0">
                <a:solidFill>
                  <a:prstClr val="black"/>
                </a:solidFill>
              </a:rPr>
              <a:t>27</a:t>
            </a:r>
            <a:r>
              <a:rPr lang="ja-JP" altLang="en-US" sz="2000" dirty="0" smtClean="0">
                <a:solidFill>
                  <a:prstClr val="black"/>
                </a:solidFill>
              </a:rPr>
              <a:t>）在宅・入所相互利用加算</a:t>
            </a:r>
            <a:endParaRPr lang="en-US" altLang="ja-JP" sz="2000" dirty="0" smtClean="0">
              <a:solidFill>
                <a:prstClr val="black"/>
              </a:solidFill>
            </a:endParaRPr>
          </a:p>
          <a:p>
            <a:pPr marL="360363" lvl="0" indent="-360363">
              <a:lnSpc>
                <a:spcPts val="2300"/>
              </a:lnSpc>
            </a:pPr>
            <a:r>
              <a:rPr lang="ja-JP" altLang="en-US" sz="2000" dirty="0" smtClean="0">
                <a:solidFill>
                  <a:prstClr val="black"/>
                </a:solidFill>
              </a:rPr>
              <a:t>（</a:t>
            </a:r>
            <a:r>
              <a:rPr lang="en-US" altLang="ja-JP" sz="2000" dirty="0">
                <a:solidFill>
                  <a:prstClr val="black"/>
                </a:solidFill>
              </a:rPr>
              <a:t>14</a:t>
            </a:r>
            <a:r>
              <a:rPr lang="ja-JP" altLang="en-US" sz="2000" dirty="0">
                <a:solidFill>
                  <a:prstClr val="black"/>
                </a:solidFill>
              </a:rPr>
              <a:t>）退所時栄養情報連携</a:t>
            </a:r>
            <a:r>
              <a:rPr lang="ja-JP" altLang="en-US" sz="2000" dirty="0" smtClean="0">
                <a:solidFill>
                  <a:prstClr val="black"/>
                </a:solidFill>
              </a:rPr>
              <a:t>加算　（</a:t>
            </a:r>
            <a:r>
              <a:rPr lang="en-US" altLang="ja-JP" sz="2000" dirty="0" smtClean="0">
                <a:solidFill>
                  <a:prstClr val="black"/>
                </a:solidFill>
              </a:rPr>
              <a:t>28</a:t>
            </a:r>
            <a:r>
              <a:rPr lang="ja-JP" altLang="en-US" sz="2000" dirty="0" smtClean="0">
                <a:solidFill>
                  <a:prstClr val="black"/>
                </a:solidFill>
              </a:rPr>
              <a:t>）認知症専門</a:t>
            </a:r>
            <a:r>
              <a:rPr lang="ja-JP" altLang="en-US" sz="2000" smtClean="0">
                <a:solidFill>
                  <a:prstClr val="black"/>
                </a:solidFill>
              </a:rPr>
              <a:t>ケア加算</a:t>
            </a:r>
            <a:endParaRPr lang="en-US" altLang="ja-JP" sz="2000" dirty="0" smtClean="0">
              <a:solidFill>
                <a:prstClr val="black"/>
              </a:solidFill>
            </a:endParaRPr>
          </a:p>
          <a:p>
            <a:pPr marL="360363" lvl="0" indent="-360363"/>
            <a:endParaRPr lang="en-US" altLang="ja-JP" sz="300" dirty="0" smtClean="0">
              <a:solidFill>
                <a:prstClr val="black"/>
              </a:solidFill>
            </a:endParaRPr>
          </a:p>
          <a:p>
            <a:pPr marL="360363" lvl="0" indent="-360363"/>
            <a:r>
              <a:rPr lang="ja-JP" altLang="en-US" sz="2000" dirty="0" smtClean="0">
                <a:solidFill>
                  <a:prstClr val="black"/>
                </a:solidFill>
              </a:rPr>
              <a:t>その他のお知らせ</a:t>
            </a:r>
            <a:endParaRPr lang="en-US" altLang="ja-JP" sz="2000" dirty="0" smtClean="0">
              <a:solidFill>
                <a:prstClr val="black"/>
              </a:solidFill>
            </a:endParaRPr>
          </a:p>
        </p:txBody>
      </p:sp>
    </p:spTree>
    <p:extLst>
      <p:ext uri="{BB962C8B-B14F-4D97-AF65-F5344CB8AC3E}">
        <p14:creationId xmlns:p14="http://schemas.microsoft.com/office/powerpoint/2010/main" val="2492580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92457" y="6441201"/>
            <a:ext cx="2743200" cy="365125"/>
          </a:xfrm>
        </p:spPr>
        <p:txBody>
          <a:bodyPr/>
          <a:lstStyle/>
          <a:p>
            <a:fld id="{D339279A-9CE5-4E47-B07B-F5EE1F1AD395}" type="slidenum">
              <a:rPr kumimoji="1" lang="ja-JP" altLang="en-US" smtClean="0"/>
              <a:t>76</a:t>
            </a:fld>
            <a:endParaRPr kumimoji="1" lang="ja-JP" altLang="en-US" dirty="0"/>
          </a:p>
        </p:txBody>
      </p:sp>
      <p:sp>
        <p:nvSpPr>
          <p:cNvPr id="5" name="正方形/長方形 4"/>
          <p:cNvSpPr/>
          <p:nvPr/>
        </p:nvSpPr>
        <p:spPr>
          <a:xfrm>
            <a:off x="0" y="42101"/>
            <a:ext cx="12192000" cy="707886"/>
          </a:xfrm>
          <a:prstGeom prst="rect">
            <a:avLst/>
          </a:prstGeom>
        </p:spPr>
        <p:txBody>
          <a:bodyPr wrap="square">
            <a:spAutoFit/>
          </a:bodyPr>
          <a:lstStyle/>
          <a:p>
            <a:r>
              <a:rPr lang="ja-JP" altLang="en-US" sz="2000" b="1" dirty="0" smtClean="0"/>
              <a:t>１ 基本単位の取扱い</a:t>
            </a:r>
            <a:endParaRPr lang="en-US" altLang="ja-JP" sz="2000" b="1" dirty="0" smtClean="0"/>
          </a:p>
          <a:p>
            <a:endParaRPr lang="en-US" altLang="ja-JP" sz="2000" b="1" dirty="0" smtClean="0"/>
          </a:p>
        </p:txBody>
      </p:sp>
      <p:graphicFrame>
        <p:nvGraphicFramePr>
          <p:cNvPr id="4" name="表 3"/>
          <p:cNvGraphicFramePr>
            <a:graphicFrameLocks noGrp="1"/>
          </p:cNvGraphicFramePr>
          <p:nvPr>
            <p:extLst>
              <p:ext uri="{D42A27DB-BD31-4B8C-83A1-F6EECF244321}">
                <p14:modId xmlns:p14="http://schemas.microsoft.com/office/powerpoint/2010/main" val="249823955"/>
              </p:ext>
            </p:extLst>
          </p:nvPr>
        </p:nvGraphicFramePr>
        <p:xfrm>
          <a:off x="497709" y="543068"/>
          <a:ext cx="10518877" cy="1005840"/>
        </p:xfrm>
        <a:graphic>
          <a:graphicData uri="http://schemas.openxmlformats.org/drawingml/2006/table">
            <a:tbl>
              <a:tblPr firstRow="1" bandRow="1">
                <a:tableStyleId>{5C22544A-7EE6-4342-B048-85BDC9FD1C3A}</a:tableStyleId>
              </a:tblPr>
              <a:tblGrid>
                <a:gridCol w="4295058">
                  <a:extLst>
                    <a:ext uri="{9D8B030D-6E8A-4147-A177-3AD203B41FA5}">
                      <a16:colId xmlns:a16="http://schemas.microsoft.com/office/drawing/2014/main" val="4084483944"/>
                    </a:ext>
                  </a:extLst>
                </a:gridCol>
                <a:gridCol w="1268361">
                  <a:extLst>
                    <a:ext uri="{9D8B030D-6E8A-4147-A177-3AD203B41FA5}">
                      <a16:colId xmlns:a16="http://schemas.microsoft.com/office/drawing/2014/main" val="3829380959"/>
                    </a:ext>
                  </a:extLst>
                </a:gridCol>
                <a:gridCol w="1253613">
                  <a:extLst>
                    <a:ext uri="{9D8B030D-6E8A-4147-A177-3AD203B41FA5}">
                      <a16:colId xmlns:a16="http://schemas.microsoft.com/office/drawing/2014/main" val="2018973325"/>
                    </a:ext>
                  </a:extLst>
                </a:gridCol>
                <a:gridCol w="1224116">
                  <a:extLst>
                    <a:ext uri="{9D8B030D-6E8A-4147-A177-3AD203B41FA5}">
                      <a16:colId xmlns:a16="http://schemas.microsoft.com/office/drawing/2014/main" val="2662581710"/>
                    </a:ext>
                  </a:extLst>
                </a:gridCol>
                <a:gridCol w="1238865">
                  <a:extLst>
                    <a:ext uri="{9D8B030D-6E8A-4147-A177-3AD203B41FA5}">
                      <a16:colId xmlns:a16="http://schemas.microsoft.com/office/drawing/2014/main" val="3010791738"/>
                    </a:ext>
                  </a:extLst>
                </a:gridCol>
                <a:gridCol w="1238864">
                  <a:extLst>
                    <a:ext uri="{9D8B030D-6E8A-4147-A177-3AD203B41FA5}">
                      <a16:colId xmlns:a16="http://schemas.microsoft.com/office/drawing/2014/main" val="1002685134"/>
                    </a:ext>
                  </a:extLst>
                </a:gridCol>
              </a:tblGrid>
              <a:tr h="370840">
                <a:tc rowSpan="2">
                  <a:txBody>
                    <a:bodyPr/>
                    <a:lstStyle/>
                    <a:p>
                      <a:r>
                        <a:rPr kumimoji="1" lang="ja-JP" altLang="en-US" sz="2000" b="0" dirty="0" smtClean="0">
                          <a:solidFill>
                            <a:schemeClr val="tx1"/>
                          </a:solidFill>
                        </a:rPr>
                        <a:t>ユニット型地域密着型介護老人福祉施設入所者生活介護費</a:t>
                      </a:r>
                      <a:endParaRPr kumimoji="1" lang="en-US" altLang="ja-JP" sz="2000" b="0" dirty="0" smtClean="0">
                        <a:solidFill>
                          <a:schemeClr val="tx1"/>
                        </a:solidFill>
                      </a:endParaRPr>
                    </a:p>
                    <a:p>
                      <a:r>
                        <a:rPr kumimoji="1" lang="ja-JP" altLang="en-US" sz="2000" b="0" dirty="0" smtClean="0">
                          <a:solidFill>
                            <a:schemeClr val="tx1"/>
                          </a:solidFill>
                        </a:rPr>
                        <a:t>（ユニット型個室）（</a:t>
                      </a:r>
                      <a:r>
                        <a:rPr kumimoji="1" lang="en-US" altLang="ja-JP" sz="2000" b="0" dirty="0" smtClean="0">
                          <a:solidFill>
                            <a:schemeClr val="tx1"/>
                          </a:solidFill>
                        </a:rPr>
                        <a:t>1</a:t>
                      </a:r>
                      <a:r>
                        <a:rPr kumimoji="1" lang="ja-JP" altLang="en-US" sz="2000" b="0" dirty="0" smtClean="0">
                          <a:solidFill>
                            <a:schemeClr val="tx1"/>
                          </a:solidFill>
                        </a:rPr>
                        <a:t>日につき）</a:t>
                      </a:r>
                      <a:endParaRPr kumimoji="1" lang="en-US" altLang="ja-JP" sz="20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要介護１</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要介護２</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要介護３</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要介護４</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要介護５</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5908391"/>
                  </a:ext>
                </a:extLst>
              </a:tr>
              <a:tr h="556262">
                <a:tc v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rPr>
                        <a:t>682</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rPr>
                        <a:t>753</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rPr>
                        <a:t>828</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rPr>
                        <a:t>901</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dirty="0" smtClean="0">
                          <a:solidFill>
                            <a:schemeClr val="tx1"/>
                          </a:solidFill>
                        </a:rPr>
                        <a:t>971</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8021039"/>
                  </a:ext>
                </a:extLst>
              </a:tr>
            </a:tbl>
          </a:graphicData>
        </a:graphic>
      </p:graphicFrame>
      <p:sp>
        <p:nvSpPr>
          <p:cNvPr id="7" name="正方形/長方形 6"/>
          <p:cNvSpPr/>
          <p:nvPr/>
        </p:nvSpPr>
        <p:spPr>
          <a:xfrm>
            <a:off x="0" y="1671256"/>
            <a:ext cx="12192000" cy="400110"/>
          </a:xfrm>
          <a:prstGeom prst="rect">
            <a:avLst/>
          </a:prstGeom>
          <a:ln w="6350">
            <a:noFill/>
            <a:prstDash val="sysDot"/>
          </a:ln>
        </p:spPr>
        <p:txBody>
          <a:bodyPr wrap="square" anchor="ctr" anchorCtr="0">
            <a:spAutoFit/>
          </a:bodyPr>
          <a:lstStyle/>
          <a:p>
            <a:pPr marL="357188"/>
            <a:r>
              <a:rPr lang="en-US" altLang="ja-JP" sz="2000" dirty="0" smtClean="0"/>
              <a:t>※ </a:t>
            </a:r>
            <a:r>
              <a:rPr lang="ja-JP" altLang="en-US" sz="2000" dirty="0" smtClean="0"/>
              <a:t>施設入所者が外泊を行っている間は算定できない。</a:t>
            </a:r>
            <a:endParaRPr lang="en-US" altLang="ja-JP" sz="2000" b="1" dirty="0" smtClean="0"/>
          </a:p>
        </p:txBody>
      </p:sp>
      <p:sp>
        <p:nvSpPr>
          <p:cNvPr id="8" name="正方形/長方形 7"/>
          <p:cNvSpPr/>
          <p:nvPr/>
        </p:nvSpPr>
        <p:spPr>
          <a:xfrm>
            <a:off x="136922" y="2082280"/>
            <a:ext cx="11918156" cy="4616648"/>
          </a:xfrm>
          <a:prstGeom prst="rect">
            <a:avLst/>
          </a:prstGeom>
          <a:ln w="6350">
            <a:solidFill>
              <a:schemeClr val="tx1"/>
            </a:solidFill>
            <a:prstDash val="sysDot"/>
          </a:ln>
        </p:spPr>
        <p:txBody>
          <a:bodyPr wrap="square" tIns="0" bIns="0" anchor="ctr" anchorCtr="0">
            <a:spAutoFit/>
          </a:bodyPr>
          <a:lstStyle/>
          <a:p>
            <a:r>
              <a:rPr lang="en-US" altLang="ja-JP" sz="2000" dirty="0" smtClean="0"/>
              <a:t>【</a:t>
            </a:r>
            <a:r>
              <a:rPr lang="ja-JP" altLang="en-US" sz="2000" dirty="0" smtClean="0"/>
              <a:t>日数の数え方</a:t>
            </a:r>
            <a:r>
              <a:rPr lang="en-US" altLang="ja-JP" sz="2000" dirty="0" smtClean="0"/>
              <a:t>】</a:t>
            </a:r>
          </a:p>
          <a:p>
            <a:r>
              <a:rPr lang="ja-JP" altLang="en-US" sz="2000" dirty="0" smtClean="0"/>
              <a:t>〇 入所等した日及び退所等した日の両方を含む。</a:t>
            </a:r>
            <a:endParaRPr lang="en-US" altLang="ja-JP" sz="2000" dirty="0" smtClean="0"/>
          </a:p>
          <a:p>
            <a:pPr marL="185738" indent="-185738"/>
            <a:r>
              <a:rPr lang="ja-JP" altLang="en-US" sz="2000" dirty="0" smtClean="0"/>
              <a:t>〇 ただし、同一敷地内における短期入所生活介護事業所、短期入所</a:t>
            </a:r>
            <a:r>
              <a:rPr lang="ja-JP" altLang="en-US" sz="2000" dirty="0"/>
              <a:t>療養</a:t>
            </a:r>
            <a:r>
              <a:rPr lang="ja-JP" altLang="en-US" sz="2000" dirty="0" smtClean="0"/>
              <a:t>介護事業所、認知症対応型共同生活介護事業所、地域密着型介護老人福祉施設、特定施設又は介護保険施設（以下「介護保険施設等」）の間で、又は隣接若しくは近接する敷地における介護保険施設等であって相互に職員の兼務や施設の共有等が行なわれているものの間で、利用者等が一の介護保険施設等から退所等をしたその日に他の介護保険施設等に入所等する場合については、入所等の日は含み、退所等の日は含まれない。</a:t>
            </a:r>
            <a:endParaRPr lang="en-US" altLang="ja-JP" sz="2000" dirty="0" smtClean="0"/>
          </a:p>
          <a:p>
            <a:pPr marL="185738" indent="-185738"/>
            <a:r>
              <a:rPr lang="ja-JP" altLang="en-US" sz="2000" dirty="0" smtClean="0"/>
              <a:t>〇 介護保険施設等を退所等したその日に当該介護保険施設等と同一敷地内にある病院若しくは診療所の病床であって医療保険の診療報酬が適用されるもの又は当該介護保険施設等と隣接又は近接する敷地における病院若しくは診療所の医療保険適用病床であって当該介護保険施設等との間で相互に職員の兼務や施設の供用等が行なわれているものに入院する場合は、介護保険施設等においては退所等の日は算定されず、また、同一敷地内等の医療保険適用病床を退院したその日に介護保険施設等に入所等する場合は、介護保険施設等においては入所等の日は算定されない。</a:t>
            </a:r>
            <a:endParaRPr lang="en-US" altLang="ja-JP" sz="2000" dirty="0"/>
          </a:p>
          <a:p>
            <a:pPr marL="185738" indent="-185738"/>
            <a:r>
              <a:rPr lang="ja-JP" altLang="en-US" sz="2000" dirty="0" smtClean="0"/>
              <a:t>〇</a:t>
            </a:r>
            <a:r>
              <a:rPr lang="ja-JP" altLang="en-US" sz="2000" dirty="0"/>
              <a:t>職員配置等基準の適用に関する平均利用者数等の算定においては、</a:t>
            </a:r>
            <a:r>
              <a:rPr lang="ja-JP" altLang="en-US" sz="2000" dirty="0" smtClean="0"/>
              <a:t>入所</a:t>
            </a:r>
            <a:r>
              <a:rPr lang="ja-JP" altLang="en-US" sz="2000" dirty="0"/>
              <a:t>等</a:t>
            </a:r>
            <a:r>
              <a:rPr lang="ja-JP" altLang="en-US" sz="2000" dirty="0" smtClean="0"/>
              <a:t>した</a:t>
            </a:r>
            <a:r>
              <a:rPr lang="ja-JP" altLang="en-US" sz="2000" dirty="0"/>
              <a:t>日を含み、</a:t>
            </a:r>
            <a:r>
              <a:rPr lang="ja-JP" altLang="en-US" sz="2000" dirty="0" smtClean="0"/>
              <a:t>退所等した</a:t>
            </a:r>
            <a:r>
              <a:rPr lang="ja-JP" altLang="en-US" sz="2000" dirty="0"/>
              <a:t>日は含まない。 </a:t>
            </a:r>
            <a:endParaRPr lang="en-US" altLang="ja-JP" sz="2000" dirty="0" smtClean="0"/>
          </a:p>
        </p:txBody>
      </p:sp>
    </p:spTree>
    <p:extLst>
      <p:ext uri="{BB962C8B-B14F-4D97-AF65-F5344CB8AC3E}">
        <p14:creationId xmlns:p14="http://schemas.microsoft.com/office/powerpoint/2010/main" val="35762756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40586" y="6492875"/>
            <a:ext cx="2743200" cy="365125"/>
          </a:xfrm>
        </p:spPr>
        <p:txBody>
          <a:bodyPr/>
          <a:lstStyle/>
          <a:p>
            <a:fld id="{41D9830F-53EB-46B6-9EC0-C4C68F82A889}" type="slidenum">
              <a:rPr kumimoji="1" lang="ja-JP" altLang="en-US" smtClean="0"/>
              <a:t>77</a:t>
            </a:fld>
            <a:endParaRPr kumimoji="1" lang="ja-JP" altLang="en-US" dirty="0"/>
          </a:p>
        </p:txBody>
      </p:sp>
      <p:sp>
        <p:nvSpPr>
          <p:cNvPr id="4" name="正方形/長方形 3"/>
          <p:cNvSpPr/>
          <p:nvPr/>
        </p:nvSpPr>
        <p:spPr>
          <a:xfrm>
            <a:off x="0" y="2342097"/>
            <a:ext cx="12192000" cy="3170099"/>
          </a:xfrm>
          <a:prstGeom prst="rect">
            <a:avLst/>
          </a:prstGeom>
        </p:spPr>
        <p:txBody>
          <a:bodyPr wrap="square">
            <a:spAutoFit/>
          </a:bodyPr>
          <a:lstStyle/>
          <a:p>
            <a:pPr marL="273050" indent="-273050" defTabSz="546100"/>
            <a:r>
              <a:rPr lang="ja-JP" altLang="en-US" sz="2000" b="1" dirty="0" smtClean="0">
                <a:solidFill>
                  <a:schemeClr val="dk1"/>
                </a:solidFill>
              </a:rPr>
              <a:t>３ </a:t>
            </a:r>
            <a:r>
              <a:rPr lang="ja-JP" altLang="en-US" sz="2000" b="1" dirty="0">
                <a:solidFill>
                  <a:schemeClr val="dk1"/>
                </a:solidFill>
              </a:rPr>
              <a:t>人員基準欠如に該当する場合の減算　</a:t>
            </a:r>
            <a:r>
              <a:rPr lang="ja-JP" altLang="en-US" sz="2000" dirty="0">
                <a:solidFill>
                  <a:schemeClr val="dk1"/>
                </a:solidFill>
              </a:rPr>
              <a:t>所定単位数の</a:t>
            </a:r>
            <a:r>
              <a:rPr lang="en-US" altLang="ja-JP" sz="2000" dirty="0">
                <a:solidFill>
                  <a:schemeClr val="dk1"/>
                </a:solidFill>
              </a:rPr>
              <a:t>70</a:t>
            </a:r>
            <a:r>
              <a:rPr lang="ja-JP" altLang="en-US" sz="2000" dirty="0">
                <a:solidFill>
                  <a:schemeClr val="dk1"/>
                </a:solidFill>
              </a:rPr>
              <a:t>／</a:t>
            </a:r>
            <a:r>
              <a:rPr lang="en-US" altLang="ja-JP" sz="2000" dirty="0">
                <a:solidFill>
                  <a:schemeClr val="dk1"/>
                </a:solidFill>
              </a:rPr>
              <a:t>100</a:t>
            </a:r>
            <a:r>
              <a:rPr lang="ja-JP" altLang="en-US" sz="2000" dirty="0"/>
              <a:t>に相当する単位数に減算する。</a:t>
            </a:r>
            <a:endParaRPr lang="en-US" altLang="ja-JP" sz="2000" b="1" dirty="0">
              <a:solidFill>
                <a:schemeClr val="dk1"/>
              </a:solidFill>
            </a:endParaRPr>
          </a:p>
          <a:p>
            <a:pPr marL="273050" indent="-273050" defTabSz="546100"/>
            <a:r>
              <a:rPr lang="ja-JP" altLang="en-US" sz="2000" dirty="0">
                <a:solidFill>
                  <a:schemeClr val="dk1"/>
                </a:solidFill>
              </a:rPr>
              <a:t>（１）看護・介護職員の人員基準欠如</a:t>
            </a:r>
            <a:endParaRPr lang="en-US" altLang="ja-JP" sz="2000" dirty="0">
              <a:solidFill>
                <a:schemeClr val="dk1"/>
              </a:solidFill>
            </a:endParaRPr>
          </a:p>
          <a:p>
            <a:pPr marL="539750" indent="-273050" defTabSz="546100"/>
            <a:r>
              <a:rPr lang="en-US" altLang="ja-JP" sz="2000" dirty="0" smtClean="0">
                <a:solidFill>
                  <a:schemeClr val="dk1"/>
                </a:solidFill>
              </a:rPr>
              <a:t>ⅰ</a:t>
            </a:r>
            <a:r>
              <a:rPr lang="ja-JP" altLang="en-US" sz="2000" dirty="0" smtClean="0">
                <a:solidFill>
                  <a:schemeClr val="dk1"/>
                </a:solidFill>
              </a:rPr>
              <a:t>）人員</a:t>
            </a:r>
            <a:r>
              <a:rPr lang="ja-JP" altLang="en-US" sz="2000" dirty="0">
                <a:solidFill>
                  <a:schemeClr val="dk1"/>
                </a:solidFill>
              </a:rPr>
              <a:t>基準上必要とされる員数から</a:t>
            </a:r>
            <a:r>
              <a:rPr lang="ja-JP" altLang="en-US" sz="2000" u="sng" dirty="0">
                <a:solidFill>
                  <a:schemeClr val="dk1"/>
                </a:solidFill>
              </a:rPr>
              <a:t>１割を超えて減少</a:t>
            </a:r>
            <a:r>
              <a:rPr lang="ja-JP" altLang="en-US" sz="2000" dirty="0">
                <a:solidFill>
                  <a:schemeClr val="dk1"/>
                </a:solidFill>
              </a:rPr>
              <a:t>した場合には、その翌月から人員基準欠如が解消されるに至った月まで</a:t>
            </a:r>
            <a:r>
              <a:rPr lang="ja-JP" altLang="en-US" sz="2000" dirty="0" smtClean="0">
                <a:solidFill>
                  <a:schemeClr val="dk1"/>
                </a:solidFill>
              </a:rPr>
              <a:t>、入居者</a:t>
            </a:r>
            <a:r>
              <a:rPr lang="ja-JP" altLang="en-US" sz="2000" dirty="0">
                <a:solidFill>
                  <a:schemeClr val="dk1"/>
                </a:solidFill>
              </a:rPr>
              <a:t>の全員について減算</a:t>
            </a:r>
            <a:r>
              <a:rPr lang="ja-JP" altLang="en-US" sz="2000" dirty="0"/>
              <a:t>する。</a:t>
            </a:r>
          </a:p>
          <a:p>
            <a:pPr marL="539750" indent="-273050" defTabSz="546100"/>
            <a:r>
              <a:rPr lang="en-US" altLang="ja-JP" sz="2000" dirty="0" smtClean="0">
                <a:solidFill>
                  <a:schemeClr val="dk1"/>
                </a:solidFill>
              </a:rPr>
              <a:t>ⅱ</a:t>
            </a:r>
            <a:r>
              <a:rPr lang="ja-JP" altLang="en-US" sz="2000" dirty="0" smtClean="0">
                <a:solidFill>
                  <a:schemeClr val="dk1"/>
                </a:solidFill>
              </a:rPr>
              <a:t>）人員</a:t>
            </a:r>
            <a:r>
              <a:rPr lang="ja-JP" altLang="en-US" sz="2000" dirty="0">
                <a:solidFill>
                  <a:schemeClr val="dk1"/>
                </a:solidFill>
              </a:rPr>
              <a:t>基準上必要とされる員数から</a:t>
            </a:r>
            <a:r>
              <a:rPr lang="ja-JP" altLang="en-US" sz="2000" u="sng" dirty="0">
                <a:solidFill>
                  <a:schemeClr val="dk1"/>
                </a:solidFill>
              </a:rPr>
              <a:t>１割の範囲内で減少</a:t>
            </a:r>
            <a:r>
              <a:rPr lang="ja-JP" altLang="en-US" sz="2000" dirty="0">
                <a:solidFill>
                  <a:schemeClr val="dk1"/>
                </a:solidFill>
              </a:rPr>
              <a:t>した場合には、その翌々月から人員基準欠如が解消されるに至った月まで</a:t>
            </a:r>
            <a:r>
              <a:rPr lang="ja-JP" altLang="en-US" sz="2000" dirty="0" smtClean="0">
                <a:solidFill>
                  <a:schemeClr val="dk1"/>
                </a:solidFill>
              </a:rPr>
              <a:t>、入居者</a:t>
            </a:r>
            <a:r>
              <a:rPr lang="ja-JP" altLang="en-US" sz="2000" dirty="0">
                <a:solidFill>
                  <a:schemeClr val="dk1"/>
                </a:solidFill>
              </a:rPr>
              <a:t>の全員について減算</a:t>
            </a:r>
            <a:r>
              <a:rPr lang="ja-JP" altLang="en-US" sz="2000" dirty="0" smtClean="0"/>
              <a:t>する</a:t>
            </a:r>
            <a:r>
              <a:rPr lang="ja-JP" altLang="en-US" sz="2000" dirty="0" smtClean="0">
                <a:solidFill>
                  <a:schemeClr val="dk1"/>
                </a:solidFill>
              </a:rPr>
              <a:t>（</a:t>
            </a:r>
            <a:r>
              <a:rPr lang="ja-JP" altLang="en-US" sz="2000" dirty="0">
                <a:solidFill>
                  <a:schemeClr val="dk1"/>
                </a:solidFill>
              </a:rPr>
              <a:t>翌月の末日において人員基準を満たすに至っている場合を除く）。</a:t>
            </a:r>
            <a:endParaRPr lang="en-US" altLang="ja-JP" sz="2000" dirty="0">
              <a:solidFill>
                <a:schemeClr val="dk1"/>
              </a:solidFill>
            </a:endParaRPr>
          </a:p>
          <a:p>
            <a:pPr marL="449263" indent="-449263" defTabSz="546100"/>
            <a:r>
              <a:rPr lang="ja-JP" altLang="en-US" sz="2000" dirty="0" smtClean="0">
                <a:solidFill>
                  <a:schemeClr val="dk1"/>
                </a:solidFill>
              </a:rPr>
              <a:t>（</a:t>
            </a:r>
            <a:r>
              <a:rPr lang="ja-JP" altLang="en-US" sz="2000" dirty="0">
                <a:solidFill>
                  <a:schemeClr val="dk1"/>
                </a:solidFill>
              </a:rPr>
              <a:t>２</a:t>
            </a:r>
            <a:r>
              <a:rPr lang="ja-JP" altLang="en-US" sz="2000" dirty="0" smtClean="0">
                <a:solidFill>
                  <a:schemeClr val="dk1"/>
                </a:solidFill>
              </a:rPr>
              <a:t>）介護支援専門員の</a:t>
            </a:r>
            <a:r>
              <a:rPr lang="ja-JP" altLang="en-US" sz="2000" dirty="0">
                <a:solidFill>
                  <a:schemeClr val="dk1"/>
                </a:solidFill>
              </a:rPr>
              <a:t>人員基準欠如</a:t>
            </a:r>
            <a:endParaRPr lang="en-US" altLang="ja-JP" sz="2000" dirty="0">
              <a:solidFill>
                <a:schemeClr val="dk1"/>
              </a:solidFill>
            </a:endParaRPr>
          </a:p>
          <a:p>
            <a:pPr marL="360363" indent="96838" defTabSz="546100"/>
            <a:r>
              <a:rPr lang="ja-JP" altLang="en-US" sz="2000" dirty="0">
                <a:solidFill>
                  <a:schemeClr val="dk1"/>
                </a:solidFill>
              </a:rPr>
              <a:t>その翌々月から人員基準欠如が解消されるに至った月まで</a:t>
            </a:r>
            <a:r>
              <a:rPr lang="ja-JP" altLang="en-US" sz="2000" dirty="0" smtClean="0">
                <a:solidFill>
                  <a:schemeClr val="dk1"/>
                </a:solidFill>
              </a:rPr>
              <a:t>、入居者</a:t>
            </a:r>
            <a:r>
              <a:rPr lang="ja-JP" altLang="en-US" sz="2000" dirty="0">
                <a:solidFill>
                  <a:schemeClr val="dk1"/>
                </a:solidFill>
              </a:rPr>
              <a:t>の全員について減算</a:t>
            </a:r>
            <a:r>
              <a:rPr lang="ja-JP" altLang="en-US" sz="2000" dirty="0" smtClean="0"/>
              <a:t>する</a:t>
            </a:r>
            <a:r>
              <a:rPr lang="ja-JP" altLang="en-US" sz="2000" dirty="0" smtClean="0">
                <a:solidFill>
                  <a:schemeClr val="dk1"/>
                </a:solidFill>
              </a:rPr>
              <a:t>（</a:t>
            </a:r>
            <a:r>
              <a:rPr lang="ja-JP" altLang="en-US" sz="2000" dirty="0">
                <a:solidFill>
                  <a:schemeClr val="dk1"/>
                </a:solidFill>
              </a:rPr>
              <a:t>翌月の末日において人員基準を満たすに至っている場合を除く）</a:t>
            </a:r>
            <a:r>
              <a:rPr lang="ja-JP" altLang="en-US" sz="2000" dirty="0" smtClean="0">
                <a:solidFill>
                  <a:schemeClr val="dk1"/>
                </a:solidFill>
              </a:rPr>
              <a:t>。</a:t>
            </a:r>
            <a:endParaRPr lang="en-US" altLang="ja-JP" sz="2000" dirty="0">
              <a:solidFill>
                <a:schemeClr val="dk1"/>
              </a:solidFill>
            </a:endParaRPr>
          </a:p>
        </p:txBody>
      </p:sp>
      <p:sp>
        <p:nvSpPr>
          <p:cNvPr id="9" name="正方形/長方形 8"/>
          <p:cNvSpPr/>
          <p:nvPr/>
        </p:nvSpPr>
        <p:spPr>
          <a:xfrm>
            <a:off x="134651" y="5466472"/>
            <a:ext cx="11922698" cy="1323439"/>
          </a:xfrm>
          <a:prstGeom prst="rect">
            <a:avLst/>
          </a:prstGeom>
          <a:ln w="6350">
            <a:solidFill>
              <a:schemeClr val="tx1"/>
            </a:solidFill>
            <a:prstDash val="sysDot"/>
          </a:ln>
        </p:spPr>
        <p:txBody>
          <a:bodyPr wrap="square" lIns="36000" anchor="ctr" anchorCtr="0">
            <a:spAutoFit/>
          </a:bodyPr>
          <a:lstStyle/>
          <a:p>
            <a:pPr marL="273050" indent="-273050" defTabSz="546100"/>
            <a:r>
              <a:rPr lang="en-US" altLang="ja-JP" sz="2000" dirty="0" smtClean="0">
                <a:solidFill>
                  <a:schemeClr val="dk1"/>
                </a:solidFill>
              </a:rPr>
              <a:t>【</a:t>
            </a:r>
            <a:r>
              <a:rPr lang="ja-JP" altLang="en-US" sz="2000" dirty="0">
                <a:solidFill>
                  <a:schemeClr val="dk1"/>
                </a:solidFill>
              </a:rPr>
              <a:t>職員の員数を算定する際の利用者数</a:t>
            </a:r>
            <a:r>
              <a:rPr lang="en-US" altLang="ja-JP" sz="2000" dirty="0" smtClean="0">
                <a:solidFill>
                  <a:schemeClr val="dk1"/>
                </a:solidFill>
              </a:rPr>
              <a:t>】</a:t>
            </a:r>
          </a:p>
          <a:p>
            <a:pPr marL="179388" indent="180975" defTabSz="546100"/>
            <a:r>
              <a:rPr lang="ja-JP" altLang="en-US" sz="2000" dirty="0" smtClean="0">
                <a:solidFill>
                  <a:schemeClr val="dk1"/>
                </a:solidFill>
              </a:rPr>
              <a:t>当該</a:t>
            </a:r>
            <a:r>
              <a:rPr lang="ja-JP" altLang="en-US" sz="2000" dirty="0">
                <a:solidFill>
                  <a:schemeClr val="dk1"/>
                </a:solidFill>
              </a:rPr>
              <a:t>年度の前年度（毎年</a:t>
            </a:r>
            <a:r>
              <a:rPr lang="en-US" altLang="ja-JP" sz="2000" dirty="0">
                <a:solidFill>
                  <a:schemeClr val="dk1"/>
                </a:solidFill>
              </a:rPr>
              <a:t>4</a:t>
            </a:r>
            <a:r>
              <a:rPr lang="ja-JP" altLang="en-US" sz="2000" dirty="0">
                <a:solidFill>
                  <a:schemeClr val="dk1"/>
                </a:solidFill>
              </a:rPr>
              <a:t>月</a:t>
            </a:r>
            <a:r>
              <a:rPr lang="en-US" altLang="ja-JP" sz="2000" dirty="0">
                <a:solidFill>
                  <a:schemeClr val="dk1"/>
                </a:solidFill>
              </a:rPr>
              <a:t>1</a:t>
            </a:r>
            <a:r>
              <a:rPr lang="ja-JP" altLang="en-US" sz="2000" dirty="0">
                <a:solidFill>
                  <a:schemeClr val="dk1"/>
                </a:solidFill>
              </a:rPr>
              <a:t>日に始まり翌年</a:t>
            </a:r>
            <a:r>
              <a:rPr lang="en-US" altLang="ja-JP" sz="2000" dirty="0">
                <a:solidFill>
                  <a:schemeClr val="dk1"/>
                </a:solidFill>
              </a:rPr>
              <a:t>3</a:t>
            </a:r>
            <a:r>
              <a:rPr lang="ja-JP" altLang="en-US" sz="2000" dirty="0">
                <a:solidFill>
                  <a:schemeClr val="dk1"/>
                </a:solidFill>
              </a:rPr>
              <a:t>月</a:t>
            </a:r>
            <a:r>
              <a:rPr lang="en-US" altLang="ja-JP" sz="2000" dirty="0">
                <a:solidFill>
                  <a:schemeClr val="dk1"/>
                </a:solidFill>
              </a:rPr>
              <a:t>31</a:t>
            </a:r>
            <a:r>
              <a:rPr lang="ja-JP" altLang="en-US" sz="2000" dirty="0">
                <a:solidFill>
                  <a:schemeClr val="dk1"/>
                </a:solidFill>
              </a:rPr>
              <a:t>日をもって終わる年度）の平均を用いる。この場合、利用者数の平均は、前年度の全利用者の延数を当該前年度の日数で除して得た数（少数点第</a:t>
            </a:r>
            <a:r>
              <a:rPr lang="en-US" altLang="ja-JP" sz="2000" dirty="0">
                <a:solidFill>
                  <a:schemeClr val="dk1"/>
                </a:solidFill>
              </a:rPr>
              <a:t>2</a:t>
            </a:r>
            <a:r>
              <a:rPr lang="ja-JP" altLang="en-US" sz="2000" dirty="0">
                <a:solidFill>
                  <a:schemeClr val="dk1"/>
                </a:solidFill>
              </a:rPr>
              <a:t>位以下切り上げ）</a:t>
            </a:r>
            <a:r>
              <a:rPr lang="ja-JP" altLang="en-US" dirty="0">
                <a:solidFill>
                  <a:schemeClr val="dk1"/>
                </a:solidFill>
              </a:rPr>
              <a:t>。</a:t>
            </a:r>
          </a:p>
        </p:txBody>
      </p:sp>
      <p:sp>
        <p:nvSpPr>
          <p:cNvPr id="5" name="正方形/長方形 4"/>
          <p:cNvSpPr/>
          <p:nvPr/>
        </p:nvSpPr>
        <p:spPr>
          <a:xfrm>
            <a:off x="0" y="12792"/>
            <a:ext cx="12192000" cy="2246769"/>
          </a:xfrm>
          <a:prstGeom prst="rect">
            <a:avLst/>
          </a:prstGeom>
        </p:spPr>
        <p:txBody>
          <a:bodyPr wrap="square">
            <a:spAutoFit/>
          </a:bodyPr>
          <a:lstStyle/>
          <a:p>
            <a:r>
              <a:rPr lang="ja-JP" altLang="en-US" sz="2000" b="1" dirty="0" smtClean="0"/>
              <a:t>２ </a:t>
            </a:r>
            <a:r>
              <a:rPr lang="ja-JP" altLang="en-US" sz="2000" b="1" dirty="0"/>
              <a:t>夜勤体制による減算　</a:t>
            </a:r>
            <a:r>
              <a:rPr lang="ja-JP" altLang="en-US" sz="2000" dirty="0"/>
              <a:t>所定単位数の</a:t>
            </a:r>
            <a:r>
              <a:rPr lang="en-US" altLang="ja-JP" sz="2000" dirty="0"/>
              <a:t>100</a:t>
            </a:r>
            <a:r>
              <a:rPr lang="ja-JP" altLang="en-US" sz="2000" dirty="0"/>
              <a:t>分の</a:t>
            </a:r>
            <a:r>
              <a:rPr lang="en-US" altLang="ja-JP" sz="2000" dirty="0"/>
              <a:t>97</a:t>
            </a:r>
            <a:r>
              <a:rPr lang="ja-JP" altLang="en-US" sz="2000" dirty="0"/>
              <a:t>に相当する単位数に減算する。</a:t>
            </a:r>
            <a:endParaRPr lang="en-US" altLang="ja-JP" sz="2000" dirty="0"/>
          </a:p>
          <a:p>
            <a:pPr marL="185738" indent="171450"/>
            <a:r>
              <a:rPr lang="ja-JP" altLang="en-US" sz="2000" dirty="0"/>
              <a:t>ある月（歴月）において以下のいずれかの事態が発生した場合に、その翌月において入居者の全員について、所定単位数が減算される。</a:t>
            </a:r>
          </a:p>
          <a:p>
            <a:pPr marL="357188" indent="-157163">
              <a:tabLst>
                <a:tab pos="442913" algn="l"/>
              </a:tabLst>
            </a:pPr>
            <a:r>
              <a:rPr lang="ja-JP" altLang="en-US" sz="2000" dirty="0"/>
              <a:t>① 夜勤時間帯（午後</a:t>
            </a:r>
            <a:r>
              <a:rPr lang="en-US" altLang="ja-JP" sz="2000" dirty="0"/>
              <a:t>10</a:t>
            </a:r>
            <a:r>
              <a:rPr lang="ja-JP" altLang="en-US" sz="2000" dirty="0"/>
              <a:t>時から翌日の午前</a:t>
            </a:r>
            <a:r>
              <a:rPr lang="en-US" altLang="ja-JP" sz="2000" dirty="0"/>
              <a:t>5</a:t>
            </a:r>
            <a:r>
              <a:rPr lang="ja-JP" altLang="en-US" sz="2000" dirty="0"/>
              <a:t>時までの時間を含めた連続する</a:t>
            </a:r>
            <a:r>
              <a:rPr lang="en-US" altLang="ja-JP" sz="2000" dirty="0"/>
              <a:t>16</a:t>
            </a:r>
            <a:r>
              <a:rPr lang="ja-JP" altLang="en-US" sz="2000" dirty="0"/>
              <a:t>時間。施設が設定）において夜勤を行う職員数が夜勤職員基準に定める員数に満たない事態が、</a:t>
            </a:r>
            <a:r>
              <a:rPr lang="en-US" altLang="ja-JP" sz="2000" u="sng" dirty="0"/>
              <a:t>2</a:t>
            </a:r>
            <a:r>
              <a:rPr lang="ja-JP" altLang="en-US" sz="2000" u="sng" dirty="0"/>
              <a:t>日以上連続</a:t>
            </a:r>
            <a:r>
              <a:rPr lang="ja-JP" altLang="en-US" sz="2000" dirty="0"/>
              <a:t>して発生した場合</a:t>
            </a:r>
          </a:p>
          <a:p>
            <a:pPr marL="357188" indent="-157163">
              <a:tabLst>
                <a:tab pos="442913" algn="l"/>
              </a:tabLst>
            </a:pPr>
            <a:r>
              <a:rPr lang="ja-JP" altLang="en-US" sz="2000" dirty="0"/>
              <a:t>② 夜勤時間帯において夜勤を行う職員数が夜勤職員基準に定める員数に満たない事態が、</a:t>
            </a:r>
            <a:r>
              <a:rPr lang="en-US" altLang="ja-JP" sz="2000" u="sng" dirty="0"/>
              <a:t>4</a:t>
            </a:r>
            <a:r>
              <a:rPr lang="ja-JP" altLang="en-US" sz="2000" u="sng" dirty="0"/>
              <a:t>日以上</a:t>
            </a:r>
            <a:r>
              <a:rPr lang="ja-JP" altLang="en-US" sz="2000" dirty="0"/>
              <a:t>発生した場合</a:t>
            </a:r>
            <a:endParaRPr lang="en-US" altLang="ja-JP" sz="2000" b="1" dirty="0"/>
          </a:p>
        </p:txBody>
      </p:sp>
    </p:spTree>
    <p:extLst>
      <p:ext uri="{BB962C8B-B14F-4D97-AF65-F5344CB8AC3E}">
        <p14:creationId xmlns:p14="http://schemas.microsoft.com/office/powerpoint/2010/main" val="41344979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78</a:t>
            </a:fld>
            <a:endParaRPr kumimoji="1" lang="ja-JP" altLang="en-US" dirty="0"/>
          </a:p>
        </p:txBody>
      </p:sp>
      <p:sp>
        <p:nvSpPr>
          <p:cNvPr id="3" name="正方形/長方形 2"/>
          <p:cNvSpPr/>
          <p:nvPr/>
        </p:nvSpPr>
        <p:spPr>
          <a:xfrm>
            <a:off x="0" y="0"/>
            <a:ext cx="12192000" cy="5132174"/>
          </a:xfrm>
          <a:prstGeom prst="rect">
            <a:avLst/>
          </a:prstGeom>
        </p:spPr>
        <p:txBody>
          <a:bodyPr wrap="square">
            <a:spAutoFit/>
          </a:bodyPr>
          <a:lstStyle/>
          <a:p>
            <a:pPr marL="273050" indent="-273050" defTabSz="546100"/>
            <a:r>
              <a:rPr lang="ja-JP" altLang="en-US" sz="2000" b="1" dirty="0" smtClean="0">
                <a:solidFill>
                  <a:schemeClr val="dk1"/>
                </a:solidFill>
              </a:rPr>
              <a:t>４ </a:t>
            </a:r>
            <a:r>
              <a:rPr lang="ja-JP" altLang="en-US" sz="2000" b="1" dirty="0">
                <a:solidFill>
                  <a:schemeClr val="dk1"/>
                </a:solidFill>
              </a:rPr>
              <a:t>定員超過利用に該当する場合の減算　</a:t>
            </a:r>
            <a:r>
              <a:rPr lang="ja-JP" altLang="en-US" sz="2000" dirty="0">
                <a:solidFill>
                  <a:schemeClr val="dk1"/>
                </a:solidFill>
              </a:rPr>
              <a:t>所定単位数の</a:t>
            </a:r>
            <a:r>
              <a:rPr lang="en-US" altLang="ja-JP" sz="2000" dirty="0">
                <a:solidFill>
                  <a:schemeClr val="dk1"/>
                </a:solidFill>
              </a:rPr>
              <a:t>70</a:t>
            </a:r>
            <a:r>
              <a:rPr lang="ja-JP" altLang="en-US" sz="2000" dirty="0">
                <a:solidFill>
                  <a:schemeClr val="dk1"/>
                </a:solidFill>
              </a:rPr>
              <a:t>／</a:t>
            </a:r>
            <a:r>
              <a:rPr lang="en-US" altLang="ja-JP" sz="2000" dirty="0">
                <a:solidFill>
                  <a:schemeClr val="dk1"/>
                </a:solidFill>
              </a:rPr>
              <a:t>100</a:t>
            </a:r>
            <a:r>
              <a:rPr lang="ja-JP" altLang="en-US" sz="2000" dirty="0"/>
              <a:t>に相当する単位数に減算する。</a:t>
            </a:r>
            <a:endParaRPr lang="en-US" altLang="ja-JP" sz="2000" b="1" dirty="0">
              <a:solidFill>
                <a:schemeClr val="dk1"/>
              </a:solidFill>
            </a:endParaRPr>
          </a:p>
          <a:p>
            <a:pPr marL="185738" indent="171450" defTabSz="546100"/>
            <a:r>
              <a:rPr lang="ja-JP" altLang="en-US" sz="2000" dirty="0">
                <a:solidFill>
                  <a:schemeClr val="dk1"/>
                </a:solidFill>
              </a:rPr>
              <a:t>入居者の数が定員超過利用の基準に該当することとなった事業所については、その翌月から定員超過利用が解消されるに至った月まで、入居者の全員について</a:t>
            </a:r>
            <a:r>
              <a:rPr lang="ja-JP" altLang="en-US" sz="2000" dirty="0"/>
              <a:t>減算する。</a:t>
            </a:r>
            <a:endParaRPr lang="en-US" altLang="ja-JP" sz="800" dirty="0">
              <a:solidFill>
                <a:schemeClr val="dk1"/>
              </a:solidFill>
            </a:endParaRPr>
          </a:p>
          <a:p>
            <a:pPr marL="898525" indent="-627063" defTabSz="179388"/>
            <a:endParaRPr lang="en-US" altLang="ja-JP" sz="2000" dirty="0">
              <a:solidFill>
                <a:schemeClr val="dk1"/>
              </a:solidFill>
            </a:endParaRPr>
          </a:p>
          <a:p>
            <a:pPr marL="898525" indent="-627063" defTabSz="179388"/>
            <a:endParaRPr lang="en-US" altLang="ja-JP" sz="2000" dirty="0">
              <a:solidFill>
                <a:schemeClr val="dk1"/>
              </a:solidFill>
            </a:endParaRPr>
          </a:p>
          <a:p>
            <a:pPr marL="898525" indent="-627063" defTabSz="179388"/>
            <a:endParaRPr lang="en-US" altLang="ja-JP" sz="2000" dirty="0">
              <a:solidFill>
                <a:schemeClr val="dk1"/>
              </a:solidFill>
            </a:endParaRPr>
          </a:p>
          <a:p>
            <a:pPr marL="898525" indent="-627063" defTabSz="179388"/>
            <a:endParaRPr lang="en-US" altLang="ja-JP" sz="2000" dirty="0">
              <a:solidFill>
                <a:schemeClr val="dk1"/>
              </a:solidFill>
            </a:endParaRPr>
          </a:p>
          <a:p>
            <a:pPr marL="898525" indent="-627063" defTabSz="179388"/>
            <a:endParaRPr lang="en-US" altLang="ja-JP" sz="2000" dirty="0">
              <a:solidFill>
                <a:schemeClr val="dk1"/>
              </a:solidFill>
            </a:endParaRPr>
          </a:p>
          <a:p>
            <a:pPr marL="898525" indent="-627063" defTabSz="179388"/>
            <a:endParaRPr lang="en-US" altLang="ja-JP" sz="2000" dirty="0">
              <a:solidFill>
                <a:schemeClr val="dk1"/>
              </a:solidFill>
            </a:endParaRPr>
          </a:p>
          <a:p>
            <a:pPr marL="898525" indent="-627063" defTabSz="179388"/>
            <a:endParaRPr lang="en-US" altLang="ja-JP" sz="300" dirty="0">
              <a:solidFill>
                <a:schemeClr val="dk1"/>
              </a:solidFill>
            </a:endParaRPr>
          </a:p>
          <a:p>
            <a:pPr marL="898525" indent="-627063" defTabSz="179388"/>
            <a:endParaRPr lang="en-US" altLang="ja-JP" sz="300" dirty="0" smtClean="0">
              <a:solidFill>
                <a:schemeClr val="dk1"/>
              </a:solidFill>
            </a:endParaRPr>
          </a:p>
          <a:p>
            <a:pPr marL="898525" indent="-627063" defTabSz="179388"/>
            <a:endParaRPr lang="en-US" altLang="ja-JP" sz="2000" dirty="0" smtClean="0">
              <a:solidFill>
                <a:schemeClr val="dk1"/>
              </a:solidFill>
            </a:endParaRPr>
          </a:p>
          <a:p>
            <a:pPr marL="898525" indent="-627063" defTabSz="179388"/>
            <a:r>
              <a:rPr lang="en-US" altLang="ja-JP" sz="2000" dirty="0" smtClean="0">
                <a:solidFill>
                  <a:schemeClr val="dk1"/>
                </a:solidFill>
              </a:rPr>
              <a:t>※ </a:t>
            </a:r>
            <a:r>
              <a:rPr lang="ja-JP" altLang="en-US" sz="2000" dirty="0"/>
              <a:t>災害時等の取扱い</a:t>
            </a:r>
            <a:endParaRPr lang="en-US" altLang="ja-JP" sz="2000" dirty="0">
              <a:solidFill>
                <a:schemeClr val="dk1"/>
              </a:solidFill>
            </a:endParaRPr>
          </a:p>
          <a:p>
            <a:pPr marL="357188" indent="271463" defTabSz="546100">
              <a:lnSpc>
                <a:spcPts val="2100"/>
              </a:lnSpc>
            </a:pPr>
            <a:r>
              <a:rPr lang="ja-JP" altLang="en-US" sz="2000" dirty="0">
                <a:solidFill>
                  <a:schemeClr val="dk1"/>
                </a:solidFill>
              </a:rPr>
              <a:t>災害その他のやむを得ない理由による定員超過利用については、当該定員超過利用が開始した月（災害等が生じた時期が月末であって、定員超過利用が翌月まで継続することがやむを得ない認められる場合は翌月も含む。）の翌月から所定単位数の減算を行うことはせず、やむを得ない理由がないにも関わらずその翌月まで定員を超過した状態が継続している場合に、災害等が生じた月の翌々月から所定単位数の減算を行うものとする</a:t>
            </a:r>
            <a:r>
              <a:rPr lang="ja-JP" altLang="en-US" sz="2000" dirty="0" smtClean="0">
                <a:solidFill>
                  <a:schemeClr val="dk1"/>
                </a:solidFill>
              </a:rPr>
              <a:t>。</a:t>
            </a:r>
            <a:endParaRPr lang="en-US" altLang="ja-JP" sz="2000" dirty="0" smtClean="0">
              <a:solidFill>
                <a:schemeClr val="dk1"/>
              </a:solidFill>
            </a:endParaRPr>
          </a:p>
          <a:p>
            <a:pPr marL="357188" indent="271463" defTabSz="546100"/>
            <a:endParaRPr lang="en-US" altLang="ja-JP" sz="1400" dirty="0">
              <a:solidFill>
                <a:schemeClr val="dk1"/>
              </a:solidFill>
            </a:endParaRPr>
          </a:p>
        </p:txBody>
      </p:sp>
      <p:sp>
        <p:nvSpPr>
          <p:cNvPr id="6" name="正方形/長方形 5"/>
          <p:cNvSpPr/>
          <p:nvPr/>
        </p:nvSpPr>
        <p:spPr>
          <a:xfrm>
            <a:off x="452003" y="1366778"/>
            <a:ext cx="11558261" cy="1727002"/>
          </a:xfrm>
          <a:prstGeom prst="rect">
            <a:avLst/>
          </a:prstGeom>
          <a:ln w="6350">
            <a:solidFill>
              <a:schemeClr val="tx1"/>
            </a:solidFill>
            <a:prstDash val="sysDot"/>
          </a:ln>
        </p:spPr>
        <p:txBody>
          <a:bodyPr wrap="square" lIns="0" tIns="72000" rIns="0" bIns="0" anchor="ctr" anchorCtr="0">
            <a:spAutoFit/>
          </a:bodyPr>
          <a:lstStyle/>
          <a:p>
            <a:pPr marL="185738" indent="-185738" defTabSz="546100"/>
            <a:r>
              <a:rPr lang="en-US" altLang="ja-JP" sz="2000" dirty="0" smtClean="0">
                <a:solidFill>
                  <a:schemeClr val="dk1"/>
                </a:solidFill>
              </a:rPr>
              <a:t>※ </a:t>
            </a:r>
            <a:r>
              <a:rPr lang="ja-JP" altLang="en-US" sz="2000" dirty="0" smtClean="0">
                <a:solidFill>
                  <a:schemeClr val="dk1"/>
                </a:solidFill>
              </a:rPr>
              <a:t>次の場合は定員数に</a:t>
            </a:r>
            <a:r>
              <a:rPr lang="en-US" altLang="ja-JP" sz="2000" dirty="0" smtClean="0">
                <a:solidFill>
                  <a:schemeClr val="dk1"/>
                </a:solidFill>
              </a:rPr>
              <a:t>100</a:t>
            </a:r>
            <a:r>
              <a:rPr lang="ja-JP" altLang="en-US" sz="2000" dirty="0" smtClean="0">
                <a:solidFill>
                  <a:schemeClr val="dk1"/>
                </a:solidFill>
              </a:rPr>
              <a:t>分の</a:t>
            </a:r>
            <a:r>
              <a:rPr lang="en-US" altLang="ja-JP" sz="2000" dirty="0" smtClean="0">
                <a:solidFill>
                  <a:schemeClr val="dk1"/>
                </a:solidFill>
              </a:rPr>
              <a:t>105</a:t>
            </a:r>
            <a:r>
              <a:rPr lang="ja-JP" altLang="en-US" sz="2000" dirty="0" smtClean="0">
                <a:solidFill>
                  <a:schemeClr val="dk1"/>
                </a:solidFill>
              </a:rPr>
              <a:t>を乗じて得た数を超えた場合に減算適用となる。</a:t>
            </a:r>
            <a:endParaRPr lang="en-US" altLang="ja-JP" sz="2000" dirty="0" smtClean="0">
              <a:solidFill>
                <a:schemeClr val="dk1"/>
              </a:solidFill>
            </a:endParaRPr>
          </a:p>
          <a:p>
            <a:pPr marL="357188" indent="-185738" defTabSz="546100">
              <a:lnSpc>
                <a:spcPts val="2100"/>
              </a:lnSpc>
              <a:tabLst>
                <a:tab pos="357188" algn="l"/>
              </a:tabLst>
            </a:pPr>
            <a:r>
              <a:rPr lang="ja-JP" altLang="en-US" sz="2000" spc="-20" dirty="0" smtClean="0">
                <a:solidFill>
                  <a:schemeClr val="dk1"/>
                </a:solidFill>
              </a:rPr>
              <a:t>①</a:t>
            </a:r>
            <a:r>
              <a:rPr lang="en-US" altLang="ja-JP" sz="2000" spc="-20" dirty="0" smtClean="0">
                <a:solidFill>
                  <a:schemeClr val="dk1"/>
                </a:solidFill>
              </a:rPr>
              <a:t> </a:t>
            </a:r>
            <a:r>
              <a:rPr lang="ja-JP" altLang="en-US" sz="2000" spc="-20" dirty="0" smtClean="0">
                <a:solidFill>
                  <a:schemeClr val="dk1"/>
                </a:solidFill>
              </a:rPr>
              <a:t>老人福祉法第</a:t>
            </a:r>
            <a:r>
              <a:rPr lang="en-US" altLang="ja-JP" sz="2000" spc="-20" dirty="0" smtClean="0">
                <a:solidFill>
                  <a:schemeClr val="dk1"/>
                </a:solidFill>
              </a:rPr>
              <a:t>11</a:t>
            </a:r>
            <a:r>
              <a:rPr lang="ja-JP" altLang="en-US" sz="2000" spc="-20" dirty="0" smtClean="0">
                <a:solidFill>
                  <a:schemeClr val="dk1"/>
                </a:solidFill>
              </a:rPr>
              <a:t>条第</a:t>
            </a:r>
            <a:r>
              <a:rPr lang="en-US" altLang="ja-JP" sz="2000" spc="-20" dirty="0" smtClean="0">
                <a:solidFill>
                  <a:schemeClr val="dk1"/>
                </a:solidFill>
              </a:rPr>
              <a:t>1</a:t>
            </a:r>
            <a:r>
              <a:rPr lang="ja-JP" altLang="en-US" sz="2000" spc="-20" dirty="0" smtClean="0">
                <a:solidFill>
                  <a:schemeClr val="dk1"/>
                </a:solidFill>
              </a:rPr>
              <a:t>項の規定により市町村が行った措置に</a:t>
            </a:r>
            <a:r>
              <a:rPr lang="ja-JP" altLang="en-US" sz="2000" spc="-20" dirty="0">
                <a:solidFill>
                  <a:schemeClr val="dk1"/>
                </a:solidFill>
              </a:rPr>
              <a:t>よる</a:t>
            </a:r>
            <a:r>
              <a:rPr lang="ja-JP" altLang="en-US" sz="2000" spc="-20" dirty="0" smtClean="0">
                <a:solidFill>
                  <a:schemeClr val="dk1"/>
                </a:solidFill>
              </a:rPr>
              <a:t>入所</a:t>
            </a:r>
            <a:r>
              <a:rPr lang="ja-JP" altLang="en-US" sz="2000" spc="-20" dirty="0">
                <a:solidFill>
                  <a:schemeClr val="dk1"/>
                </a:solidFill>
              </a:rPr>
              <a:t>又は</a:t>
            </a:r>
            <a:r>
              <a:rPr lang="ja-JP" altLang="en-US" sz="2000" spc="-20" dirty="0" smtClean="0">
                <a:solidFill>
                  <a:schemeClr val="dk1"/>
                </a:solidFill>
              </a:rPr>
              <a:t>病院若しくは診療所に入院中の入所者の再入所の時期が見込みより早い時期となったことにより、定員を超えることがやむを得ない場合（後者の</a:t>
            </a:r>
            <a:r>
              <a:rPr lang="ja-JP" altLang="en-US" sz="2000" spc="-20" dirty="0">
                <a:solidFill>
                  <a:schemeClr val="dk1"/>
                </a:solidFill>
              </a:rPr>
              <a:t>場合</a:t>
            </a:r>
            <a:r>
              <a:rPr lang="ja-JP" altLang="en-US" sz="2000" spc="-20" dirty="0" smtClean="0">
                <a:solidFill>
                  <a:schemeClr val="dk1"/>
                </a:solidFill>
              </a:rPr>
              <a:t>は、当初の再入所予定日までの間に限る。）</a:t>
            </a:r>
            <a:endParaRPr lang="en-US" altLang="ja-JP" sz="2000" spc="-20" dirty="0" smtClean="0">
              <a:solidFill>
                <a:schemeClr val="dk1"/>
              </a:solidFill>
            </a:endParaRPr>
          </a:p>
          <a:p>
            <a:pPr marL="357188" indent="-171450" defTabSz="546100">
              <a:lnSpc>
                <a:spcPts val="2100"/>
              </a:lnSpc>
            </a:pPr>
            <a:r>
              <a:rPr lang="ja-JP" altLang="en-US" sz="2000" spc="-20" dirty="0" smtClean="0">
                <a:solidFill>
                  <a:schemeClr val="dk1"/>
                </a:solidFill>
              </a:rPr>
              <a:t>② 当該施設に併設される短期入所生活介護事業所の施設を利用して施設サービスを提供することにより、定員を超えることが、要介護被保険者の緊急その他の事情を勘案してやむを得ない場合</a:t>
            </a:r>
            <a:endParaRPr lang="en-US" altLang="ja-JP" sz="2000" spc="-20" dirty="0">
              <a:solidFill>
                <a:schemeClr val="dk1"/>
              </a:solidFill>
            </a:endParaRPr>
          </a:p>
        </p:txBody>
      </p:sp>
      <p:sp>
        <p:nvSpPr>
          <p:cNvPr id="8" name="正方形/長方形 7"/>
          <p:cNvSpPr/>
          <p:nvPr/>
        </p:nvSpPr>
        <p:spPr>
          <a:xfrm>
            <a:off x="452003" y="1021155"/>
            <a:ext cx="11558261" cy="342008"/>
          </a:xfrm>
          <a:prstGeom prst="rect">
            <a:avLst/>
          </a:prstGeom>
          <a:ln w="6350">
            <a:solidFill>
              <a:schemeClr val="tx1"/>
            </a:solidFill>
            <a:prstDash val="sysDot"/>
          </a:ln>
        </p:spPr>
        <p:txBody>
          <a:bodyPr wrap="square" lIns="0" tIns="72000" rIns="0" bIns="0" anchor="ctr" anchorCtr="0">
            <a:spAutoFit/>
          </a:bodyPr>
          <a:lstStyle/>
          <a:p>
            <a:pPr marL="369888" indent="-369888" defTabSz="546100">
              <a:lnSpc>
                <a:spcPts val="2100"/>
              </a:lnSpc>
            </a:pPr>
            <a:r>
              <a:rPr lang="en-US" altLang="ja-JP" sz="2000" dirty="0" smtClean="0">
                <a:solidFill>
                  <a:schemeClr val="dk1"/>
                </a:solidFill>
              </a:rPr>
              <a:t>【</a:t>
            </a:r>
            <a:r>
              <a:rPr lang="ja-JP" altLang="en-US" sz="2000" dirty="0" smtClean="0">
                <a:solidFill>
                  <a:schemeClr val="dk1"/>
                </a:solidFill>
              </a:rPr>
              <a:t>入居者</a:t>
            </a:r>
            <a:r>
              <a:rPr lang="ja-JP" altLang="en-US" sz="2000" dirty="0">
                <a:solidFill>
                  <a:schemeClr val="dk1"/>
                </a:solidFill>
              </a:rPr>
              <a:t>の数</a:t>
            </a:r>
            <a:r>
              <a:rPr lang="en-US" altLang="ja-JP" sz="2000" dirty="0" smtClean="0">
                <a:solidFill>
                  <a:schemeClr val="dk1"/>
                </a:solidFill>
              </a:rPr>
              <a:t>】</a:t>
            </a:r>
            <a:r>
              <a:rPr lang="ja-JP" altLang="en-US" sz="2000" dirty="0" smtClean="0">
                <a:solidFill>
                  <a:schemeClr val="dk1"/>
                </a:solidFill>
              </a:rPr>
              <a:t>１月間（歴月）の</a:t>
            </a:r>
            <a:r>
              <a:rPr lang="ja-JP" altLang="en-US" sz="2000" dirty="0">
                <a:solidFill>
                  <a:schemeClr val="dk1"/>
                </a:solidFill>
              </a:rPr>
              <a:t>全利用者の延数を、当該月</a:t>
            </a:r>
            <a:r>
              <a:rPr lang="ja-JP" altLang="en-US" sz="2000" dirty="0" smtClean="0">
                <a:solidFill>
                  <a:schemeClr val="dk1"/>
                </a:solidFill>
              </a:rPr>
              <a:t>の日数</a:t>
            </a:r>
            <a:r>
              <a:rPr lang="ja-JP" altLang="en-US" sz="2000" dirty="0">
                <a:solidFill>
                  <a:schemeClr val="dk1"/>
                </a:solidFill>
              </a:rPr>
              <a:t>で除した数（小数点以下</a:t>
            </a:r>
            <a:r>
              <a:rPr lang="ja-JP" altLang="en-US" sz="2000" dirty="0" smtClean="0">
                <a:solidFill>
                  <a:schemeClr val="dk1"/>
                </a:solidFill>
              </a:rPr>
              <a:t>切り上げ</a:t>
            </a:r>
            <a:r>
              <a:rPr lang="en-US" altLang="ja-JP" sz="2000" dirty="0" smtClean="0">
                <a:solidFill>
                  <a:schemeClr val="dk1"/>
                </a:solidFill>
              </a:rPr>
              <a:t>)</a:t>
            </a:r>
            <a:endParaRPr lang="en-US" altLang="ja-JP" sz="2000" dirty="0">
              <a:solidFill>
                <a:schemeClr val="dk1"/>
              </a:solidFill>
            </a:endParaRPr>
          </a:p>
        </p:txBody>
      </p:sp>
      <p:sp>
        <p:nvSpPr>
          <p:cNvPr id="7" name="正方形/長方形 6"/>
          <p:cNvSpPr/>
          <p:nvPr/>
        </p:nvSpPr>
        <p:spPr>
          <a:xfrm>
            <a:off x="0" y="4919008"/>
            <a:ext cx="12192000" cy="1938992"/>
          </a:xfrm>
          <a:prstGeom prst="rect">
            <a:avLst/>
          </a:prstGeom>
        </p:spPr>
        <p:txBody>
          <a:bodyPr wrap="square">
            <a:spAutoFit/>
          </a:bodyPr>
          <a:lstStyle/>
          <a:p>
            <a:r>
              <a:rPr lang="ja-JP" altLang="en-US" sz="2000" b="1" dirty="0" smtClean="0">
                <a:solidFill>
                  <a:schemeClr val="dk1"/>
                </a:solidFill>
              </a:rPr>
              <a:t>５ </a:t>
            </a:r>
            <a:r>
              <a:rPr lang="ja-JP" altLang="en-US" sz="2000" b="1" dirty="0">
                <a:solidFill>
                  <a:schemeClr val="dk1"/>
                </a:solidFill>
              </a:rPr>
              <a:t>ユニットケア体制が整備されていない場合の</a:t>
            </a:r>
            <a:r>
              <a:rPr lang="ja-JP" altLang="en-US" sz="2000" b="1" dirty="0" smtClean="0">
                <a:solidFill>
                  <a:schemeClr val="dk1"/>
                </a:solidFill>
              </a:rPr>
              <a:t>減算　</a:t>
            </a:r>
            <a:r>
              <a:rPr lang="ja-JP" altLang="en-US" sz="2000" dirty="0" smtClean="0"/>
              <a:t>所定</a:t>
            </a:r>
            <a:r>
              <a:rPr lang="ja-JP" altLang="en-US" sz="2000" dirty="0"/>
              <a:t>単位数</a:t>
            </a:r>
            <a:r>
              <a:rPr lang="ja-JP" altLang="en-US" sz="2000" dirty="0" smtClean="0"/>
              <a:t>の</a:t>
            </a:r>
            <a:r>
              <a:rPr lang="en-US" altLang="ja-JP" sz="2000" dirty="0" smtClean="0"/>
              <a:t>97/100</a:t>
            </a:r>
            <a:r>
              <a:rPr lang="ja-JP" altLang="en-US" sz="2000" dirty="0" smtClean="0"/>
              <a:t>に</a:t>
            </a:r>
            <a:r>
              <a:rPr lang="ja-JP" altLang="en-US" sz="2000" dirty="0"/>
              <a:t>相当する</a:t>
            </a:r>
            <a:r>
              <a:rPr lang="ja-JP" altLang="en-US" sz="2000" dirty="0" smtClean="0"/>
              <a:t>単位数に減算する</a:t>
            </a:r>
            <a:r>
              <a:rPr lang="ja-JP" altLang="en-US" sz="2000" dirty="0"/>
              <a:t>。</a:t>
            </a:r>
            <a:endParaRPr lang="en-US" altLang="ja-JP" sz="2000" b="1" dirty="0">
              <a:solidFill>
                <a:schemeClr val="dk1"/>
              </a:solidFill>
            </a:endParaRPr>
          </a:p>
          <a:p>
            <a:pPr marL="85725" indent="93663"/>
            <a:r>
              <a:rPr lang="ja-JP" altLang="en-US" sz="2000" dirty="0"/>
              <a:t>ある月</a:t>
            </a:r>
            <a:r>
              <a:rPr lang="en-US" altLang="ja-JP" sz="2000" dirty="0"/>
              <a:t>(</a:t>
            </a:r>
            <a:r>
              <a:rPr lang="ja-JP" altLang="en-US" sz="2000" dirty="0"/>
              <a:t>歴月</a:t>
            </a:r>
            <a:r>
              <a:rPr lang="en-US" altLang="ja-JP" sz="2000" dirty="0"/>
              <a:t>)</a:t>
            </a:r>
            <a:r>
              <a:rPr lang="ja-JP" altLang="en-US" sz="2000" dirty="0"/>
              <a:t>に</a:t>
            </a:r>
            <a:r>
              <a:rPr lang="ja-JP" altLang="en-US" sz="2000" dirty="0" smtClean="0"/>
              <a:t>おいて</a:t>
            </a:r>
            <a:r>
              <a:rPr lang="ja-JP" altLang="en-US" sz="2000" dirty="0"/>
              <a:t>下</a:t>
            </a:r>
            <a:r>
              <a:rPr lang="ja-JP" altLang="en-US" sz="2000" dirty="0" smtClean="0"/>
              <a:t>記</a:t>
            </a:r>
            <a:r>
              <a:rPr lang="ja-JP" altLang="en-US" sz="2000" dirty="0"/>
              <a:t>の基準を満たさない状況が発生した場合に、その翌々月から基準に満たない状況が解消されるに至った月まで</a:t>
            </a:r>
            <a:r>
              <a:rPr lang="ja-JP" altLang="en-US" sz="2000" dirty="0" smtClean="0"/>
              <a:t>、入所者</a:t>
            </a:r>
            <a:r>
              <a:rPr lang="ja-JP" altLang="en-US" sz="2000" dirty="0"/>
              <a:t>全員に</a:t>
            </a:r>
            <a:r>
              <a:rPr lang="ja-JP" altLang="en-US" sz="2000" dirty="0" smtClean="0"/>
              <a:t>ついて減算する。（翌月</a:t>
            </a:r>
            <a:r>
              <a:rPr lang="ja-JP" altLang="en-US" sz="2000" dirty="0"/>
              <a:t>の末日において基準を満たすに至っている場合を除く。）</a:t>
            </a:r>
            <a:endParaRPr lang="en-US" altLang="ja-JP" sz="2000" dirty="0"/>
          </a:p>
          <a:p>
            <a:pPr marL="360363" indent="-180975"/>
            <a:r>
              <a:rPr lang="ja-JP" altLang="en-US" sz="2000" dirty="0" smtClean="0"/>
              <a:t>① </a:t>
            </a:r>
            <a:r>
              <a:rPr lang="ja-JP" altLang="en-US" sz="2000" dirty="0"/>
              <a:t>日中については、ユニットごとに常時１人以上の介護職員又は看護職員を配置</a:t>
            </a:r>
            <a:r>
              <a:rPr lang="ja-JP" altLang="en-US" sz="2000" dirty="0" smtClean="0"/>
              <a:t>すること</a:t>
            </a:r>
            <a:r>
              <a:rPr lang="ja-JP" altLang="en-US" sz="2000" dirty="0"/>
              <a:t>。</a:t>
            </a:r>
          </a:p>
          <a:p>
            <a:pPr marL="360363" indent="-180975"/>
            <a:r>
              <a:rPr lang="ja-JP" altLang="en-US" sz="2000" dirty="0"/>
              <a:t>② ユニットごとに、常勤のユニットリーダーを配置すること</a:t>
            </a:r>
            <a:r>
              <a:rPr lang="ja-JP" altLang="en-US" sz="2000" dirty="0" smtClean="0"/>
              <a:t>。</a:t>
            </a:r>
            <a:endParaRPr lang="ja-JP" altLang="en-US" sz="2000" dirty="0"/>
          </a:p>
        </p:txBody>
      </p:sp>
    </p:spTree>
    <p:extLst>
      <p:ext uri="{BB962C8B-B14F-4D97-AF65-F5344CB8AC3E}">
        <p14:creationId xmlns:p14="http://schemas.microsoft.com/office/powerpoint/2010/main" val="5847125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79</a:t>
            </a:fld>
            <a:endParaRPr kumimoji="1" lang="ja-JP" altLang="en-US" dirty="0"/>
          </a:p>
        </p:txBody>
      </p:sp>
      <p:sp>
        <p:nvSpPr>
          <p:cNvPr id="4" name="正方形/長方形 3"/>
          <p:cNvSpPr/>
          <p:nvPr/>
        </p:nvSpPr>
        <p:spPr>
          <a:xfrm>
            <a:off x="0" y="0"/>
            <a:ext cx="12192000" cy="4401205"/>
          </a:xfrm>
          <a:prstGeom prst="rect">
            <a:avLst/>
          </a:prstGeom>
        </p:spPr>
        <p:txBody>
          <a:bodyPr wrap="square">
            <a:spAutoFit/>
          </a:bodyPr>
          <a:lstStyle/>
          <a:p>
            <a:pPr marL="542925" indent="-542925"/>
            <a:r>
              <a:rPr lang="ja-JP" altLang="en-US" sz="2000" b="1" dirty="0" smtClean="0"/>
              <a:t>６ </a:t>
            </a:r>
            <a:r>
              <a:rPr lang="ja-JP" altLang="en-US" sz="2000" b="1" dirty="0"/>
              <a:t>身体拘束廃止未実施</a:t>
            </a:r>
            <a:r>
              <a:rPr lang="ja-JP" altLang="en-US" sz="2000" b="1" dirty="0" smtClean="0"/>
              <a:t>減算　</a:t>
            </a:r>
            <a:r>
              <a:rPr lang="ja-JP" altLang="en-US" sz="2000" dirty="0" smtClean="0"/>
              <a:t>所定</a:t>
            </a:r>
            <a:r>
              <a:rPr lang="ja-JP" altLang="en-US" sz="2000" dirty="0"/>
              <a:t>単位数の</a:t>
            </a:r>
            <a:r>
              <a:rPr lang="en-US" altLang="ja-JP" sz="2000" dirty="0"/>
              <a:t>100</a:t>
            </a:r>
            <a:r>
              <a:rPr lang="ja-JP" altLang="en-US" sz="2000" dirty="0"/>
              <a:t>分の</a:t>
            </a:r>
            <a:r>
              <a:rPr lang="en-US" altLang="ja-JP" sz="2000" dirty="0"/>
              <a:t>10</a:t>
            </a:r>
            <a:r>
              <a:rPr lang="ja-JP" altLang="en-US" sz="2000" dirty="0"/>
              <a:t>に相当する単位数</a:t>
            </a:r>
            <a:r>
              <a:rPr lang="ja-JP" altLang="en-US" sz="2000" dirty="0" smtClean="0"/>
              <a:t>を減算</a:t>
            </a:r>
            <a:r>
              <a:rPr lang="ja-JP" altLang="en-US" sz="2000" dirty="0"/>
              <a:t>する。</a:t>
            </a:r>
            <a:endParaRPr lang="en-US" altLang="ja-JP" sz="2000" dirty="0"/>
          </a:p>
          <a:p>
            <a:pPr marL="185738" indent="171450">
              <a:tabLst>
                <a:tab pos="185738" algn="l"/>
              </a:tabLst>
            </a:pPr>
            <a:r>
              <a:rPr lang="ja-JP" altLang="en-US" sz="2000" dirty="0" smtClean="0"/>
              <a:t>施設に</a:t>
            </a:r>
            <a:r>
              <a:rPr lang="ja-JP" altLang="en-US" sz="2000" dirty="0"/>
              <a:t>おいて身体的拘束等が行われていた場合ではなく、</a:t>
            </a:r>
            <a:r>
              <a:rPr lang="ja-JP" altLang="en-US" sz="2000" u="sng" dirty="0"/>
              <a:t>別に厚生労働大臣が定める基準を</a:t>
            </a:r>
            <a:r>
              <a:rPr lang="ja-JP" altLang="en-US" sz="2000" u="sng" dirty="0" smtClean="0"/>
              <a:t>満たさない</a:t>
            </a:r>
            <a:r>
              <a:rPr lang="ja-JP" altLang="en-US" sz="2000" u="sng" dirty="0"/>
              <a:t>場合</a:t>
            </a:r>
            <a:r>
              <a:rPr lang="ja-JP" altLang="en-US" sz="2000" dirty="0" smtClean="0"/>
              <a:t>に（下記</a:t>
            </a:r>
            <a:r>
              <a:rPr lang="ja-JP" altLang="en-US" sz="2000" dirty="0"/>
              <a:t>①から④の事実が生じた</a:t>
            </a:r>
            <a:r>
              <a:rPr lang="ja-JP" altLang="en-US" sz="2000" dirty="0" smtClean="0"/>
              <a:t>場合）、</a:t>
            </a:r>
            <a:r>
              <a:rPr lang="ja-JP" altLang="en-US" sz="2000" dirty="0"/>
              <a:t>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月後に改善計画に基づく改善状況を菊陽町長に報告することとし、事実が生じた月の翌月から改善が認められた月までの間について、利用者全員について所定単位数から減算する</a:t>
            </a:r>
            <a:r>
              <a:rPr lang="ja-JP" altLang="en-US" sz="2000" dirty="0" smtClean="0"/>
              <a:t>。</a:t>
            </a:r>
            <a:endParaRPr lang="en-US" altLang="ja-JP" sz="2000" dirty="0" smtClean="0"/>
          </a:p>
          <a:p>
            <a:pPr marL="185738" indent="171450">
              <a:tabLst>
                <a:tab pos="185738" algn="l"/>
              </a:tabLst>
            </a:pPr>
            <a:endParaRPr lang="en-US" altLang="ja-JP" sz="2000" dirty="0"/>
          </a:p>
          <a:p>
            <a:pPr marL="185738" indent="171450">
              <a:tabLst>
                <a:tab pos="185738" algn="l"/>
              </a:tabLst>
            </a:pPr>
            <a:endParaRPr lang="en-US" altLang="ja-JP" sz="2000" dirty="0" smtClean="0"/>
          </a:p>
          <a:p>
            <a:pPr marL="185738" indent="171450">
              <a:tabLst>
                <a:tab pos="185738" algn="l"/>
              </a:tabLst>
            </a:pPr>
            <a:endParaRPr lang="en-US" altLang="ja-JP" sz="2000" dirty="0"/>
          </a:p>
          <a:p>
            <a:pPr marL="185738" indent="171450">
              <a:tabLst>
                <a:tab pos="185738" algn="l"/>
              </a:tabLst>
            </a:pPr>
            <a:endParaRPr lang="en-US" altLang="ja-JP" sz="2000" dirty="0" smtClean="0"/>
          </a:p>
          <a:p>
            <a:pPr marL="185738" indent="171450">
              <a:tabLst>
                <a:tab pos="185738" algn="l"/>
              </a:tabLst>
            </a:pPr>
            <a:endParaRPr lang="en-US" altLang="ja-JP" sz="2000" dirty="0"/>
          </a:p>
          <a:p>
            <a:pPr marL="542925" indent="-542925"/>
            <a:endParaRPr lang="en-US" altLang="ja-JP" sz="2000" dirty="0" smtClean="0"/>
          </a:p>
          <a:p>
            <a:pPr marL="542925" indent="-542925"/>
            <a:r>
              <a:rPr lang="ja-JP" altLang="en-US" sz="2000" b="1" dirty="0" smtClean="0"/>
              <a:t>７ 安全管理体制未実施減算　</a:t>
            </a:r>
            <a:r>
              <a:rPr lang="ja-JP" altLang="en-US" sz="2000" dirty="0"/>
              <a:t>所定単位数</a:t>
            </a:r>
            <a:r>
              <a:rPr lang="ja-JP" altLang="en-US" sz="2000" dirty="0" smtClean="0"/>
              <a:t>から</a:t>
            </a:r>
            <a:r>
              <a:rPr lang="en-US" altLang="ja-JP" sz="2000" dirty="0" smtClean="0"/>
              <a:t>5</a:t>
            </a:r>
            <a:r>
              <a:rPr lang="ja-JP" altLang="en-US" sz="2000" dirty="0" smtClean="0"/>
              <a:t>単位</a:t>
            </a:r>
            <a:r>
              <a:rPr lang="ja-JP" altLang="en-US" sz="2000" dirty="0"/>
              <a:t>／</a:t>
            </a:r>
            <a:r>
              <a:rPr lang="ja-JP" altLang="en-US" sz="2000" dirty="0" smtClean="0"/>
              <a:t>日を減算する。</a:t>
            </a:r>
            <a:endParaRPr lang="en-US" altLang="ja-JP" sz="2000" dirty="0" smtClean="0"/>
          </a:p>
          <a:p>
            <a:pPr marL="185738" indent="171450"/>
            <a:r>
              <a:rPr lang="ja-JP" altLang="en-US" sz="2000" dirty="0" smtClean="0"/>
              <a:t>別に厚生労働大臣が定める基準を</a:t>
            </a:r>
            <a:r>
              <a:rPr lang="ja-JP" altLang="en-US" sz="2000" dirty="0"/>
              <a:t>満たさない事実が生じた場合に、その翌月から基準に満たない状況が解消されるに至った月まで、入所者全員について、所定単位数から減算</a:t>
            </a:r>
            <a:r>
              <a:rPr lang="ja-JP" altLang="en-US" sz="2000" dirty="0" smtClean="0"/>
              <a:t>する。</a:t>
            </a:r>
            <a:endParaRPr lang="en-US" altLang="ja-JP" sz="2000" dirty="0" smtClean="0"/>
          </a:p>
        </p:txBody>
      </p:sp>
      <p:sp>
        <p:nvSpPr>
          <p:cNvPr id="9" name="正方形/長方形 8"/>
          <p:cNvSpPr/>
          <p:nvPr/>
        </p:nvSpPr>
        <p:spPr>
          <a:xfrm>
            <a:off x="438150" y="1576966"/>
            <a:ext cx="11315700" cy="1585049"/>
          </a:xfrm>
          <a:prstGeom prst="rect">
            <a:avLst/>
          </a:prstGeom>
          <a:ln w="6350">
            <a:solidFill>
              <a:schemeClr val="tx1"/>
            </a:solidFill>
            <a:prstDash val="sysDot"/>
          </a:ln>
        </p:spPr>
        <p:txBody>
          <a:bodyPr wrap="square" bIns="0" anchor="ctr" anchorCtr="0">
            <a:spAutoFit/>
          </a:bodyPr>
          <a:lstStyle/>
          <a:p>
            <a:pPr marL="185738" indent="-185738">
              <a:tabLst>
                <a:tab pos="185738" algn="l"/>
              </a:tabLst>
            </a:pPr>
            <a:r>
              <a:rPr lang="en-US" altLang="ja-JP" sz="2000" dirty="0"/>
              <a:t>【</a:t>
            </a:r>
            <a:r>
              <a:rPr lang="ja-JP" altLang="en-US" sz="2000" dirty="0"/>
              <a:t>厚生労働大臣が定める基準</a:t>
            </a:r>
            <a:r>
              <a:rPr lang="en-US" altLang="ja-JP" sz="2000" dirty="0"/>
              <a:t>】</a:t>
            </a:r>
          </a:p>
          <a:p>
            <a:pPr marL="185738" indent="-185738">
              <a:tabLst>
                <a:tab pos="185738" algn="l"/>
              </a:tabLst>
            </a:pPr>
            <a:r>
              <a:rPr lang="en-US" altLang="ja-JP" sz="2000" dirty="0"/>
              <a:t>① </a:t>
            </a:r>
            <a:r>
              <a:rPr lang="ja-JP" altLang="en-US" sz="2000" dirty="0"/>
              <a:t>身体拘束等を行う場合の記録を行って</a:t>
            </a:r>
            <a:r>
              <a:rPr lang="ja-JP" altLang="en-US" sz="2000" dirty="0" smtClean="0"/>
              <a:t>いる</a:t>
            </a:r>
            <a:endParaRPr lang="ja-JP" altLang="en-US" sz="2000" dirty="0"/>
          </a:p>
          <a:p>
            <a:pPr marL="185738" indent="-185738">
              <a:tabLst>
                <a:tab pos="185738" algn="l"/>
              </a:tabLst>
            </a:pPr>
            <a:r>
              <a:rPr lang="ja-JP" altLang="en-US" sz="2000" dirty="0"/>
              <a:t>② 身体的拘束等の適正化のための対策を検討する委員会を</a:t>
            </a:r>
            <a:r>
              <a:rPr lang="en-US" altLang="ja-JP" sz="2000" dirty="0"/>
              <a:t>3</a:t>
            </a:r>
            <a:r>
              <a:rPr lang="ja-JP" altLang="en-US" sz="2000" dirty="0"/>
              <a:t>月に</a:t>
            </a:r>
            <a:r>
              <a:rPr lang="en-US" altLang="ja-JP" sz="2000" dirty="0"/>
              <a:t>1</a:t>
            </a:r>
            <a:r>
              <a:rPr lang="ja-JP" altLang="en-US" sz="2000" dirty="0"/>
              <a:t>回以上開催して</a:t>
            </a:r>
            <a:r>
              <a:rPr lang="ja-JP" altLang="en-US" sz="2000" dirty="0" smtClean="0"/>
              <a:t>いる</a:t>
            </a:r>
            <a:endParaRPr lang="ja-JP" altLang="en-US" sz="2000" dirty="0"/>
          </a:p>
          <a:p>
            <a:pPr marL="185738" indent="-185738">
              <a:tabLst>
                <a:tab pos="185738" algn="l"/>
              </a:tabLst>
            </a:pPr>
            <a:r>
              <a:rPr lang="ja-JP" altLang="en-US" sz="2000" dirty="0"/>
              <a:t>③ 身体的拘束等の適正化にための指針を整備して</a:t>
            </a:r>
            <a:r>
              <a:rPr lang="ja-JP" altLang="en-US" sz="2000" dirty="0" smtClean="0"/>
              <a:t>いる</a:t>
            </a:r>
            <a:endParaRPr lang="ja-JP" altLang="en-US" sz="2000" dirty="0"/>
          </a:p>
          <a:p>
            <a:pPr marL="185738" indent="-185738">
              <a:tabLst>
                <a:tab pos="185738" algn="l"/>
              </a:tabLst>
            </a:pPr>
            <a:r>
              <a:rPr lang="ja-JP" altLang="en-US" sz="2000" dirty="0"/>
              <a:t>④ 身体的拘束等の適正化のための定期的な研修（年</a:t>
            </a:r>
            <a:r>
              <a:rPr lang="en-US" altLang="ja-JP" sz="2000" dirty="0"/>
              <a:t>2</a:t>
            </a:r>
            <a:r>
              <a:rPr lang="ja-JP" altLang="en-US" sz="2000" dirty="0"/>
              <a:t>回以上）を実施して</a:t>
            </a:r>
            <a:r>
              <a:rPr lang="ja-JP" altLang="en-US" sz="2000" dirty="0" smtClean="0"/>
              <a:t>いる</a:t>
            </a:r>
            <a:endParaRPr lang="ja-JP" altLang="en-US" sz="2000" dirty="0"/>
          </a:p>
        </p:txBody>
      </p:sp>
      <p:sp>
        <p:nvSpPr>
          <p:cNvPr id="5" name="正方形/長方形 4"/>
          <p:cNvSpPr/>
          <p:nvPr/>
        </p:nvSpPr>
        <p:spPr>
          <a:xfrm>
            <a:off x="438150" y="4353144"/>
            <a:ext cx="11315700" cy="2451953"/>
          </a:xfrm>
          <a:prstGeom prst="rect">
            <a:avLst/>
          </a:prstGeom>
          <a:ln w="6350">
            <a:solidFill>
              <a:schemeClr val="tx1"/>
            </a:solidFill>
            <a:prstDash val="sysDot"/>
          </a:ln>
        </p:spPr>
        <p:txBody>
          <a:bodyPr wrap="square" anchor="ctr" anchorCtr="0">
            <a:spAutoFit/>
          </a:bodyPr>
          <a:lstStyle/>
          <a:p>
            <a:pPr marL="185738" indent="-185738">
              <a:lnSpc>
                <a:spcPts val="2300"/>
              </a:lnSpc>
            </a:pPr>
            <a:r>
              <a:rPr lang="en-US" altLang="ja-JP" sz="2000" dirty="0" smtClean="0"/>
              <a:t>【</a:t>
            </a:r>
            <a:r>
              <a:rPr lang="ja-JP" altLang="en-US" sz="2000" dirty="0" smtClean="0"/>
              <a:t>厚生労働大臣が定める基準</a:t>
            </a:r>
            <a:r>
              <a:rPr lang="en-US" altLang="ja-JP" sz="2000" dirty="0" smtClean="0"/>
              <a:t>】</a:t>
            </a:r>
          </a:p>
          <a:p>
            <a:pPr marL="185738" indent="-185738">
              <a:lnSpc>
                <a:spcPts val="2300"/>
              </a:lnSpc>
            </a:pPr>
            <a:r>
              <a:rPr lang="ja-JP" altLang="en-US" sz="2000" dirty="0" smtClean="0"/>
              <a:t>① </a:t>
            </a:r>
            <a:r>
              <a:rPr lang="ja-JP" altLang="en-US" sz="2000" dirty="0"/>
              <a:t>事故が発生した場合の対応、次号に規定する報告の方法等が記載された事故発生の防止のための指針を整備すること。 </a:t>
            </a:r>
            <a:endParaRPr lang="en-US" altLang="ja-JP" sz="2000" dirty="0" smtClean="0"/>
          </a:p>
          <a:p>
            <a:pPr marL="185738" indent="-185738">
              <a:lnSpc>
                <a:spcPts val="2300"/>
              </a:lnSpc>
            </a:pPr>
            <a:r>
              <a:rPr lang="ja-JP" altLang="en-US" sz="2000" dirty="0" smtClean="0"/>
              <a:t>② 事故</a:t>
            </a:r>
            <a:r>
              <a:rPr lang="ja-JP" altLang="en-US" sz="2000" dirty="0"/>
              <a:t>が発生した場合又はそれに至る危険性がある事態が生じた場合に、当該事実が報告され、その分析を通した改善策について、従業者に周知徹底を図る体制を整備すること。 </a:t>
            </a:r>
            <a:endParaRPr lang="en-US" altLang="ja-JP" sz="2000" dirty="0" smtClean="0"/>
          </a:p>
          <a:p>
            <a:pPr marL="185738" indent="-185738">
              <a:lnSpc>
                <a:spcPts val="2300"/>
              </a:lnSpc>
            </a:pPr>
            <a:r>
              <a:rPr lang="ja-JP" altLang="en-US" sz="2000" dirty="0" smtClean="0"/>
              <a:t>③ 事故</a:t>
            </a:r>
            <a:r>
              <a:rPr lang="ja-JP" altLang="en-US" sz="2000" dirty="0"/>
              <a:t>発生の防止のための委員会（テレビ電話装置等を活用して行うことが</a:t>
            </a:r>
            <a:r>
              <a:rPr lang="ja-JP" altLang="en-US" sz="2000" dirty="0" smtClean="0"/>
              <a:t>できる。</a:t>
            </a:r>
            <a:r>
              <a:rPr lang="ja-JP" altLang="en-US" sz="2000" dirty="0"/>
              <a:t>）及び従業者に対する研修を</a:t>
            </a:r>
            <a:r>
              <a:rPr lang="ja-JP" altLang="en-US" sz="2000" dirty="0" smtClean="0"/>
              <a:t>定期的に</a:t>
            </a:r>
            <a:r>
              <a:rPr lang="ja-JP" altLang="en-US" sz="2000" dirty="0"/>
              <a:t>行うこと。 </a:t>
            </a:r>
            <a:endParaRPr lang="en-US" altLang="ja-JP" sz="2000" dirty="0" smtClean="0"/>
          </a:p>
          <a:p>
            <a:pPr marL="185738" indent="-185738">
              <a:lnSpc>
                <a:spcPts val="2300"/>
              </a:lnSpc>
            </a:pPr>
            <a:r>
              <a:rPr lang="ja-JP" altLang="en-US" sz="2000" dirty="0"/>
              <a:t>④</a:t>
            </a:r>
            <a:r>
              <a:rPr lang="ja-JP" altLang="en-US" sz="2000" dirty="0" smtClean="0"/>
              <a:t> </a:t>
            </a:r>
            <a:r>
              <a:rPr lang="ja-JP" altLang="en-US" sz="2000" dirty="0"/>
              <a:t>前三号に掲げる措置を適切に実施するための担当者を置くこと。</a:t>
            </a:r>
          </a:p>
        </p:txBody>
      </p:sp>
    </p:spTree>
    <p:extLst>
      <p:ext uri="{BB962C8B-B14F-4D97-AF65-F5344CB8AC3E}">
        <p14:creationId xmlns:p14="http://schemas.microsoft.com/office/powerpoint/2010/main" val="483930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5189890"/>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4421" y="6391787"/>
            <a:ext cx="2743200" cy="365125"/>
          </a:xfrm>
        </p:spPr>
        <p:txBody>
          <a:bodyPr/>
          <a:lstStyle/>
          <a:p>
            <a:fld id="{41D9830F-53EB-46B6-9EC0-C4C68F82A889}" type="slidenum">
              <a:rPr kumimoji="1" lang="ja-JP" altLang="en-US" smtClean="0"/>
              <a:t>80</a:t>
            </a:fld>
            <a:endParaRPr kumimoji="1" lang="ja-JP" altLang="en-US"/>
          </a:p>
        </p:txBody>
      </p:sp>
      <p:sp>
        <p:nvSpPr>
          <p:cNvPr id="4" name="正方形/長方形 3"/>
          <p:cNvSpPr/>
          <p:nvPr/>
        </p:nvSpPr>
        <p:spPr>
          <a:xfrm>
            <a:off x="0" y="0"/>
            <a:ext cx="12192000" cy="5016758"/>
          </a:xfrm>
          <a:prstGeom prst="rect">
            <a:avLst/>
          </a:prstGeom>
        </p:spPr>
        <p:txBody>
          <a:bodyPr wrap="square">
            <a:spAutoFit/>
          </a:bodyPr>
          <a:lstStyle/>
          <a:p>
            <a:pPr marL="542925" indent="-542925"/>
            <a:r>
              <a:rPr lang="ja-JP" altLang="en-US" sz="2000" b="1" dirty="0"/>
              <a:t>８</a:t>
            </a:r>
            <a:r>
              <a:rPr lang="ja-JP" altLang="en-US" sz="2000" b="1" dirty="0" smtClean="0"/>
              <a:t> </a:t>
            </a:r>
            <a:r>
              <a:rPr lang="ja-JP" altLang="en-US" sz="2000" b="1" dirty="0"/>
              <a:t>高齢者虐待防止措置未実施減算　</a:t>
            </a:r>
            <a:r>
              <a:rPr lang="ja-JP" altLang="en-US" sz="2000" dirty="0"/>
              <a:t>所定単位数の</a:t>
            </a:r>
            <a:r>
              <a:rPr lang="en-US" altLang="ja-JP" sz="2000" dirty="0"/>
              <a:t>100</a:t>
            </a:r>
            <a:r>
              <a:rPr lang="ja-JP" altLang="en-US" sz="2000" dirty="0"/>
              <a:t>分の</a:t>
            </a:r>
            <a:r>
              <a:rPr lang="en-US" altLang="ja-JP" sz="2000" dirty="0"/>
              <a:t>1</a:t>
            </a:r>
            <a:r>
              <a:rPr lang="ja-JP" altLang="en-US" sz="2000" dirty="0"/>
              <a:t>に相当する単位数を減算する。</a:t>
            </a:r>
            <a:endParaRPr lang="en-US" altLang="ja-JP" sz="2000" dirty="0"/>
          </a:p>
          <a:p>
            <a:pPr marL="179388" indent="180975"/>
            <a:r>
              <a:rPr lang="ja-JP" altLang="en-US" sz="2000" dirty="0" smtClean="0"/>
              <a:t>施設に</a:t>
            </a:r>
            <a:r>
              <a:rPr lang="ja-JP" altLang="en-US" sz="2000" dirty="0"/>
              <a:t>おいて高齢者虐待が発生した場合ではなく、別に</a:t>
            </a:r>
            <a:r>
              <a:rPr lang="ja-JP" altLang="en-US" sz="2000" u="sng" dirty="0"/>
              <a:t>厚生労働大臣が定める基準を</a:t>
            </a:r>
            <a:r>
              <a:rPr lang="ja-JP" altLang="en-US" sz="2000" u="sng" dirty="0" smtClean="0"/>
              <a:t>満たさない場合</a:t>
            </a:r>
            <a:r>
              <a:rPr lang="ja-JP" altLang="en-US" sz="2000" dirty="0" smtClean="0"/>
              <a:t>に、</a:t>
            </a:r>
            <a:r>
              <a:rPr lang="ja-JP" altLang="en-US" sz="2000" dirty="0"/>
              <a:t>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a:t>
            </a:r>
            <a:r>
              <a:rPr lang="ja-JP" altLang="en-US" sz="2000" dirty="0" smtClean="0"/>
              <a:t>、入所者</a:t>
            </a:r>
            <a:r>
              <a:rPr lang="ja-JP" altLang="en-US" sz="2000" dirty="0"/>
              <a:t>全員について、所定単位数から減算する。</a:t>
            </a:r>
            <a:endParaRPr lang="en-US" altLang="ja-JP" sz="2000"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smtClean="0"/>
          </a:p>
          <a:p>
            <a:endParaRPr lang="en-US" altLang="ja-JP" sz="1000" b="1" dirty="0" smtClean="0"/>
          </a:p>
          <a:p>
            <a:r>
              <a:rPr lang="ja-JP" altLang="en-US" sz="2000" b="1" dirty="0" smtClean="0"/>
              <a:t>９ 業務</a:t>
            </a:r>
            <a:r>
              <a:rPr lang="ja-JP" altLang="en-US" sz="2000" b="1" dirty="0"/>
              <a:t>継続計画未策定</a:t>
            </a:r>
            <a:r>
              <a:rPr lang="ja-JP" altLang="en-US" sz="2000" b="1" dirty="0" smtClean="0"/>
              <a:t>減算　</a:t>
            </a:r>
            <a:r>
              <a:rPr lang="ja-JP" altLang="en-US" sz="2000" dirty="0" smtClean="0"/>
              <a:t>所定</a:t>
            </a:r>
            <a:r>
              <a:rPr lang="ja-JP" altLang="en-US" sz="2000" dirty="0"/>
              <a:t>単位数の</a:t>
            </a:r>
            <a:r>
              <a:rPr lang="en-US" altLang="ja-JP" sz="2000" dirty="0"/>
              <a:t>100</a:t>
            </a:r>
            <a:r>
              <a:rPr lang="ja-JP" altLang="en-US" sz="2000" dirty="0"/>
              <a:t>分の</a:t>
            </a:r>
            <a:r>
              <a:rPr lang="en-US" altLang="ja-JP" sz="2000" dirty="0"/>
              <a:t>3</a:t>
            </a:r>
            <a:r>
              <a:rPr lang="ja-JP" altLang="en-US" sz="2000" dirty="0"/>
              <a:t>に相当する単位数</a:t>
            </a:r>
            <a:r>
              <a:rPr lang="ja-JP" altLang="en-US" sz="2000" dirty="0" smtClean="0"/>
              <a:t>を減算</a:t>
            </a:r>
            <a:r>
              <a:rPr lang="ja-JP" altLang="en-US" sz="2000" dirty="0"/>
              <a:t>する。</a:t>
            </a:r>
            <a:endParaRPr lang="en-US" altLang="ja-JP" sz="2000" dirty="0"/>
          </a:p>
          <a:p>
            <a:pPr marL="179388" indent="180975"/>
            <a:r>
              <a:rPr lang="ja-JP" altLang="en-US" sz="2000" u="sng" dirty="0" smtClean="0"/>
              <a:t>別</a:t>
            </a:r>
            <a:r>
              <a:rPr lang="ja-JP" altLang="en-US" sz="2000" u="sng" dirty="0"/>
              <a:t>に厚生労働大臣が定める</a:t>
            </a:r>
            <a:r>
              <a:rPr lang="ja-JP" altLang="en-US" sz="2000" u="sng" dirty="0" smtClean="0"/>
              <a:t>基準</a:t>
            </a:r>
            <a:r>
              <a:rPr lang="ja-JP" altLang="en-US" sz="2000" dirty="0" smtClean="0"/>
              <a:t>を満たさない</a:t>
            </a:r>
            <a:r>
              <a:rPr lang="ja-JP" altLang="en-US" sz="2000" dirty="0"/>
              <a:t>事実が生じた</a:t>
            </a:r>
            <a:r>
              <a:rPr lang="ja-JP" altLang="en-US" sz="2000" dirty="0" smtClean="0"/>
              <a:t>場合</a:t>
            </a:r>
            <a:r>
              <a:rPr lang="ja-JP" altLang="en-US" sz="2000" dirty="0"/>
              <a:t>に、その翌月（基準を満たさない事実が生じた日が月の初日である場合は当該月</a:t>
            </a:r>
            <a:r>
              <a:rPr lang="ja-JP" altLang="en-US" sz="2000" dirty="0" smtClean="0"/>
              <a:t>）から</a:t>
            </a:r>
            <a:r>
              <a:rPr lang="ja-JP" altLang="en-US" sz="2000" dirty="0"/>
              <a:t>基準に満たない状況が解消されるに至った月まで、</a:t>
            </a:r>
            <a:r>
              <a:rPr lang="ja-JP" altLang="en-US" sz="2000" dirty="0" smtClean="0"/>
              <a:t>当該施設の入所者</a:t>
            </a:r>
            <a:r>
              <a:rPr lang="ja-JP" altLang="en-US" sz="2000" dirty="0"/>
              <a:t>全員に</a:t>
            </a:r>
            <a:r>
              <a:rPr lang="ja-JP" altLang="en-US" sz="2000" dirty="0" smtClean="0"/>
              <a:t>ついて、所定単位数から減算する。</a:t>
            </a:r>
            <a:endParaRPr lang="ja-JP" altLang="en-US" sz="800" dirty="0"/>
          </a:p>
        </p:txBody>
      </p:sp>
      <p:sp>
        <p:nvSpPr>
          <p:cNvPr id="3" name="正方形/長方形 2"/>
          <p:cNvSpPr/>
          <p:nvPr/>
        </p:nvSpPr>
        <p:spPr>
          <a:xfrm>
            <a:off x="300036" y="4837549"/>
            <a:ext cx="11747585" cy="1919363"/>
          </a:xfrm>
          <a:prstGeom prst="rect">
            <a:avLst/>
          </a:prstGeom>
          <a:ln w="6350">
            <a:solidFill>
              <a:schemeClr val="tx1"/>
            </a:solidFill>
            <a:prstDash val="sysDot"/>
          </a:ln>
        </p:spPr>
        <p:txBody>
          <a:bodyPr wrap="square" tIns="72000" bIns="0" anchor="ctr" anchorCtr="0">
            <a:spAutoFit/>
          </a:bodyPr>
          <a:lstStyle/>
          <a:p>
            <a:pPr marL="263525" indent="-263525"/>
            <a:r>
              <a:rPr lang="en-US" altLang="ja-JP" sz="2000" dirty="0" smtClean="0"/>
              <a:t>【</a:t>
            </a:r>
            <a:r>
              <a:rPr lang="ja-JP" altLang="en-US" sz="2000" dirty="0" smtClean="0"/>
              <a:t>厚生</a:t>
            </a:r>
            <a:r>
              <a:rPr lang="ja-JP" altLang="en-US" sz="2000" dirty="0"/>
              <a:t>労働大臣が定める</a:t>
            </a:r>
            <a:r>
              <a:rPr lang="ja-JP" altLang="en-US" sz="2000" dirty="0" smtClean="0"/>
              <a:t>基準</a:t>
            </a:r>
            <a:r>
              <a:rPr lang="en-US" altLang="ja-JP" sz="2000" dirty="0" smtClean="0"/>
              <a:t>】</a:t>
            </a:r>
            <a:endParaRPr lang="en-US" altLang="ja-JP" sz="2000" dirty="0"/>
          </a:p>
          <a:p>
            <a:pPr marL="85725" indent="185738"/>
            <a:r>
              <a:rPr lang="ja-JP" altLang="en-US" sz="2000" dirty="0"/>
              <a:t>事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endParaRPr lang="en-US" altLang="ja-JP" sz="2000" dirty="0"/>
          </a:p>
          <a:p>
            <a:pPr marL="271463" indent="-185738"/>
            <a:r>
              <a:rPr lang="en-US" altLang="ja-JP" sz="2000" dirty="0"/>
              <a:t>※ </a:t>
            </a:r>
            <a:r>
              <a:rPr lang="ja-JP" altLang="en-US" sz="2000" dirty="0"/>
              <a:t>経過措置（感染症の予防及びまん延の防止のための指針の整備及び非常災害に関する具体的計画の策定を行っている場合は減算を適用しない。）は令和</a:t>
            </a:r>
            <a:r>
              <a:rPr lang="en-US" altLang="ja-JP" sz="2000" dirty="0"/>
              <a:t>7</a:t>
            </a:r>
            <a:r>
              <a:rPr lang="ja-JP" altLang="en-US" sz="2000" dirty="0"/>
              <a:t>年</a:t>
            </a:r>
            <a:r>
              <a:rPr lang="en-US" altLang="ja-JP" sz="2000" dirty="0"/>
              <a:t>3</a:t>
            </a:r>
            <a:r>
              <a:rPr lang="ja-JP" altLang="en-US" sz="2000" dirty="0"/>
              <a:t>月</a:t>
            </a:r>
            <a:r>
              <a:rPr lang="en-US" altLang="ja-JP" sz="2000" dirty="0"/>
              <a:t>31</a:t>
            </a:r>
            <a:r>
              <a:rPr lang="ja-JP" altLang="en-US" sz="2000" dirty="0"/>
              <a:t>日で終了。</a:t>
            </a:r>
            <a:endParaRPr lang="en-US" altLang="ja-JP" sz="2000" dirty="0"/>
          </a:p>
        </p:txBody>
      </p:sp>
      <p:sp>
        <p:nvSpPr>
          <p:cNvPr id="6" name="正方形/長方形 5"/>
          <p:cNvSpPr/>
          <p:nvPr/>
        </p:nvSpPr>
        <p:spPr>
          <a:xfrm>
            <a:off x="314322" y="1634422"/>
            <a:ext cx="11747585" cy="1611586"/>
          </a:xfrm>
          <a:prstGeom prst="rect">
            <a:avLst/>
          </a:prstGeom>
          <a:ln w="6350">
            <a:solidFill>
              <a:schemeClr val="tx1"/>
            </a:solidFill>
            <a:prstDash val="sysDot"/>
          </a:ln>
        </p:spPr>
        <p:txBody>
          <a:bodyPr wrap="square" tIns="72000" bIns="0" anchor="ctr" anchorCtr="0">
            <a:spAutoFit/>
          </a:bodyPr>
          <a:lstStyle/>
          <a:p>
            <a:pPr marL="803275" indent="-803275"/>
            <a:r>
              <a:rPr lang="en-US" altLang="ja-JP" sz="2000" dirty="0"/>
              <a:t>【</a:t>
            </a:r>
            <a:r>
              <a:rPr lang="ja-JP" altLang="en-US" sz="2000" dirty="0"/>
              <a:t> 厚生労働大臣が定める基準</a:t>
            </a:r>
            <a:r>
              <a:rPr lang="en-US" altLang="ja-JP" sz="2000" dirty="0"/>
              <a:t>】</a:t>
            </a:r>
            <a:r>
              <a:rPr lang="ja-JP" altLang="en-US" sz="2000" dirty="0"/>
              <a:t> </a:t>
            </a:r>
            <a:endParaRPr lang="en-US" altLang="ja-JP" sz="2000" dirty="0"/>
          </a:p>
          <a:p>
            <a:pPr marL="803275" indent="-617538"/>
            <a:r>
              <a:rPr lang="en-US" altLang="ja-JP" sz="2000" dirty="0"/>
              <a:t>① </a:t>
            </a:r>
            <a:r>
              <a:rPr lang="ja-JP" altLang="en-US" sz="2000" dirty="0"/>
              <a:t>高齢者虐待防止のための対策を検討する委員会を定期的に開催して</a:t>
            </a:r>
            <a:r>
              <a:rPr lang="ja-JP" altLang="en-US" sz="2000" dirty="0" smtClean="0"/>
              <a:t>いる</a:t>
            </a:r>
            <a:endParaRPr lang="ja-JP" altLang="en-US" sz="2000" dirty="0"/>
          </a:p>
          <a:p>
            <a:pPr marL="803275" indent="-617538"/>
            <a:r>
              <a:rPr lang="ja-JP" altLang="en-US" sz="2000" dirty="0"/>
              <a:t>② 高齢者虐待防止のための指針を整備して</a:t>
            </a:r>
            <a:r>
              <a:rPr lang="ja-JP" altLang="en-US" sz="2000" dirty="0" smtClean="0"/>
              <a:t>いる</a:t>
            </a:r>
            <a:endParaRPr lang="ja-JP" altLang="en-US" sz="2000" dirty="0"/>
          </a:p>
          <a:p>
            <a:pPr marL="803275" indent="-617538"/>
            <a:r>
              <a:rPr lang="ja-JP" altLang="en-US" sz="2000" dirty="0"/>
              <a:t>③ 高齢者虐待防止のための</a:t>
            </a:r>
            <a:r>
              <a:rPr lang="ja-JP" altLang="en-US" sz="2000" dirty="0" smtClean="0"/>
              <a:t>定期的な</a:t>
            </a:r>
            <a:r>
              <a:rPr lang="ja-JP" altLang="en-US" sz="2000" dirty="0"/>
              <a:t>研修 （年</a:t>
            </a:r>
            <a:r>
              <a:rPr lang="en-US" altLang="ja-JP" sz="2000" dirty="0"/>
              <a:t>2</a:t>
            </a:r>
            <a:r>
              <a:rPr lang="ja-JP" altLang="en-US" sz="2000" dirty="0"/>
              <a:t>回以上）を実施して</a:t>
            </a:r>
            <a:r>
              <a:rPr lang="ja-JP" altLang="en-US" sz="2000" dirty="0" smtClean="0"/>
              <a:t>いる</a:t>
            </a:r>
            <a:endParaRPr lang="ja-JP" altLang="en-US" sz="2000" dirty="0"/>
          </a:p>
          <a:p>
            <a:pPr marL="803275" indent="-617538"/>
            <a:r>
              <a:rPr lang="ja-JP" altLang="en-US" sz="2000" dirty="0"/>
              <a:t>④ 高齢者虐待防止措置を適正に実施するための担当者を</a:t>
            </a:r>
            <a:r>
              <a:rPr lang="ja-JP" altLang="en-US" sz="2000"/>
              <a:t>置いて</a:t>
            </a:r>
            <a:r>
              <a:rPr lang="ja-JP" altLang="en-US" sz="2000" smtClean="0"/>
              <a:t>いる</a:t>
            </a:r>
            <a:endParaRPr lang="en-US" altLang="ja-JP" sz="2000" dirty="0"/>
          </a:p>
        </p:txBody>
      </p:sp>
    </p:spTree>
    <p:extLst>
      <p:ext uri="{BB962C8B-B14F-4D97-AF65-F5344CB8AC3E}">
        <p14:creationId xmlns:p14="http://schemas.microsoft.com/office/powerpoint/2010/main" val="29317811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81</a:t>
            </a:fld>
            <a:endParaRPr kumimoji="1" lang="ja-JP" altLang="en-US"/>
          </a:p>
        </p:txBody>
      </p:sp>
      <p:sp>
        <p:nvSpPr>
          <p:cNvPr id="3" name="正方形/長方形 2"/>
          <p:cNvSpPr/>
          <p:nvPr/>
        </p:nvSpPr>
        <p:spPr>
          <a:xfrm>
            <a:off x="0" y="0"/>
            <a:ext cx="12192000" cy="1323439"/>
          </a:xfrm>
          <a:prstGeom prst="rect">
            <a:avLst/>
          </a:prstGeom>
        </p:spPr>
        <p:txBody>
          <a:bodyPr wrap="square">
            <a:spAutoFit/>
          </a:bodyPr>
          <a:lstStyle/>
          <a:p>
            <a:r>
              <a:rPr lang="ja-JP" altLang="en-US" sz="2000" b="1" dirty="0" smtClean="0"/>
              <a:t>１０ 栄養</a:t>
            </a:r>
            <a:r>
              <a:rPr lang="ja-JP" altLang="en-US" sz="2000" b="1" dirty="0"/>
              <a:t>管理に係る（栄養ケア・マネジメント未実施）</a:t>
            </a:r>
            <a:r>
              <a:rPr lang="ja-JP" altLang="en-US" sz="2000" b="1" dirty="0" smtClean="0"/>
              <a:t>減算　</a:t>
            </a:r>
            <a:r>
              <a:rPr lang="ja-JP" altLang="en-US" sz="2000" dirty="0"/>
              <a:t>所定単位数</a:t>
            </a:r>
            <a:r>
              <a:rPr lang="ja-JP" altLang="en-US" sz="2000" dirty="0" smtClean="0"/>
              <a:t>から</a:t>
            </a:r>
            <a:r>
              <a:rPr lang="en-US" altLang="ja-JP" sz="2000" dirty="0" smtClean="0"/>
              <a:t>14</a:t>
            </a:r>
            <a:r>
              <a:rPr lang="ja-JP" altLang="en-US" sz="2000" dirty="0" smtClean="0"/>
              <a:t>単位</a:t>
            </a:r>
            <a:r>
              <a:rPr lang="ja-JP" altLang="en-US" sz="2000" dirty="0"/>
              <a:t>／日を減算する</a:t>
            </a:r>
            <a:endParaRPr lang="en-US" altLang="ja-JP" sz="2000" b="1" dirty="0" smtClean="0"/>
          </a:p>
          <a:p>
            <a:pPr marL="179388" indent="180975"/>
            <a:r>
              <a:rPr lang="ja-JP" altLang="en-US" sz="2000" dirty="0" smtClean="0"/>
              <a:t>栄養</a:t>
            </a:r>
            <a:r>
              <a:rPr lang="ja-JP" altLang="en-US" sz="2000" dirty="0"/>
              <a:t>管理について、別に</a:t>
            </a:r>
            <a:r>
              <a:rPr lang="ja-JP" altLang="en-US" sz="2000" u="sng" dirty="0"/>
              <a:t>厚生労働大臣が定める基準</a:t>
            </a:r>
            <a:r>
              <a:rPr lang="ja-JP" altLang="en-US" sz="2000" dirty="0"/>
              <a:t>を</a:t>
            </a:r>
            <a:r>
              <a:rPr lang="ja-JP" altLang="en-US" sz="2000" dirty="0" smtClean="0"/>
              <a:t>満たさない事実</a:t>
            </a:r>
            <a:r>
              <a:rPr lang="ja-JP" altLang="en-US" sz="2000" dirty="0"/>
              <a:t>が生じた場合に、その翌々月から基準に満たさない状況が解決されるに至った月まで、入所者全員について、所定単位数が減算されることとする（ただし、翌月の末日において基準を満たすに至っている場合を除く。）</a:t>
            </a:r>
            <a:r>
              <a:rPr lang="ja-JP" altLang="en-US" sz="2000" dirty="0" smtClean="0"/>
              <a:t>。</a:t>
            </a:r>
            <a:endParaRPr lang="ja-JP" altLang="en-US" sz="2000" dirty="0"/>
          </a:p>
        </p:txBody>
      </p:sp>
      <p:sp>
        <p:nvSpPr>
          <p:cNvPr id="4" name="正方形/長方形 3"/>
          <p:cNvSpPr/>
          <p:nvPr/>
        </p:nvSpPr>
        <p:spPr>
          <a:xfrm>
            <a:off x="207818" y="1323439"/>
            <a:ext cx="11776364" cy="1631216"/>
          </a:xfrm>
          <a:prstGeom prst="rect">
            <a:avLst/>
          </a:prstGeom>
          <a:ln w="6350">
            <a:solidFill>
              <a:schemeClr val="tx1"/>
            </a:solidFill>
          </a:ln>
        </p:spPr>
        <p:txBody>
          <a:bodyPr wrap="square" anchor="ctr" anchorCtr="0">
            <a:spAutoFit/>
          </a:bodyPr>
          <a:lstStyle/>
          <a:p>
            <a:r>
              <a:rPr lang="en-US" altLang="ja-JP" sz="2000" dirty="0" smtClean="0"/>
              <a:t>【</a:t>
            </a:r>
            <a:r>
              <a:rPr lang="ja-JP" altLang="en-US" sz="2000" dirty="0" smtClean="0"/>
              <a:t>厚生</a:t>
            </a:r>
            <a:r>
              <a:rPr lang="ja-JP" altLang="en-US" sz="2000" dirty="0"/>
              <a:t>労働大臣が定める</a:t>
            </a:r>
            <a:r>
              <a:rPr lang="ja-JP" altLang="en-US" sz="2000" dirty="0" smtClean="0"/>
              <a:t>基準</a:t>
            </a:r>
            <a:r>
              <a:rPr lang="en-US" altLang="ja-JP" sz="2000" dirty="0" smtClean="0"/>
              <a:t>】</a:t>
            </a:r>
          </a:p>
          <a:p>
            <a:r>
              <a:rPr lang="ja-JP" altLang="en-US" sz="2000" dirty="0"/>
              <a:t>次</a:t>
            </a:r>
            <a:r>
              <a:rPr lang="ja-JP" altLang="en-US" sz="2000" dirty="0" smtClean="0"/>
              <a:t>のいずれにも適合していること。</a:t>
            </a:r>
            <a:endParaRPr lang="en-US" altLang="ja-JP" sz="2000" dirty="0" smtClean="0"/>
          </a:p>
          <a:p>
            <a:r>
              <a:rPr lang="ja-JP" altLang="en-US" sz="2000" dirty="0" smtClean="0"/>
              <a:t>① 栄養士</a:t>
            </a:r>
            <a:r>
              <a:rPr lang="ja-JP" altLang="en-US" sz="2000" dirty="0"/>
              <a:t>又は管理</a:t>
            </a:r>
            <a:r>
              <a:rPr lang="ja-JP" altLang="en-US" sz="2000" dirty="0" smtClean="0"/>
              <a:t>栄養士</a:t>
            </a:r>
            <a:r>
              <a:rPr lang="ja-JP" altLang="en-US" sz="2000" dirty="0"/>
              <a:t>を</a:t>
            </a:r>
            <a:r>
              <a:rPr lang="ja-JP" altLang="en-US" sz="2000" dirty="0" smtClean="0"/>
              <a:t>１以上置いていること。</a:t>
            </a:r>
            <a:endParaRPr lang="ja-JP" altLang="en-US" sz="2000" dirty="0"/>
          </a:p>
          <a:p>
            <a:pPr marL="179388" indent="-179388"/>
            <a:r>
              <a:rPr lang="ja-JP" altLang="en-US" sz="2000" dirty="0" smtClean="0"/>
              <a:t>② 入所者</a:t>
            </a:r>
            <a:r>
              <a:rPr lang="ja-JP" altLang="en-US" sz="2000" dirty="0"/>
              <a:t>の栄養状態の維持及び改善を図り、自立した日常生活を営むことができるよう、各入所者の状態に応じた栄養管理を計画的</a:t>
            </a:r>
            <a:r>
              <a:rPr lang="ja-JP" altLang="en-US" sz="2000" dirty="0" smtClean="0"/>
              <a:t>に行っていること。</a:t>
            </a:r>
            <a:endParaRPr lang="ja-JP" altLang="en-US" sz="2000" dirty="0"/>
          </a:p>
        </p:txBody>
      </p:sp>
    </p:spTree>
    <p:extLst>
      <p:ext uri="{BB962C8B-B14F-4D97-AF65-F5344CB8AC3E}">
        <p14:creationId xmlns:p14="http://schemas.microsoft.com/office/powerpoint/2010/main" val="1901001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5" y="6356350"/>
            <a:ext cx="2743200" cy="365125"/>
          </a:xfrm>
        </p:spPr>
        <p:txBody>
          <a:bodyPr/>
          <a:lstStyle/>
          <a:p>
            <a:fld id="{41D9830F-53EB-46B6-9EC0-C4C68F82A889}" type="slidenum">
              <a:rPr kumimoji="1" lang="ja-JP" altLang="en-US" smtClean="0"/>
              <a:t>82</a:t>
            </a:fld>
            <a:endParaRPr kumimoji="1" lang="ja-JP" altLang="en-US" dirty="0"/>
          </a:p>
        </p:txBody>
      </p:sp>
      <p:sp>
        <p:nvSpPr>
          <p:cNvPr id="3" name="正方形/長方形 2"/>
          <p:cNvSpPr/>
          <p:nvPr/>
        </p:nvSpPr>
        <p:spPr>
          <a:xfrm>
            <a:off x="1" y="0"/>
            <a:ext cx="12191999" cy="7263527"/>
          </a:xfrm>
          <a:prstGeom prst="rect">
            <a:avLst/>
          </a:prstGeom>
        </p:spPr>
        <p:txBody>
          <a:bodyPr wrap="square">
            <a:spAutoFit/>
          </a:bodyPr>
          <a:lstStyle/>
          <a:p>
            <a:pPr lvl="0"/>
            <a:r>
              <a:rPr lang="ja-JP" altLang="en-US" sz="2000" b="1" dirty="0" smtClean="0">
                <a:solidFill>
                  <a:prstClr val="black"/>
                </a:solidFill>
              </a:rPr>
              <a:t>１１ </a:t>
            </a:r>
            <a:r>
              <a:rPr lang="ja-JP" altLang="en-US" sz="2000" b="1" dirty="0">
                <a:solidFill>
                  <a:prstClr val="black"/>
                </a:solidFill>
              </a:rPr>
              <a:t>各種</a:t>
            </a:r>
            <a:r>
              <a:rPr lang="ja-JP" altLang="en-US" sz="2000" b="1" dirty="0" smtClean="0">
                <a:solidFill>
                  <a:prstClr val="black"/>
                </a:solidFill>
              </a:rPr>
              <a:t>加算</a:t>
            </a:r>
            <a:endParaRPr lang="en-US" altLang="ja-JP" sz="2000" b="1" dirty="0" smtClean="0">
              <a:solidFill>
                <a:prstClr val="black"/>
              </a:solidFill>
            </a:endParaRPr>
          </a:p>
          <a:p>
            <a:r>
              <a:rPr lang="ja-JP" altLang="en-US" sz="2000" b="1" dirty="0">
                <a:solidFill>
                  <a:prstClr val="black"/>
                </a:solidFill>
              </a:rPr>
              <a:t>（１</a:t>
            </a:r>
            <a:r>
              <a:rPr lang="ja-JP" altLang="en-US" sz="2000" b="1" dirty="0" smtClean="0">
                <a:solidFill>
                  <a:prstClr val="black"/>
                </a:solidFill>
              </a:rPr>
              <a:t>）日常生活継続支援加算</a:t>
            </a:r>
            <a:r>
              <a:rPr lang="en-US" altLang="ja-JP" sz="2000" b="1" dirty="0" smtClean="0">
                <a:solidFill>
                  <a:prstClr val="black"/>
                </a:solidFill>
              </a:rPr>
              <a:t>(Ⅰ)</a:t>
            </a:r>
            <a:r>
              <a:rPr lang="ja-JP" altLang="en-US" sz="2000" dirty="0" smtClean="0">
                <a:solidFill>
                  <a:prstClr val="black"/>
                </a:solidFill>
              </a:rPr>
              <a:t>（ユニット型）</a:t>
            </a:r>
            <a:r>
              <a:rPr lang="ja-JP" altLang="en-US" sz="2000" b="1" dirty="0" smtClean="0">
                <a:solidFill>
                  <a:prstClr val="black"/>
                </a:solidFill>
              </a:rPr>
              <a:t>　</a:t>
            </a:r>
            <a:r>
              <a:rPr lang="en-US" altLang="ja-JP" sz="2000" dirty="0">
                <a:solidFill>
                  <a:prstClr val="black"/>
                </a:solidFill>
              </a:rPr>
              <a:t>46</a:t>
            </a:r>
            <a:r>
              <a:rPr lang="ja-JP" altLang="en-US" sz="2000" dirty="0">
                <a:solidFill>
                  <a:prstClr val="black"/>
                </a:solidFill>
              </a:rPr>
              <a:t>単位／</a:t>
            </a:r>
            <a:r>
              <a:rPr lang="ja-JP" altLang="en-US" sz="2000" dirty="0" smtClean="0">
                <a:solidFill>
                  <a:prstClr val="black"/>
                </a:solidFill>
              </a:rPr>
              <a:t>日　</a:t>
            </a:r>
            <a:r>
              <a:rPr lang="en-US" altLang="ja-JP" sz="2000" dirty="0" smtClean="0">
                <a:solidFill>
                  <a:prstClr val="black"/>
                </a:solidFill>
              </a:rPr>
              <a:t>※</a:t>
            </a:r>
            <a:r>
              <a:rPr lang="ja-JP" altLang="en-US" sz="2000" dirty="0">
                <a:solidFill>
                  <a:prstClr val="black"/>
                </a:solidFill>
              </a:rPr>
              <a:t>体制届が必要</a:t>
            </a:r>
          </a:p>
          <a:p>
            <a:pPr lvl="0"/>
            <a:r>
              <a:rPr lang="ja-JP" altLang="en-US" sz="2000" dirty="0" smtClean="0">
                <a:solidFill>
                  <a:prstClr val="black"/>
                </a:solidFill>
              </a:rPr>
              <a:t>次の①～③を</a:t>
            </a:r>
            <a:r>
              <a:rPr lang="ja-JP" altLang="en-US" sz="2000" dirty="0">
                <a:solidFill>
                  <a:prstClr val="black"/>
                </a:solidFill>
              </a:rPr>
              <a:t>満たすこと。</a:t>
            </a:r>
          </a:p>
          <a:p>
            <a:pPr marL="85725" lvl="0"/>
            <a:r>
              <a:rPr lang="ja-JP" altLang="en-US" sz="2000" dirty="0">
                <a:solidFill>
                  <a:prstClr val="black"/>
                </a:solidFill>
              </a:rPr>
              <a:t>①</a:t>
            </a:r>
            <a:r>
              <a:rPr lang="ja-JP" altLang="en-US" sz="2000" dirty="0" smtClean="0">
                <a:solidFill>
                  <a:prstClr val="black"/>
                </a:solidFill>
              </a:rPr>
              <a:t> </a:t>
            </a:r>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ⅲ</a:t>
            </a:r>
            <a:r>
              <a:rPr lang="ja-JP" altLang="en-US" sz="2000" dirty="0" smtClean="0">
                <a:solidFill>
                  <a:prstClr val="black"/>
                </a:solidFill>
              </a:rPr>
              <a:t>の</a:t>
            </a:r>
            <a:r>
              <a:rPr lang="ja-JP" altLang="en-US" sz="2000" dirty="0">
                <a:solidFill>
                  <a:prstClr val="black"/>
                </a:solidFill>
              </a:rPr>
              <a:t>いずれかに該当すること。</a:t>
            </a:r>
          </a:p>
          <a:p>
            <a:pPr marL="357188" lvl="0" indent="-171450"/>
            <a:r>
              <a:rPr lang="en-US" altLang="ja-JP" sz="2000" dirty="0" smtClean="0">
                <a:solidFill>
                  <a:prstClr val="black"/>
                </a:solidFill>
              </a:rPr>
              <a:t>ⅰ</a:t>
            </a:r>
            <a:r>
              <a:rPr lang="ja-JP" altLang="en-US" sz="2000" dirty="0" smtClean="0">
                <a:solidFill>
                  <a:prstClr val="black"/>
                </a:solidFill>
              </a:rPr>
              <a:t>）算定</a:t>
            </a:r>
            <a:r>
              <a:rPr lang="ja-JP" altLang="en-US" sz="2000" dirty="0">
                <a:solidFill>
                  <a:prstClr val="black"/>
                </a:solidFill>
              </a:rPr>
              <a:t>日の属する月の</a:t>
            </a:r>
            <a:r>
              <a:rPr lang="ja-JP" altLang="en-US" sz="2000" dirty="0" smtClean="0">
                <a:solidFill>
                  <a:prstClr val="black"/>
                </a:solidFill>
              </a:rPr>
              <a:t>前</a:t>
            </a:r>
            <a:r>
              <a:rPr lang="en-US" altLang="ja-JP" sz="2000" dirty="0" smtClean="0">
                <a:solidFill>
                  <a:prstClr val="black"/>
                </a:solidFill>
              </a:rPr>
              <a:t>6</a:t>
            </a:r>
            <a:r>
              <a:rPr lang="ja-JP" altLang="en-US" sz="2000" dirty="0" smtClean="0">
                <a:solidFill>
                  <a:prstClr val="black"/>
                </a:solidFill>
              </a:rPr>
              <a:t>月間</a:t>
            </a:r>
            <a:r>
              <a:rPr lang="ja-JP" altLang="en-US" sz="2000" dirty="0">
                <a:solidFill>
                  <a:prstClr val="black"/>
                </a:solidFill>
              </a:rPr>
              <a:t>又は</a:t>
            </a:r>
            <a:r>
              <a:rPr lang="ja-JP" altLang="en-US" sz="2000" dirty="0" smtClean="0">
                <a:solidFill>
                  <a:prstClr val="black"/>
                </a:solidFill>
              </a:rPr>
              <a:t>前</a:t>
            </a:r>
            <a:r>
              <a:rPr lang="en-US" altLang="ja-JP" sz="2000" dirty="0" smtClean="0">
                <a:solidFill>
                  <a:prstClr val="black"/>
                </a:solidFill>
              </a:rPr>
              <a:t>12</a:t>
            </a:r>
            <a:r>
              <a:rPr lang="ja-JP" altLang="en-US" sz="2000" dirty="0" smtClean="0">
                <a:solidFill>
                  <a:prstClr val="black"/>
                </a:solidFill>
              </a:rPr>
              <a:t>月間</a:t>
            </a:r>
            <a:r>
              <a:rPr lang="ja-JP" altLang="en-US" sz="2000" dirty="0">
                <a:solidFill>
                  <a:prstClr val="black"/>
                </a:solidFill>
              </a:rPr>
              <a:t>における新規入所者の総数のうち、</a:t>
            </a:r>
            <a:r>
              <a:rPr lang="ja-JP" altLang="en-US" sz="2000" dirty="0" smtClean="0">
                <a:solidFill>
                  <a:prstClr val="black"/>
                </a:solidFill>
              </a:rPr>
              <a:t>要介護</a:t>
            </a:r>
            <a:r>
              <a:rPr lang="en-US" altLang="ja-JP" sz="2000" dirty="0" smtClean="0">
                <a:solidFill>
                  <a:prstClr val="black"/>
                </a:solidFill>
              </a:rPr>
              <a:t>4</a:t>
            </a:r>
            <a:r>
              <a:rPr lang="ja-JP" altLang="en-US" sz="2000" dirty="0" smtClean="0">
                <a:solidFill>
                  <a:prstClr val="black"/>
                </a:solidFill>
              </a:rPr>
              <a:t>又は</a:t>
            </a:r>
            <a:r>
              <a:rPr lang="en-US" altLang="ja-JP" sz="2000" dirty="0" smtClean="0">
                <a:solidFill>
                  <a:prstClr val="black"/>
                </a:solidFill>
              </a:rPr>
              <a:t>5</a:t>
            </a:r>
            <a:r>
              <a:rPr lang="ja-JP" altLang="en-US" sz="2000" dirty="0" smtClean="0">
                <a:solidFill>
                  <a:prstClr val="black"/>
                </a:solidFill>
              </a:rPr>
              <a:t>の</a:t>
            </a:r>
            <a:r>
              <a:rPr lang="ja-JP" altLang="en-US" sz="2000" dirty="0">
                <a:solidFill>
                  <a:prstClr val="black"/>
                </a:solidFill>
              </a:rPr>
              <a:t>者の占める</a:t>
            </a:r>
            <a:r>
              <a:rPr lang="ja-JP" altLang="en-US" sz="2000" dirty="0" smtClean="0">
                <a:solidFill>
                  <a:prstClr val="black"/>
                </a:solidFill>
              </a:rPr>
              <a:t>割合</a:t>
            </a:r>
            <a:r>
              <a:rPr lang="en-US" altLang="ja-JP" sz="2000" dirty="0" smtClean="0">
                <a:solidFill>
                  <a:prstClr val="black"/>
                </a:solidFill>
              </a:rPr>
              <a:t>70</a:t>
            </a:r>
            <a:r>
              <a:rPr lang="ja-JP" altLang="en-US" sz="2000" dirty="0" smtClean="0">
                <a:solidFill>
                  <a:prstClr val="black"/>
                </a:solidFill>
              </a:rPr>
              <a:t>／</a:t>
            </a:r>
            <a:r>
              <a:rPr lang="en-US" altLang="ja-JP" sz="2000" dirty="0" smtClean="0">
                <a:solidFill>
                  <a:prstClr val="black"/>
                </a:solidFill>
              </a:rPr>
              <a:t>100</a:t>
            </a:r>
            <a:r>
              <a:rPr lang="ja-JP" altLang="en-US" sz="2000" dirty="0" smtClean="0">
                <a:solidFill>
                  <a:prstClr val="black"/>
                </a:solidFill>
              </a:rPr>
              <a:t>以上</a:t>
            </a:r>
            <a:endParaRPr lang="ja-JP" altLang="en-US" sz="2000" dirty="0">
              <a:solidFill>
                <a:prstClr val="black"/>
              </a:solidFill>
            </a:endParaRPr>
          </a:p>
          <a:p>
            <a:pPr marL="357188" lvl="0" indent="-171450"/>
            <a:r>
              <a:rPr lang="en-US" altLang="ja-JP" sz="2000" dirty="0" smtClean="0">
                <a:solidFill>
                  <a:prstClr val="black"/>
                </a:solidFill>
              </a:rPr>
              <a:t>ⅱ</a:t>
            </a:r>
            <a:r>
              <a:rPr lang="ja-JP" altLang="en-US" sz="2000" dirty="0" smtClean="0">
                <a:solidFill>
                  <a:prstClr val="black"/>
                </a:solidFill>
              </a:rPr>
              <a:t>）算定</a:t>
            </a:r>
            <a:r>
              <a:rPr lang="ja-JP" altLang="en-US" sz="2000" dirty="0">
                <a:solidFill>
                  <a:prstClr val="black"/>
                </a:solidFill>
              </a:rPr>
              <a:t>日の属する月の</a:t>
            </a:r>
            <a:r>
              <a:rPr lang="ja-JP" altLang="en-US" sz="2000" dirty="0" smtClean="0">
                <a:solidFill>
                  <a:prstClr val="black"/>
                </a:solidFill>
              </a:rPr>
              <a:t>前</a:t>
            </a:r>
            <a:r>
              <a:rPr lang="en-US" altLang="ja-JP" sz="2000" dirty="0" smtClean="0">
                <a:solidFill>
                  <a:prstClr val="black"/>
                </a:solidFill>
              </a:rPr>
              <a:t>6</a:t>
            </a:r>
            <a:r>
              <a:rPr lang="ja-JP" altLang="en-US" sz="2000" dirty="0" smtClean="0">
                <a:solidFill>
                  <a:prstClr val="black"/>
                </a:solidFill>
              </a:rPr>
              <a:t>月間</a:t>
            </a:r>
            <a:r>
              <a:rPr lang="ja-JP" altLang="en-US" sz="2000" dirty="0">
                <a:solidFill>
                  <a:prstClr val="black"/>
                </a:solidFill>
              </a:rPr>
              <a:t>又は</a:t>
            </a:r>
            <a:r>
              <a:rPr lang="ja-JP" altLang="en-US" sz="2000" dirty="0" smtClean="0">
                <a:solidFill>
                  <a:prstClr val="black"/>
                </a:solidFill>
              </a:rPr>
              <a:t>前</a:t>
            </a:r>
            <a:r>
              <a:rPr lang="en-US" altLang="ja-JP" sz="2000" dirty="0" smtClean="0">
                <a:solidFill>
                  <a:prstClr val="black"/>
                </a:solidFill>
              </a:rPr>
              <a:t>12</a:t>
            </a:r>
            <a:r>
              <a:rPr lang="ja-JP" altLang="en-US" sz="2000" dirty="0" smtClean="0">
                <a:solidFill>
                  <a:prstClr val="black"/>
                </a:solidFill>
              </a:rPr>
              <a:t>月間</a:t>
            </a:r>
            <a:r>
              <a:rPr lang="ja-JP" altLang="en-US" sz="2000" dirty="0">
                <a:solidFill>
                  <a:prstClr val="black"/>
                </a:solidFill>
              </a:rPr>
              <a:t>における新規入所者の総数のうち、日常生活に支障を来すおそれのある症状又は行動が認められることから介護を必要とする認知症である</a:t>
            </a:r>
            <a:r>
              <a:rPr lang="ja-JP" altLang="en-US" sz="2000" dirty="0" smtClean="0">
                <a:solidFill>
                  <a:prstClr val="black"/>
                </a:solidFill>
              </a:rPr>
              <a:t>者（</a:t>
            </a:r>
            <a:r>
              <a:rPr lang="ja-JP" altLang="en-US" sz="2000" dirty="0">
                <a:solidFill>
                  <a:prstClr val="black"/>
                </a:solidFill>
              </a:rPr>
              <a:t>日常生活自立度ランク</a:t>
            </a:r>
            <a:r>
              <a:rPr lang="en-US" altLang="ja-JP" sz="2000" dirty="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又はＭに該当する</a:t>
            </a:r>
            <a:r>
              <a:rPr lang="ja-JP" altLang="en-US" sz="2000" dirty="0" smtClean="0">
                <a:solidFill>
                  <a:prstClr val="black"/>
                </a:solidFill>
              </a:rPr>
              <a:t>者）の</a:t>
            </a:r>
            <a:r>
              <a:rPr lang="ja-JP" altLang="en-US" sz="2000" dirty="0">
                <a:solidFill>
                  <a:prstClr val="black"/>
                </a:solidFill>
              </a:rPr>
              <a:t>占める</a:t>
            </a:r>
            <a:r>
              <a:rPr lang="ja-JP" altLang="en-US" sz="2000" dirty="0" smtClean="0">
                <a:solidFill>
                  <a:prstClr val="black"/>
                </a:solidFill>
              </a:rPr>
              <a:t>割合が</a:t>
            </a:r>
            <a:r>
              <a:rPr lang="en-US" altLang="ja-JP" sz="2000" dirty="0" smtClean="0">
                <a:solidFill>
                  <a:prstClr val="black"/>
                </a:solidFill>
              </a:rPr>
              <a:t>65</a:t>
            </a:r>
            <a:r>
              <a:rPr lang="ja-JP" altLang="en-US" sz="2000" dirty="0" smtClean="0">
                <a:solidFill>
                  <a:prstClr val="black"/>
                </a:solidFill>
              </a:rPr>
              <a:t>／</a:t>
            </a:r>
            <a:r>
              <a:rPr lang="en-US" altLang="ja-JP" sz="2000" dirty="0">
                <a:solidFill>
                  <a:prstClr val="black"/>
                </a:solidFill>
              </a:rPr>
              <a:t>100</a:t>
            </a:r>
            <a:r>
              <a:rPr lang="ja-JP" altLang="en-US" sz="2000" dirty="0" smtClean="0">
                <a:solidFill>
                  <a:prstClr val="black"/>
                </a:solidFill>
              </a:rPr>
              <a:t>以上</a:t>
            </a:r>
            <a:endParaRPr lang="en-US" altLang="ja-JP" sz="2000" dirty="0" smtClean="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300" dirty="0" smtClean="0">
              <a:solidFill>
                <a:prstClr val="black"/>
              </a:solidFill>
            </a:endParaRPr>
          </a:p>
          <a:p>
            <a:pPr marL="357188" lvl="0" indent="-171450"/>
            <a:r>
              <a:rPr lang="en-US" altLang="ja-JP" sz="2000" dirty="0" smtClean="0">
                <a:solidFill>
                  <a:prstClr val="black"/>
                </a:solidFill>
              </a:rPr>
              <a:t>ⅲ</a:t>
            </a:r>
            <a:r>
              <a:rPr lang="ja-JP" altLang="en-US" sz="2000" dirty="0" smtClean="0">
                <a:solidFill>
                  <a:prstClr val="black"/>
                </a:solidFill>
              </a:rPr>
              <a:t>）入所者</a:t>
            </a:r>
            <a:r>
              <a:rPr lang="ja-JP" altLang="en-US" sz="2000" dirty="0">
                <a:solidFill>
                  <a:prstClr val="black"/>
                </a:solidFill>
              </a:rPr>
              <a:t>総数のうち、社会福祉士及び介護福祉士法施行規則第１条各号に掲げる</a:t>
            </a:r>
            <a:r>
              <a:rPr lang="ja-JP" altLang="en-US" sz="2000" dirty="0" smtClean="0">
                <a:solidFill>
                  <a:prstClr val="black"/>
                </a:solidFill>
              </a:rPr>
              <a:t>行為（</a:t>
            </a:r>
            <a:r>
              <a:rPr lang="ja-JP" altLang="en-US" sz="2000" dirty="0">
                <a:solidFill>
                  <a:prstClr val="black"/>
                </a:solidFill>
              </a:rPr>
              <a:t>口腔内の喀痰</a:t>
            </a:r>
            <a:r>
              <a:rPr lang="ja-JP" altLang="en-US" sz="2000" dirty="0" smtClean="0">
                <a:solidFill>
                  <a:prstClr val="black"/>
                </a:solidFill>
              </a:rPr>
              <a:t>吸引、鼻腔内</a:t>
            </a:r>
            <a:r>
              <a:rPr lang="ja-JP" altLang="en-US" sz="2000" dirty="0">
                <a:solidFill>
                  <a:prstClr val="black"/>
                </a:solidFill>
              </a:rPr>
              <a:t>の喀痰</a:t>
            </a:r>
            <a:r>
              <a:rPr lang="ja-JP" altLang="en-US" sz="2000" dirty="0" smtClean="0">
                <a:solidFill>
                  <a:prstClr val="black"/>
                </a:solidFill>
              </a:rPr>
              <a:t>吸引、気管</a:t>
            </a:r>
            <a:r>
              <a:rPr lang="ja-JP" altLang="en-US" sz="2000" dirty="0">
                <a:solidFill>
                  <a:prstClr val="black"/>
                </a:solidFill>
              </a:rPr>
              <a:t>カニューレ内部の喀痰</a:t>
            </a:r>
            <a:r>
              <a:rPr lang="ja-JP" altLang="en-US" sz="2000" dirty="0" smtClean="0">
                <a:solidFill>
                  <a:prstClr val="black"/>
                </a:solidFill>
              </a:rPr>
              <a:t>吸引、胃</a:t>
            </a:r>
            <a:r>
              <a:rPr lang="ja-JP" altLang="en-US" sz="2000" dirty="0" err="1">
                <a:solidFill>
                  <a:prstClr val="black"/>
                </a:solidFill>
              </a:rPr>
              <a:t>ろう</a:t>
            </a:r>
            <a:r>
              <a:rPr lang="ja-JP" altLang="en-US" sz="2000" dirty="0">
                <a:solidFill>
                  <a:prstClr val="black"/>
                </a:solidFill>
              </a:rPr>
              <a:t>又は腸ろうによる経管</a:t>
            </a:r>
            <a:r>
              <a:rPr lang="ja-JP" altLang="en-US" sz="2000" dirty="0" smtClean="0">
                <a:solidFill>
                  <a:prstClr val="black"/>
                </a:solidFill>
              </a:rPr>
              <a:t>栄養、経</a:t>
            </a:r>
            <a:r>
              <a:rPr lang="ja-JP" altLang="en-US" sz="2000" dirty="0">
                <a:solidFill>
                  <a:prstClr val="black"/>
                </a:solidFill>
              </a:rPr>
              <a:t>鼻経管</a:t>
            </a:r>
            <a:r>
              <a:rPr lang="ja-JP" altLang="en-US" sz="2000" dirty="0" smtClean="0">
                <a:solidFill>
                  <a:prstClr val="black"/>
                </a:solidFill>
              </a:rPr>
              <a:t>栄養）を</a:t>
            </a:r>
            <a:r>
              <a:rPr lang="ja-JP" altLang="en-US" sz="2000" dirty="0">
                <a:solidFill>
                  <a:prstClr val="black"/>
                </a:solidFill>
              </a:rPr>
              <a:t>必要とする者の占める</a:t>
            </a:r>
            <a:r>
              <a:rPr lang="ja-JP" altLang="en-US" sz="2000" dirty="0" smtClean="0">
                <a:solidFill>
                  <a:prstClr val="black"/>
                </a:solidFill>
              </a:rPr>
              <a:t>割合が</a:t>
            </a:r>
            <a:r>
              <a:rPr lang="en-US" altLang="ja-JP" sz="2000" dirty="0" smtClean="0">
                <a:solidFill>
                  <a:prstClr val="black"/>
                </a:solidFill>
              </a:rPr>
              <a:t>15</a:t>
            </a:r>
            <a:r>
              <a:rPr lang="ja-JP" altLang="en-US" sz="2000" dirty="0" smtClean="0">
                <a:solidFill>
                  <a:prstClr val="black"/>
                </a:solidFill>
              </a:rPr>
              <a:t>／</a:t>
            </a:r>
            <a:r>
              <a:rPr lang="en-US" altLang="ja-JP" sz="2000" dirty="0" smtClean="0">
                <a:solidFill>
                  <a:prstClr val="black"/>
                </a:solidFill>
              </a:rPr>
              <a:t>100</a:t>
            </a:r>
            <a:r>
              <a:rPr lang="ja-JP" altLang="en-US" sz="2000" dirty="0" smtClean="0">
                <a:solidFill>
                  <a:prstClr val="black"/>
                </a:solidFill>
              </a:rPr>
              <a:t>以上</a:t>
            </a:r>
            <a:endParaRPr lang="ja-JP" altLang="en-US" sz="2000" dirty="0">
              <a:solidFill>
                <a:prstClr val="black"/>
              </a:solidFill>
            </a:endParaRPr>
          </a:p>
          <a:p>
            <a:pPr marL="271463" indent="-185738"/>
            <a:endParaRPr lang="en-US" altLang="ja-JP" sz="2000" dirty="0" smtClean="0">
              <a:solidFill>
                <a:prstClr val="black"/>
              </a:solidFill>
            </a:endParaRPr>
          </a:p>
          <a:p>
            <a:pPr marL="271463" indent="-185738"/>
            <a:endParaRPr lang="en-US" altLang="ja-JP" sz="2000" dirty="0">
              <a:solidFill>
                <a:prstClr val="black"/>
              </a:solidFill>
            </a:endParaRPr>
          </a:p>
          <a:p>
            <a:pPr marL="271463" indent="-185738"/>
            <a:endParaRPr lang="en-US" altLang="ja-JP" sz="600" dirty="0" smtClean="0">
              <a:solidFill>
                <a:prstClr val="black"/>
              </a:solidFill>
            </a:endParaRPr>
          </a:p>
          <a:p>
            <a:pPr marL="271463" indent="-185738"/>
            <a:endParaRPr lang="en-US" altLang="ja-JP" sz="2000" dirty="0" smtClean="0">
              <a:solidFill>
                <a:prstClr val="black"/>
              </a:solidFill>
            </a:endParaRPr>
          </a:p>
          <a:p>
            <a:pPr marL="271463" indent="-185738"/>
            <a:endParaRPr lang="en-US" altLang="ja-JP" sz="2000" dirty="0">
              <a:solidFill>
                <a:prstClr val="black"/>
              </a:solidFill>
            </a:endParaRPr>
          </a:p>
          <a:p>
            <a:pPr marL="271463" indent="-185738"/>
            <a:r>
              <a:rPr lang="ja-JP" altLang="en-US" sz="2000" dirty="0" smtClean="0">
                <a:solidFill>
                  <a:prstClr val="black"/>
                </a:solidFill>
              </a:rPr>
              <a:t>② </a:t>
            </a:r>
            <a:r>
              <a:rPr lang="ja-JP" altLang="en-US" sz="2000" dirty="0">
                <a:solidFill>
                  <a:prstClr val="black"/>
                </a:solidFill>
              </a:rPr>
              <a:t>介護福祉士の数が、常勤換算方法で、入所者の</a:t>
            </a:r>
            <a:r>
              <a:rPr lang="ja-JP" altLang="en-US" sz="2000" dirty="0" smtClean="0">
                <a:solidFill>
                  <a:prstClr val="black"/>
                </a:solidFill>
              </a:rPr>
              <a:t>数（当該年度の前年度の平均）が</a:t>
            </a:r>
            <a:r>
              <a:rPr lang="en-US" altLang="ja-JP" sz="2000" dirty="0" smtClean="0">
                <a:solidFill>
                  <a:prstClr val="black"/>
                </a:solidFill>
              </a:rPr>
              <a:t>6</a:t>
            </a:r>
            <a:r>
              <a:rPr lang="ja-JP" altLang="en-US" sz="2000" dirty="0" smtClean="0">
                <a:solidFill>
                  <a:prstClr val="black"/>
                </a:solidFill>
              </a:rPr>
              <a:t>又</a:t>
            </a:r>
            <a:r>
              <a:rPr lang="ja-JP" altLang="en-US" sz="2000" dirty="0">
                <a:solidFill>
                  <a:prstClr val="black"/>
                </a:solidFill>
              </a:rPr>
              <a:t>はその端数を増すごと</a:t>
            </a:r>
            <a:r>
              <a:rPr lang="ja-JP" altLang="en-US" sz="2000" dirty="0" smtClean="0">
                <a:solidFill>
                  <a:prstClr val="black"/>
                </a:solidFill>
              </a:rPr>
              <a:t>に</a:t>
            </a:r>
            <a:r>
              <a:rPr lang="en-US" altLang="ja-JP" sz="2000" dirty="0" smtClean="0">
                <a:solidFill>
                  <a:prstClr val="black"/>
                </a:solidFill>
              </a:rPr>
              <a:t>1</a:t>
            </a:r>
            <a:r>
              <a:rPr lang="ja-JP" altLang="en-US" sz="2000" dirty="0" smtClean="0">
                <a:solidFill>
                  <a:prstClr val="black"/>
                </a:solidFill>
              </a:rPr>
              <a:t>以上</a:t>
            </a:r>
            <a:r>
              <a:rPr lang="ja-JP" altLang="en-US" sz="2000" dirty="0">
                <a:solidFill>
                  <a:prstClr val="black"/>
                </a:solidFill>
              </a:rPr>
              <a:t>であること</a:t>
            </a:r>
            <a:r>
              <a:rPr lang="ja-JP" altLang="en-US" sz="2000" dirty="0" smtClean="0">
                <a:solidFill>
                  <a:prstClr val="black"/>
                </a:solidFill>
              </a:rPr>
              <a:t>。</a:t>
            </a:r>
            <a:endParaRPr lang="en-US" altLang="ja-JP" sz="2000" dirty="0" smtClean="0">
              <a:solidFill>
                <a:prstClr val="black"/>
              </a:solidFill>
            </a:endParaRPr>
          </a:p>
          <a:p>
            <a:pPr marL="271463" indent="171450"/>
            <a:r>
              <a:rPr lang="ja-JP" altLang="en-US" sz="2000" dirty="0" smtClean="0">
                <a:solidFill>
                  <a:prstClr val="black"/>
                </a:solidFill>
              </a:rPr>
              <a:t>ただし</a:t>
            </a:r>
            <a:r>
              <a:rPr lang="ja-JP" altLang="en-US" sz="2000" dirty="0">
                <a:solidFill>
                  <a:prstClr val="black"/>
                </a:solidFill>
              </a:rPr>
              <a:t>、次に掲げる規定のいずれにも適合する場合は、介護福祉士の数が、常勤換算方法で、</a:t>
            </a:r>
            <a:r>
              <a:rPr lang="ja-JP" altLang="en-US" sz="2000" dirty="0" smtClean="0">
                <a:solidFill>
                  <a:prstClr val="black"/>
                </a:solidFill>
              </a:rPr>
              <a:t>入所者</a:t>
            </a:r>
            <a:endParaRPr lang="en-US" altLang="ja-JP" sz="2000" dirty="0" smtClean="0">
              <a:solidFill>
                <a:prstClr val="black"/>
              </a:solidFill>
            </a:endParaRPr>
          </a:p>
        </p:txBody>
      </p:sp>
      <p:sp>
        <p:nvSpPr>
          <p:cNvPr id="4" name="正方形/長方形 3"/>
          <p:cNvSpPr/>
          <p:nvPr/>
        </p:nvSpPr>
        <p:spPr>
          <a:xfrm>
            <a:off x="328613" y="2802201"/>
            <a:ext cx="11701462" cy="894284"/>
          </a:xfrm>
          <a:prstGeom prst="rect">
            <a:avLst/>
          </a:prstGeom>
          <a:ln w="12700">
            <a:solidFill>
              <a:schemeClr val="tx1"/>
            </a:solidFill>
            <a:prstDash val="sysDot"/>
          </a:ln>
        </p:spPr>
        <p:txBody>
          <a:bodyPr wrap="square" bIns="0" anchor="ctr" anchorCtr="0">
            <a:spAutoFit/>
          </a:bodyPr>
          <a:lstStyle/>
          <a:p>
            <a:pPr marL="85725" lvl="0" indent="-85725">
              <a:lnSpc>
                <a:spcPts val="2200"/>
              </a:lnSpc>
            </a:pPr>
            <a:r>
              <a:rPr lang="en-US" altLang="ja-JP" sz="2000" spc="-50" dirty="0" smtClean="0">
                <a:solidFill>
                  <a:prstClr val="black"/>
                </a:solidFill>
              </a:rPr>
              <a:t>※ ⅰ</a:t>
            </a:r>
            <a:r>
              <a:rPr lang="ja-JP" altLang="en-US" sz="2000" spc="-50" dirty="0" smtClean="0">
                <a:solidFill>
                  <a:prstClr val="black"/>
                </a:solidFill>
              </a:rPr>
              <a:t>及び</a:t>
            </a:r>
            <a:r>
              <a:rPr lang="en-US" altLang="ja-JP" sz="2000" spc="-50" dirty="0" smtClean="0">
                <a:solidFill>
                  <a:prstClr val="black"/>
                </a:solidFill>
              </a:rPr>
              <a:t>ⅱ</a:t>
            </a:r>
            <a:r>
              <a:rPr lang="ja-JP" altLang="en-US" sz="2000" spc="-50" dirty="0" smtClean="0">
                <a:solidFill>
                  <a:prstClr val="black"/>
                </a:solidFill>
              </a:rPr>
              <a:t>について、届出</a:t>
            </a:r>
            <a:r>
              <a:rPr lang="ja-JP" altLang="en-US" sz="2000" spc="-50" dirty="0">
                <a:solidFill>
                  <a:prstClr val="black"/>
                </a:solidFill>
              </a:rPr>
              <a:t>を行った月以降においても、毎月において直</a:t>
            </a:r>
            <a:r>
              <a:rPr lang="ja-JP" altLang="en-US" sz="2000" spc="-50" dirty="0" smtClean="0">
                <a:solidFill>
                  <a:prstClr val="black"/>
                </a:solidFill>
              </a:rPr>
              <a:t>近</a:t>
            </a:r>
            <a:r>
              <a:rPr lang="en-US" altLang="ja-JP" sz="2000" spc="-50" dirty="0" smtClean="0">
                <a:solidFill>
                  <a:prstClr val="black"/>
                </a:solidFill>
              </a:rPr>
              <a:t>6</a:t>
            </a:r>
            <a:r>
              <a:rPr lang="ja-JP" altLang="en-US" sz="2000" spc="-50" dirty="0" smtClean="0">
                <a:solidFill>
                  <a:prstClr val="black"/>
                </a:solidFill>
              </a:rPr>
              <a:t>月間</a:t>
            </a:r>
            <a:r>
              <a:rPr lang="ja-JP" altLang="en-US" sz="2000" spc="-50" dirty="0">
                <a:solidFill>
                  <a:prstClr val="black"/>
                </a:solidFill>
              </a:rPr>
              <a:t>又</a:t>
            </a:r>
            <a:r>
              <a:rPr lang="ja-JP" altLang="en-US" sz="2000" spc="-50" dirty="0" smtClean="0">
                <a:solidFill>
                  <a:prstClr val="black"/>
                </a:solidFill>
              </a:rPr>
              <a:t>は</a:t>
            </a:r>
            <a:r>
              <a:rPr lang="en-US" altLang="ja-JP" sz="2000" spc="-50" dirty="0" smtClean="0">
                <a:solidFill>
                  <a:prstClr val="black"/>
                </a:solidFill>
              </a:rPr>
              <a:t>12</a:t>
            </a:r>
            <a:r>
              <a:rPr lang="ja-JP" altLang="en-US" sz="2000" spc="-50" dirty="0" smtClean="0">
                <a:solidFill>
                  <a:prstClr val="black"/>
                </a:solidFill>
              </a:rPr>
              <a:t>月間</a:t>
            </a:r>
            <a:r>
              <a:rPr lang="ja-JP" altLang="en-US" sz="2000" spc="-50" dirty="0">
                <a:solidFill>
                  <a:prstClr val="black"/>
                </a:solidFill>
              </a:rPr>
              <a:t>のこれらの割合がそれぞれ所定の割合以上であることが</a:t>
            </a:r>
            <a:r>
              <a:rPr lang="ja-JP" altLang="en-US" sz="2000" spc="-50" dirty="0" smtClean="0">
                <a:solidFill>
                  <a:prstClr val="black"/>
                </a:solidFill>
              </a:rPr>
              <a:t>必要。</a:t>
            </a:r>
            <a:r>
              <a:rPr lang="ja-JP" altLang="en-US" sz="2000" spc="-50" dirty="0">
                <a:solidFill>
                  <a:prstClr val="black"/>
                </a:solidFill>
              </a:rPr>
              <a:t>これらの</a:t>
            </a:r>
            <a:r>
              <a:rPr lang="ja-JP" altLang="en-US" sz="2000" spc="-50" dirty="0" smtClean="0">
                <a:solidFill>
                  <a:prstClr val="black"/>
                </a:solidFill>
              </a:rPr>
              <a:t>割合は毎月記録し</a:t>
            </a:r>
            <a:r>
              <a:rPr lang="ja-JP" altLang="en-US" sz="2000" spc="-50" dirty="0">
                <a:solidFill>
                  <a:prstClr val="black"/>
                </a:solidFill>
              </a:rPr>
              <a:t>、所定の割合を</a:t>
            </a:r>
            <a:r>
              <a:rPr lang="ja-JP" altLang="en-US" sz="2000" spc="-50" dirty="0" smtClean="0">
                <a:solidFill>
                  <a:prstClr val="black"/>
                </a:solidFill>
              </a:rPr>
              <a:t>下回った当該月</a:t>
            </a:r>
            <a:r>
              <a:rPr lang="ja-JP" altLang="en-US" sz="2000" spc="-50" dirty="0">
                <a:solidFill>
                  <a:prstClr val="black"/>
                </a:solidFill>
              </a:rPr>
              <a:t>から算定不可。</a:t>
            </a:r>
          </a:p>
        </p:txBody>
      </p:sp>
      <p:sp>
        <p:nvSpPr>
          <p:cNvPr id="5" name="正方形/長方形 4"/>
          <p:cNvSpPr/>
          <p:nvPr/>
        </p:nvSpPr>
        <p:spPr>
          <a:xfrm>
            <a:off x="328613" y="4672139"/>
            <a:ext cx="11701462" cy="1176412"/>
          </a:xfrm>
          <a:prstGeom prst="rect">
            <a:avLst/>
          </a:prstGeom>
          <a:ln w="6350">
            <a:solidFill>
              <a:schemeClr val="tx1"/>
            </a:solidFill>
            <a:prstDash val="sysDot"/>
          </a:ln>
        </p:spPr>
        <p:txBody>
          <a:bodyPr wrap="square" bIns="0" anchor="ctr" anchorCtr="0">
            <a:spAutoFit/>
          </a:bodyPr>
          <a:lstStyle/>
          <a:p>
            <a:pPr marL="85725" lvl="0" indent="-85725">
              <a:lnSpc>
                <a:spcPts val="2200"/>
              </a:lnSpc>
            </a:pPr>
            <a:r>
              <a:rPr lang="en-US" altLang="ja-JP" sz="2000" dirty="0" smtClean="0">
                <a:solidFill>
                  <a:prstClr val="black"/>
                </a:solidFill>
              </a:rPr>
              <a:t>※ </a:t>
            </a:r>
            <a:r>
              <a:rPr lang="ja-JP" altLang="en-US" sz="2000" dirty="0" smtClean="0">
                <a:solidFill>
                  <a:prstClr val="black"/>
                </a:solidFill>
              </a:rPr>
              <a:t>届出日の属する月の前</a:t>
            </a:r>
            <a:r>
              <a:rPr lang="en-US" altLang="ja-JP" sz="2000" dirty="0" smtClean="0">
                <a:solidFill>
                  <a:prstClr val="black"/>
                </a:solidFill>
              </a:rPr>
              <a:t>4</a:t>
            </a:r>
            <a:r>
              <a:rPr lang="ja-JP" altLang="en-US" sz="2000" dirty="0" smtClean="0">
                <a:solidFill>
                  <a:prstClr val="black"/>
                </a:solidFill>
              </a:rPr>
              <a:t>月から前々月までの</a:t>
            </a:r>
            <a:r>
              <a:rPr lang="en-US" altLang="ja-JP" sz="2000" dirty="0" smtClean="0">
                <a:solidFill>
                  <a:prstClr val="black"/>
                </a:solidFill>
              </a:rPr>
              <a:t>3</a:t>
            </a:r>
            <a:r>
              <a:rPr lang="ja-JP" altLang="en-US" sz="2000" dirty="0" smtClean="0">
                <a:solidFill>
                  <a:prstClr val="black"/>
                </a:solidFill>
              </a:rPr>
              <a:t>月間のそれぞれ末日時点の割合の平均について算出すること。また、届出を行った月以降においても、毎月において前</a:t>
            </a:r>
            <a:r>
              <a:rPr lang="en-US" altLang="ja-JP" sz="2000" dirty="0" smtClean="0">
                <a:solidFill>
                  <a:prstClr val="black"/>
                </a:solidFill>
              </a:rPr>
              <a:t>4</a:t>
            </a:r>
            <a:r>
              <a:rPr lang="ja-JP" altLang="en-US" sz="2000" dirty="0" smtClean="0">
                <a:solidFill>
                  <a:prstClr val="black"/>
                </a:solidFill>
              </a:rPr>
              <a:t>月</a:t>
            </a:r>
            <a:r>
              <a:rPr lang="ja-JP" altLang="en-US" sz="2000" dirty="0">
                <a:solidFill>
                  <a:prstClr val="black"/>
                </a:solidFill>
              </a:rPr>
              <a:t>から前々月まで</a:t>
            </a:r>
            <a:r>
              <a:rPr lang="ja-JP" altLang="en-US" sz="2000" dirty="0" smtClean="0">
                <a:solidFill>
                  <a:prstClr val="black"/>
                </a:solidFill>
              </a:rPr>
              <a:t>の</a:t>
            </a:r>
            <a:r>
              <a:rPr lang="en-US" altLang="ja-JP" sz="2000" dirty="0" smtClean="0">
                <a:solidFill>
                  <a:prstClr val="black"/>
                </a:solidFill>
              </a:rPr>
              <a:t>3</a:t>
            </a:r>
            <a:r>
              <a:rPr lang="ja-JP" altLang="en-US" sz="2000" dirty="0" smtClean="0">
                <a:solidFill>
                  <a:prstClr val="black"/>
                </a:solidFill>
              </a:rPr>
              <a:t>月間のこれらの割合がそれぞれ所定の割合以上であることが必要。これら</a:t>
            </a:r>
            <a:r>
              <a:rPr lang="ja-JP" altLang="en-US" sz="2000" dirty="0">
                <a:solidFill>
                  <a:prstClr val="black"/>
                </a:solidFill>
              </a:rPr>
              <a:t>の</a:t>
            </a:r>
            <a:r>
              <a:rPr lang="ja-JP" altLang="en-US" sz="2000" dirty="0" smtClean="0">
                <a:solidFill>
                  <a:prstClr val="black"/>
                </a:solidFill>
              </a:rPr>
              <a:t>割合は毎月記録し</a:t>
            </a:r>
            <a:r>
              <a:rPr lang="ja-JP" altLang="en-US" sz="2000" dirty="0">
                <a:solidFill>
                  <a:prstClr val="black"/>
                </a:solidFill>
              </a:rPr>
              <a:t>、所定の割合を</a:t>
            </a:r>
            <a:r>
              <a:rPr lang="ja-JP" altLang="en-US" sz="2000" dirty="0" smtClean="0">
                <a:solidFill>
                  <a:prstClr val="black"/>
                </a:solidFill>
              </a:rPr>
              <a:t>下回った当該</a:t>
            </a:r>
            <a:r>
              <a:rPr lang="ja-JP" altLang="en-US" sz="2000" dirty="0">
                <a:solidFill>
                  <a:prstClr val="black"/>
                </a:solidFill>
              </a:rPr>
              <a:t>月から算定不可。</a:t>
            </a:r>
          </a:p>
        </p:txBody>
      </p:sp>
    </p:spTree>
    <p:extLst>
      <p:ext uri="{BB962C8B-B14F-4D97-AF65-F5344CB8AC3E}">
        <p14:creationId xmlns:p14="http://schemas.microsoft.com/office/powerpoint/2010/main" val="38280759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9724" y="6342063"/>
            <a:ext cx="2743200" cy="365125"/>
          </a:xfrm>
        </p:spPr>
        <p:txBody>
          <a:bodyPr/>
          <a:lstStyle/>
          <a:p>
            <a:fld id="{41D9830F-53EB-46B6-9EC0-C4C68F82A889}" type="slidenum">
              <a:rPr kumimoji="1" lang="ja-JP" altLang="en-US" smtClean="0"/>
              <a:t>83</a:t>
            </a:fld>
            <a:endParaRPr kumimoji="1" lang="ja-JP" altLang="en-US"/>
          </a:p>
        </p:txBody>
      </p:sp>
      <p:sp>
        <p:nvSpPr>
          <p:cNvPr id="4" name="正方形/長方形 3"/>
          <p:cNvSpPr/>
          <p:nvPr/>
        </p:nvSpPr>
        <p:spPr>
          <a:xfrm>
            <a:off x="14288" y="0"/>
            <a:ext cx="12192000" cy="7171194"/>
          </a:xfrm>
          <a:prstGeom prst="rect">
            <a:avLst/>
          </a:prstGeom>
        </p:spPr>
        <p:txBody>
          <a:bodyPr wrap="square">
            <a:spAutoFit/>
          </a:bodyPr>
          <a:lstStyle/>
          <a:p>
            <a:pPr marL="357188" indent="-93663"/>
            <a:r>
              <a:rPr lang="ja-JP" altLang="en-US" sz="2000" dirty="0">
                <a:solidFill>
                  <a:prstClr val="black"/>
                </a:solidFill>
              </a:rPr>
              <a:t>の数が</a:t>
            </a:r>
            <a:r>
              <a:rPr lang="en-US" altLang="ja-JP" sz="2000" dirty="0">
                <a:solidFill>
                  <a:prstClr val="black"/>
                </a:solidFill>
              </a:rPr>
              <a:t>7</a:t>
            </a:r>
            <a:r>
              <a:rPr lang="ja-JP" altLang="en-US" sz="2000" dirty="0">
                <a:solidFill>
                  <a:prstClr val="black"/>
                </a:solidFill>
              </a:rPr>
              <a:t>又はその端数を増すごとに</a:t>
            </a:r>
            <a:r>
              <a:rPr lang="en-US" altLang="ja-JP" sz="2000" dirty="0">
                <a:solidFill>
                  <a:prstClr val="black"/>
                </a:solidFill>
              </a:rPr>
              <a:t>1</a:t>
            </a:r>
            <a:r>
              <a:rPr lang="ja-JP" altLang="en-US" sz="2000" dirty="0">
                <a:solidFill>
                  <a:prstClr val="black"/>
                </a:solidFill>
              </a:rPr>
              <a:t>以上であること。</a:t>
            </a:r>
            <a:endParaRPr lang="en-US" altLang="ja-JP" sz="2000" dirty="0">
              <a:solidFill>
                <a:prstClr val="black"/>
              </a:solidFill>
            </a:endParaRPr>
          </a:p>
          <a:p>
            <a:pPr marL="539750" indent="-185738"/>
            <a:r>
              <a:rPr lang="en-US" altLang="ja-JP" sz="2000" dirty="0" smtClean="0">
                <a:solidFill>
                  <a:prstClr val="black"/>
                </a:solidFill>
              </a:rPr>
              <a:t>ⅰ</a:t>
            </a:r>
            <a:r>
              <a:rPr lang="ja-JP" altLang="en-US" sz="2000" dirty="0">
                <a:solidFill>
                  <a:prstClr val="black"/>
                </a:solidFill>
              </a:rPr>
              <a:t>）業務の効率化及び質の向上又は職員の負担の軽減に</a:t>
            </a:r>
            <a:r>
              <a:rPr lang="ja-JP" altLang="en-US" sz="2000" dirty="0" smtClean="0">
                <a:solidFill>
                  <a:prstClr val="black"/>
                </a:solidFill>
              </a:rPr>
              <a:t>資する機器（以下「介護機器」）を</a:t>
            </a:r>
            <a:r>
              <a:rPr lang="ja-JP" altLang="en-US" sz="2000" dirty="0">
                <a:solidFill>
                  <a:prstClr val="black"/>
                </a:solidFill>
              </a:rPr>
              <a:t>複数種類使用していること</a:t>
            </a:r>
            <a:r>
              <a:rPr lang="ja-JP" altLang="en-US" sz="2000" dirty="0" smtClean="0">
                <a:solidFill>
                  <a:prstClr val="black"/>
                </a:solidFill>
              </a:rPr>
              <a:t>。</a:t>
            </a:r>
            <a:endParaRPr lang="en-US" altLang="ja-JP" sz="2000" dirty="0" smtClean="0">
              <a:solidFill>
                <a:prstClr val="black"/>
              </a:solidFill>
            </a:endParaRPr>
          </a:p>
          <a:p>
            <a:pPr marL="539750" lvl="0" indent="-185738"/>
            <a:r>
              <a:rPr lang="en-US" altLang="ja-JP" sz="2000" dirty="0" smtClean="0">
                <a:solidFill>
                  <a:prstClr val="black"/>
                </a:solidFill>
              </a:rPr>
              <a:t>ⅱ</a:t>
            </a:r>
            <a:r>
              <a:rPr lang="ja-JP" altLang="en-US" sz="2000" dirty="0">
                <a:solidFill>
                  <a:prstClr val="black"/>
                </a:solidFill>
              </a:rPr>
              <a:t>）介護機器の使用に当たり、介護職員、看護職員、介護支援専門員その他の職種の者が共同して、アセスメント（入所者の心身の状況を勘案し、自立した日常生活を営むことができるように支援する上で解決すべき課題を把握することをいう。）及び入所者の身体の状況等の評価を行い、職員の配置の状況等の見直しを行っていること。</a:t>
            </a:r>
            <a:endParaRPr lang="en-US" altLang="ja-JP" sz="2000" dirty="0">
              <a:solidFill>
                <a:prstClr val="black"/>
              </a:solidFill>
            </a:endParaRPr>
          </a:p>
          <a:p>
            <a:pPr marL="539750" lvl="0" indent="-185738"/>
            <a:r>
              <a:rPr lang="en-US" altLang="ja-JP" sz="2000" dirty="0">
                <a:solidFill>
                  <a:prstClr val="black"/>
                </a:solidFill>
              </a:rPr>
              <a:t>ⅲ</a:t>
            </a:r>
            <a:r>
              <a:rPr lang="ja-JP" altLang="en-US" sz="2000" dirty="0">
                <a:solidFill>
                  <a:prstClr val="black"/>
                </a:solidFill>
              </a:rPr>
              <a:t>）介護機器を活用する際の安全体制及びケアの質の確保並びに職員の負担軽減に関する次に掲げる事項を実施し、かつ、利用者の安全並びに介護サービスの質の確保及び職員の負担軽減に資する方策を検討するための委員会を設置し、介護職員、看護職員、介護支援専門員その他の職種の者と共同して、当該委員会において必要な検討等を行い、及び当該事項の実施を定期的に確認すること。</a:t>
            </a:r>
          </a:p>
          <a:p>
            <a:pPr marL="900113" lvl="0" indent="-185738"/>
            <a:r>
              <a:rPr lang="en-US" altLang="ja-JP" sz="2000" dirty="0">
                <a:solidFill>
                  <a:prstClr val="black"/>
                </a:solidFill>
              </a:rPr>
              <a:t>a. </a:t>
            </a:r>
            <a:r>
              <a:rPr lang="ja-JP" altLang="en-US" sz="2000" dirty="0">
                <a:solidFill>
                  <a:prstClr val="black"/>
                </a:solidFill>
              </a:rPr>
              <a:t>入所者の安全及びケアの質の確保</a:t>
            </a:r>
          </a:p>
          <a:p>
            <a:pPr marL="900113" lvl="0" indent="-185738"/>
            <a:r>
              <a:rPr lang="en-US" altLang="ja-JP" sz="2000" dirty="0">
                <a:solidFill>
                  <a:prstClr val="black"/>
                </a:solidFill>
              </a:rPr>
              <a:t>b. </a:t>
            </a:r>
            <a:r>
              <a:rPr lang="ja-JP" altLang="en-US" sz="2000" dirty="0">
                <a:solidFill>
                  <a:prstClr val="black"/>
                </a:solidFill>
              </a:rPr>
              <a:t>職員の負担の軽減及び勤務状況への配慮</a:t>
            </a:r>
          </a:p>
          <a:p>
            <a:pPr marL="900113" lvl="0" indent="-185738"/>
            <a:r>
              <a:rPr lang="en-US" altLang="ja-JP" sz="2000" dirty="0">
                <a:solidFill>
                  <a:prstClr val="black"/>
                </a:solidFill>
              </a:rPr>
              <a:t>c. </a:t>
            </a:r>
            <a:r>
              <a:rPr lang="ja-JP" altLang="en-US" sz="2000" dirty="0">
                <a:solidFill>
                  <a:prstClr val="black"/>
                </a:solidFill>
              </a:rPr>
              <a:t>介護機器の定期的な点検</a:t>
            </a:r>
          </a:p>
          <a:p>
            <a:pPr marL="900113" lvl="0" indent="-185738"/>
            <a:r>
              <a:rPr lang="en-US" altLang="ja-JP" sz="2000" dirty="0">
                <a:solidFill>
                  <a:prstClr val="black"/>
                </a:solidFill>
              </a:rPr>
              <a:t>d. </a:t>
            </a:r>
            <a:r>
              <a:rPr lang="ja-JP" altLang="en-US" sz="2000" dirty="0">
                <a:solidFill>
                  <a:prstClr val="black"/>
                </a:solidFill>
              </a:rPr>
              <a:t>介護機器を安全かつ有効に活用するための職員研修</a:t>
            </a:r>
          </a:p>
          <a:p>
            <a:pPr marL="185738" lvl="0" indent="-100013"/>
            <a:endParaRPr lang="en-US" altLang="ja-JP" sz="2000" dirty="0" smtClean="0">
              <a:solidFill>
                <a:prstClr val="black"/>
              </a:solidFill>
            </a:endParaRPr>
          </a:p>
          <a:p>
            <a:pPr marL="185738" lvl="0" indent="-100013"/>
            <a:endParaRPr lang="en-US" altLang="ja-JP" sz="2000" dirty="0">
              <a:solidFill>
                <a:prstClr val="black"/>
              </a:solidFill>
            </a:endParaRPr>
          </a:p>
          <a:p>
            <a:pPr marL="185738" lvl="0" indent="-100013"/>
            <a:endParaRPr lang="en-US" altLang="ja-JP" sz="2000" dirty="0" smtClean="0">
              <a:solidFill>
                <a:prstClr val="black"/>
              </a:solidFill>
            </a:endParaRPr>
          </a:p>
          <a:p>
            <a:pPr marL="185738" lvl="0" indent="-100013"/>
            <a:endParaRPr lang="en-US" altLang="ja-JP" sz="2000" dirty="0">
              <a:solidFill>
                <a:prstClr val="black"/>
              </a:solidFill>
            </a:endParaRPr>
          </a:p>
          <a:p>
            <a:pPr marL="185738" lvl="0" indent="-100013"/>
            <a:endParaRPr lang="en-US" altLang="ja-JP" sz="2000" dirty="0" smtClean="0">
              <a:solidFill>
                <a:prstClr val="black"/>
              </a:solidFill>
            </a:endParaRPr>
          </a:p>
          <a:p>
            <a:pPr marL="185738" lvl="0" indent="-100013"/>
            <a:r>
              <a:rPr lang="ja-JP" altLang="en-US" sz="2000" dirty="0" smtClean="0">
                <a:solidFill>
                  <a:prstClr val="black"/>
                </a:solidFill>
              </a:rPr>
              <a:t>③ </a:t>
            </a:r>
            <a:r>
              <a:rPr lang="ja-JP" altLang="en-US" sz="2000" dirty="0">
                <a:solidFill>
                  <a:prstClr val="black"/>
                </a:solidFill>
              </a:rPr>
              <a:t>定員超過利用、人員基準欠如に該当していないこと</a:t>
            </a:r>
            <a:r>
              <a:rPr lang="ja-JP" altLang="en-US" sz="2000" dirty="0" smtClean="0">
                <a:solidFill>
                  <a:prstClr val="black"/>
                </a:solidFill>
              </a:rPr>
              <a:t>。</a:t>
            </a:r>
            <a:endParaRPr lang="en-US" altLang="ja-JP" sz="2000" dirty="0" smtClean="0">
              <a:solidFill>
                <a:prstClr val="black"/>
              </a:solidFill>
            </a:endParaRPr>
          </a:p>
          <a:p>
            <a:pPr marL="185738" lvl="0" indent="-100013"/>
            <a:endParaRPr lang="en-US" altLang="ja-JP" sz="800" dirty="0" smtClean="0">
              <a:solidFill>
                <a:prstClr val="black"/>
              </a:solidFill>
            </a:endParaRPr>
          </a:p>
          <a:p>
            <a:pPr marL="185738" lvl="0" indent="-100013"/>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加算を算定する場合にあっては、サービス提供体制強化加算は算定できない。</a:t>
            </a:r>
          </a:p>
        </p:txBody>
      </p:sp>
      <p:sp>
        <p:nvSpPr>
          <p:cNvPr id="6" name="正方形/長方形 5"/>
          <p:cNvSpPr/>
          <p:nvPr/>
        </p:nvSpPr>
        <p:spPr>
          <a:xfrm>
            <a:off x="328613" y="4664759"/>
            <a:ext cx="11644311" cy="1323439"/>
          </a:xfrm>
          <a:prstGeom prst="rect">
            <a:avLst/>
          </a:prstGeom>
          <a:ln w="6350">
            <a:solidFill>
              <a:schemeClr val="tx1"/>
            </a:solidFill>
            <a:prstDash val="sysDot"/>
          </a:ln>
        </p:spPr>
        <p:txBody>
          <a:bodyPr wrap="square" anchor="ctr" anchorCtr="0">
            <a:spAutoFit/>
          </a:bodyPr>
          <a:lstStyle/>
          <a:p>
            <a:pPr marL="85725" lvl="0" indent="-85725"/>
            <a:r>
              <a:rPr lang="en-US" altLang="ja-JP" sz="2000" dirty="0" smtClean="0">
                <a:solidFill>
                  <a:prstClr val="black"/>
                </a:solidFill>
              </a:rPr>
              <a:t>※ </a:t>
            </a:r>
            <a:r>
              <a:rPr lang="ja-JP" altLang="en-US" sz="2000" spc="-80" dirty="0" smtClean="0">
                <a:solidFill>
                  <a:prstClr val="black"/>
                </a:solidFill>
              </a:rPr>
              <a:t>介護福祉士の員数は、届出日前</a:t>
            </a:r>
            <a:r>
              <a:rPr lang="en-US" altLang="ja-JP" sz="2000" spc="-80" dirty="0" smtClean="0">
                <a:solidFill>
                  <a:prstClr val="black"/>
                </a:solidFill>
              </a:rPr>
              <a:t>3</a:t>
            </a:r>
            <a:r>
              <a:rPr lang="ja-JP" altLang="en-US" sz="2000" spc="-80" dirty="0" smtClean="0">
                <a:solidFill>
                  <a:prstClr val="black"/>
                </a:solidFill>
              </a:rPr>
              <a:t>月間における員数の平均を、常勤換算方法で算出。</a:t>
            </a:r>
            <a:r>
              <a:rPr lang="ja-JP" altLang="en-US" sz="2000" spc="-80" dirty="0">
                <a:solidFill>
                  <a:prstClr val="black"/>
                </a:solidFill>
              </a:rPr>
              <a:t>届出を行った月以降においても、毎月に</a:t>
            </a:r>
            <a:r>
              <a:rPr lang="ja-JP" altLang="en-US" sz="2000" spc="-80" dirty="0" smtClean="0">
                <a:solidFill>
                  <a:prstClr val="black"/>
                </a:solidFill>
              </a:rPr>
              <a:t>おいて直近</a:t>
            </a:r>
            <a:r>
              <a:rPr lang="en-US" altLang="ja-JP" sz="2000" spc="-80" dirty="0" smtClean="0">
                <a:solidFill>
                  <a:prstClr val="black"/>
                </a:solidFill>
              </a:rPr>
              <a:t>3</a:t>
            </a:r>
            <a:r>
              <a:rPr lang="ja-JP" altLang="en-US" sz="2000" spc="-80" dirty="0">
                <a:solidFill>
                  <a:prstClr val="black"/>
                </a:solidFill>
              </a:rPr>
              <a:t>月間</a:t>
            </a:r>
            <a:r>
              <a:rPr lang="ja-JP" altLang="en-US" sz="2000" spc="-80" dirty="0" smtClean="0">
                <a:solidFill>
                  <a:prstClr val="black"/>
                </a:solidFill>
              </a:rPr>
              <a:t>の介護福祉士の員数が必要な員数を</a:t>
            </a:r>
            <a:r>
              <a:rPr lang="ja-JP" altLang="en-US" sz="2000" spc="-80" dirty="0">
                <a:solidFill>
                  <a:prstClr val="black"/>
                </a:solidFill>
              </a:rPr>
              <a:t>満たして</a:t>
            </a:r>
            <a:r>
              <a:rPr lang="ja-JP" altLang="en-US" sz="2000" spc="-80" dirty="0" smtClean="0">
                <a:solidFill>
                  <a:prstClr val="black"/>
                </a:solidFill>
              </a:rPr>
              <a:t>いることが必要。必要な人数を満たさなくなった月</a:t>
            </a:r>
            <a:r>
              <a:rPr lang="ja-JP" altLang="en-US" sz="2000" spc="-80" dirty="0">
                <a:solidFill>
                  <a:prstClr val="black"/>
                </a:solidFill>
              </a:rPr>
              <a:t>から算定不可</a:t>
            </a:r>
            <a:r>
              <a:rPr lang="ja-JP" altLang="en-US" sz="2000" spc="-80" dirty="0" smtClean="0">
                <a:solidFill>
                  <a:prstClr val="black"/>
                </a:solidFill>
              </a:rPr>
              <a:t>。</a:t>
            </a:r>
            <a:endParaRPr lang="en-US" altLang="ja-JP" sz="2000" spc="-80" dirty="0" smtClean="0">
              <a:solidFill>
                <a:prstClr val="black"/>
              </a:solidFill>
            </a:endParaRPr>
          </a:p>
          <a:p>
            <a:pPr marL="85725" lvl="0" indent="-85725"/>
            <a:r>
              <a:rPr lang="en-US" altLang="ja-JP" sz="2000" spc="-80" dirty="0" smtClean="0">
                <a:solidFill>
                  <a:prstClr val="black"/>
                </a:solidFill>
              </a:rPr>
              <a:t>※ </a:t>
            </a:r>
            <a:r>
              <a:rPr lang="ja-JP" altLang="en-US" sz="2000" spc="-80" dirty="0" smtClean="0">
                <a:solidFill>
                  <a:prstClr val="black"/>
                </a:solidFill>
              </a:rPr>
              <a:t>介護福祉士は、その月の前月末時点で資格を取得している者とすること。</a:t>
            </a:r>
            <a:endParaRPr lang="ja-JP" altLang="en-US" sz="2000" spc="-80" dirty="0">
              <a:solidFill>
                <a:prstClr val="black"/>
              </a:solidFill>
            </a:endParaRPr>
          </a:p>
        </p:txBody>
      </p:sp>
    </p:spTree>
    <p:extLst>
      <p:ext uri="{BB962C8B-B14F-4D97-AF65-F5344CB8AC3E}">
        <p14:creationId xmlns:p14="http://schemas.microsoft.com/office/powerpoint/2010/main" val="637075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3537" y="6356350"/>
            <a:ext cx="2743200" cy="365125"/>
          </a:xfrm>
        </p:spPr>
        <p:txBody>
          <a:bodyPr/>
          <a:lstStyle/>
          <a:p>
            <a:fld id="{41D9830F-53EB-46B6-9EC0-C4C68F82A889}" type="slidenum">
              <a:rPr kumimoji="1" lang="ja-JP" altLang="en-US" smtClean="0"/>
              <a:t>84</a:t>
            </a:fld>
            <a:endParaRPr kumimoji="1" lang="ja-JP" altLang="en-US" dirty="0"/>
          </a:p>
        </p:txBody>
      </p:sp>
      <p:sp>
        <p:nvSpPr>
          <p:cNvPr id="4" name="正方形/長方形 3"/>
          <p:cNvSpPr/>
          <p:nvPr/>
        </p:nvSpPr>
        <p:spPr>
          <a:xfrm>
            <a:off x="0" y="0"/>
            <a:ext cx="12192000" cy="7602081"/>
          </a:xfrm>
          <a:prstGeom prst="rect">
            <a:avLst/>
          </a:prstGeom>
        </p:spPr>
        <p:txBody>
          <a:bodyPr wrap="square">
            <a:spAutoFit/>
          </a:bodyPr>
          <a:lstStyle/>
          <a:p>
            <a:r>
              <a:rPr lang="ja-JP" altLang="en-US" sz="2000" b="1" dirty="0" smtClean="0">
                <a:solidFill>
                  <a:prstClr val="black"/>
                </a:solidFill>
              </a:rPr>
              <a:t>（２）看護体制加算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179388"/>
            <a:r>
              <a:rPr lang="en-US" altLang="ja-JP" sz="2000" dirty="0" smtClean="0"/>
              <a:t>※ </a:t>
            </a:r>
            <a:r>
              <a:rPr lang="ja-JP" altLang="en-US" sz="2000" dirty="0" smtClean="0"/>
              <a:t>定員</a:t>
            </a:r>
            <a:r>
              <a:rPr lang="ja-JP" altLang="en-US" sz="2000" dirty="0"/>
              <a:t>超過利用、人員基準欠如に該当していないこと</a:t>
            </a:r>
            <a:r>
              <a:rPr lang="ja-JP" altLang="en-US" sz="2000" dirty="0" smtClean="0"/>
              <a:t>。</a:t>
            </a:r>
            <a:endParaRPr lang="en-US" altLang="ja-JP" sz="2000" dirty="0" smtClean="0"/>
          </a:p>
          <a:p>
            <a:pPr marL="179388"/>
            <a:r>
              <a:rPr lang="en-US" altLang="ja-JP" sz="2000" dirty="0" smtClean="0"/>
              <a:t>※</a:t>
            </a:r>
            <a:r>
              <a:rPr lang="ja-JP" altLang="en-US" sz="2000" dirty="0"/>
              <a:t>加算</a:t>
            </a:r>
            <a:r>
              <a:rPr lang="en-US" altLang="ja-JP" sz="2000" dirty="0"/>
              <a:t>(Ⅰ)</a:t>
            </a:r>
            <a:r>
              <a:rPr lang="ja-JP" altLang="en-US" sz="2000" dirty="0"/>
              <a:t>と加算</a:t>
            </a:r>
            <a:r>
              <a:rPr lang="en-US" altLang="ja-JP" sz="2000" dirty="0"/>
              <a:t>(Ⅱ)</a:t>
            </a:r>
            <a:r>
              <a:rPr lang="ja-JP" altLang="en-US" sz="2000" dirty="0"/>
              <a:t>は、同時算定が可能。</a:t>
            </a:r>
          </a:p>
          <a:p>
            <a:endParaRPr lang="en-US" altLang="ja-JP" sz="800" dirty="0" smtClean="0"/>
          </a:p>
          <a:p>
            <a:r>
              <a:rPr lang="en-US" altLang="ja-JP" sz="2000" dirty="0" smtClean="0"/>
              <a:t>【</a:t>
            </a:r>
            <a:r>
              <a:rPr lang="ja-JP" altLang="en-US" sz="2000" dirty="0" smtClean="0"/>
              <a:t>看護</a:t>
            </a:r>
            <a:r>
              <a:rPr lang="ja-JP" altLang="en-US" sz="2000" dirty="0"/>
              <a:t>体制</a:t>
            </a:r>
            <a:r>
              <a:rPr lang="ja-JP" altLang="en-US" sz="2000" dirty="0" smtClean="0"/>
              <a:t>加算</a:t>
            </a:r>
            <a:r>
              <a:rPr lang="en-US" altLang="ja-JP" sz="2000" dirty="0" smtClean="0"/>
              <a:t>(Ⅰ)</a:t>
            </a:r>
            <a:r>
              <a:rPr lang="ja-JP" altLang="en-US" sz="2000" dirty="0" smtClean="0"/>
              <a:t>イ</a:t>
            </a:r>
            <a:r>
              <a:rPr lang="en-US" altLang="ja-JP" sz="2000" dirty="0" smtClean="0"/>
              <a:t>】</a:t>
            </a:r>
            <a:r>
              <a:rPr lang="ja-JP" altLang="en-US" sz="2000" dirty="0"/>
              <a:t>　</a:t>
            </a:r>
            <a:r>
              <a:rPr lang="en-US" altLang="ja-JP" sz="2000" dirty="0" smtClean="0"/>
              <a:t>12</a:t>
            </a:r>
            <a:r>
              <a:rPr lang="ja-JP" altLang="en-US" sz="2000" dirty="0" smtClean="0"/>
              <a:t>単位</a:t>
            </a:r>
            <a:r>
              <a:rPr lang="ja-JP" altLang="en-US" sz="2000" dirty="0"/>
              <a:t>／</a:t>
            </a:r>
            <a:r>
              <a:rPr lang="ja-JP" altLang="en-US" sz="2000" dirty="0" smtClean="0"/>
              <a:t>日</a:t>
            </a:r>
            <a:endParaRPr lang="en-US" altLang="ja-JP" sz="2000" dirty="0" smtClean="0"/>
          </a:p>
          <a:p>
            <a:pPr marL="263525"/>
            <a:r>
              <a:rPr lang="ja-JP" altLang="en-US" sz="2000" dirty="0" smtClean="0"/>
              <a:t>① 常勤</a:t>
            </a:r>
            <a:r>
              <a:rPr lang="ja-JP" altLang="en-US" sz="2000" dirty="0"/>
              <a:t>の看護師</a:t>
            </a:r>
            <a:r>
              <a:rPr lang="ja-JP" altLang="en-US" sz="2000" dirty="0" smtClean="0"/>
              <a:t>を</a:t>
            </a:r>
            <a:r>
              <a:rPr lang="en-US" altLang="ja-JP" sz="2000" dirty="0" smtClean="0"/>
              <a:t>1</a:t>
            </a:r>
            <a:r>
              <a:rPr lang="ja-JP" altLang="en-US" sz="2000" dirty="0" smtClean="0"/>
              <a:t>名</a:t>
            </a:r>
            <a:r>
              <a:rPr lang="ja-JP" altLang="en-US" sz="2000" dirty="0"/>
              <a:t>以上配置している。</a:t>
            </a:r>
          </a:p>
          <a:p>
            <a:endParaRPr lang="en-US" altLang="ja-JP" sz="300" dirty="0" smtClean="0"/>
          </a:p>
          <a:p>
            <a:r>
              <a:rPr lang="en-US" altLang="ja-JP" sz="2000" dirty="0" smtClean="0"/>
              <a:t>【</a:t>
            </a:r>
            <a:r>
              <a:rPr lang="ja-JP" altLang="en-US" sz="2000" dirty="0" smtClean="0"/>
              <a:t>看護</a:t>
            </a:r>
            <a:r>
              <a:rPr lang="ja-JP" altLang="en-US" sz="2000" dirty="0"/>
              <a:t>体制</a:t>
            </a:r>
            <a:r>
              <a:rPr lang="ja-JP" altLang="en-US" sz="2000" dirty="0" smtClean="0"/>
              <a:t>加算</a:t>
            </a:r>
            <a:r>
              <a:rPr lang="en-US" altLang="ja-JP" sz="2000" dirty="0" smtClean="0"/>
              <a:t>(Ⅱ)</a:t>
            </a:r>
            <a:r>
              <a:rPr lang="ja-JP" altLang="en-US" sz="2000" dirty="0" smtClean="0"/>
              <a:t>イ</a:t>
            </a:r>
            <a:r>
              <a:rPr lang="en-US" altLang="ja-JP" sz="2000" dirty="0" smtClean="0"/>
              <a:t>】</a:t>
            </a:r>
            <a:r>
              <a:rPr lang="ja-JP" altLang="en-US" sz="2000" dirty="0" smtClean="0"/>
              <a:t>　</a:t>
            </a:r>
            <a:r>
              <a:rPr lang="en-US" altLang="ja-JP" sz="2000" dirty="0" smtClean="0"/>
              <a:t>23</a:t>
            </a:r>
            <a:r>
              <a:rPr lang="ja-JP" altLang="en-US" sz="2000" dirty="0" smtClean="0"/>
              <a:t>単位</a:t>
            </a:r>
            <a:r>
              <a:rPr lang="ja-JP" altLang="en-US" sz="2000" dirty="0"/>
              <a:t>／</a:t>
            </a:r>
            <a:r>
              <a:rPr lang="ja-JP" altLang="en-US" sz="2000" dirty="0" smtClean="0"/>
              <a:t>日</a:t>
            </a:r>
            <a:endParaRPr lang="en-US" altLang="ja-JP" sz="2000" dirty="0" smtClean="0"/>
          </a:p>
          <a:p>
            <a:pPr marL="263525"/>
            <a:r>
              <a:rPr lang="ja-JP" altLang="en-US" sz="2000" dirty="0" smtClean="0"/>
              <a:t>① 看護</a:t>
            </a:r>
            <a:r>
              <a:rPr lang="ja-JP" altLang="en-US" sz="2000" dirty="0"/>
              <a:t>職員を常勤換算方法</a:t>
            </a:r>
            <a:r>
              <a:rPr lang="ja-JP" altLang="en-US" sz="2000" dirty="0" smtClean="0"/>
              <a:t>で</a:t>
            </a:r>
            <a:r>
              <a:rPr lang="en-US" altLang="ja-JP" sz="2000" dirty="0" smtClean="0"/>
              <a:t>2</a:t>
            </a:r>
            <a:r>
              <a:rPr lang="ja-JP" altLang="en-US" sz="2000" dirty="0" smtClean="0"/>
              <a:t>名</a:t>
            </a:r>
            <a:r>
              <a:rPr lang="ja-JP" altLang="en-US" sz="2000" dirty="0"/>
              <a:t>以上配置している。</a:t>
            </a:r>
          </a:p>
          <a:p>
            <a:pPr marL="442913" indent="-179388"/>
            <a:r>
              <a:rPr lang="ja-JP" altLang="en-US" sz="2000" dirty="0" smtClean="0"/>
              <a:t>② 当該</a:t>
            </a:r>
            <a:r>
              <a:rPr lang="ja-JP" altLang="en-US" sz="2000" dirty="0"/>
              <a:t>施設の看護職員により、又は病院、診療所若しく</a:t>
            </a:r>
            <a:r>
              <a:rPr lang="ja-JP" altLang="en-US" sz="2000" dirty="0" smtClean="0"/>
              <a:t>は訪問</a:t>
            </a:r>
            <a:r>
              <a:rPr lang="ja-JP" altLang="en-US" sz="2000" dirty="0"/>
              <a:t>看護ステーションの看護職員との連携により</a:t>
            </a:r>
            <a:r>
              <a:rPr lang="ja-JP" altLang="en-US" sz="2000" dirty="0" smtClean="0"/>
              <a:t>、</a:t>
            </a:r>
            <a:r>
              <a:rPr lang="en-US" altLang="ja-JP" sz="2000" dirty="0" smtClean="0"/>
              <a:t>24</a:t>
            </a:r>
            <a:r>
              <a:rPr lang="ja-JP" altLang="en-US" sz="2000" dirty="0" smtClean="0"/>
              <a:t>時間</a:t>
            </a:r>
            <a:r>
              <a:rPr lang="ja-JP" altLang="en-US" sz="2000" dirty="0"/>
              <a:t>連絡できる体制を確保している</a:t>
            </a:r>
            <a:r>
              <a:rPr lang="ja-JP" altLang="en-US" sz="2000" dirty="0" smtClean="0"/>
              <a:t>。</a:t>
            </a:r>
            <a:endParaRPr lang="en-US" altLang="ja-JP" sz="2000" dirty="0" smtClean="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ja-JP" altLang="en-US" sz="2000" dirty="0"/>
          </a:p>
          <a:p>
            <a:pPr marL="82550"/>
            <a:endParaRPr lang="en-US" altLang="ja-JP" sz="2000" dirty="0" smtClean="0"/>
          </a:p>
          <a:p>
            <a:pPr marL="82550"/>
            <a:endParaRPr lang="en-US" altLang="ja-JP" sz="2000" dirty="0"/>
          </a:p>
          <a:p>
            <a:pPr marL="82550"/>
            <a:endParaRPr lang="en-US" altLang="ja-JP" sz="2000" dirty="0" smtClean="0"/>
          </a:p>
          <a:p>
            <a:pPr marL="82550"/>
            <a:endParaRPr lang="en-US" altLang="ja-JP" sz="2000" dirty="0"/>
          </a:p>
          <a:p>
            <a:pPr marL="82550"/>
            <a:endParaRPr lang="en-US" altLang="ja-JP" sz="2000" dirty="0" smtClean="0"/>
          </a:p>
          <a:p>
            <a:pPr marL="82550"/>
            <a:endParaRPr lang="en-US" altLang="ja-JP" sz="2000" dirty="0" smtClean="0"/>
          </a:p>
        </p:txBody>
      </p:sp>
      <p:sp>
        <p:nvSpPr>
          <p:cNvPr id="5" name="正方形/長方形 4"/>
          <p:cNvSpPr/>
          <p:nvPr/>
        </p:nvSpPr>
        <p:spPr>
          <a:xfrm>
            <a:off x="359786" y="3035836"/>
            <a:ext cx="11622664" cy="3785652"/>
          </a:xfrm>
          <a:prstGeom prst="rect">
            <a:avLst/>
          </a:prstGeom>
          <a:ln w="6350">
            <a:solidFill>
              <a:schemeClr val="tx1"/>
            </a:solidFill>
          </a:ln>
        </p:spPr>
        <p:txBody>
          <a:bodyPr wrap="square" tIns="72000" anchor="ctr" anchorCtr="0">
            <a:spAutoFit/>
          </a:bodyPr>
          <a:lstStyle/>
          <a:p>
            <a:pPr marL="179388" indent="-179388"/>
            <a:r>
              <a:rPr lang="en-US" altLang="ja-JP" sz="2000" dirty="0" smtClean="0"/>
              <a:t>【24</a:t>
            </a:r>
            <a:r>
              <a:rPr lang="ja-JP" altLang="en-US" sz="2000" dirty="0" smtClean="0"/>
              <a:t>時間</a:t>
            </a:r>
            <a:r>
              <a:rPr lang="ja-JP" altLang="en-US" sz="2000" dirty="0"/>
              <a:t>連絡できる</a:t>
            </a:r>
            <a:r>
              <a:rPr lang="ja-JP" altLang="en-US" sz="2000" dirty="0" smtClean="0"/>
              <a:t>体制</a:t>
            </a:r>
            <a:r>
              <a:rPr lang="ja-JP" altLang="en-US" sz="2000" dirty="0"/>
              <a:t>とは</a:t>
            </a:r>
            <a:r>
              <a:rPr lang="en-US" altLang="ja-JP" sz="2000" dirty="0" smtClean="0"/>
              <a:t>】</a:t>
            </a:r>
          </a:p>
          <a:p>
            <a:pPr indent="185738"/>
            <a:r>
              <a:rPr lang="ja-JP" altLang="en-US" sz="2000" dirty="0" smtClean="0"/>
              <a:t>施設内</a:t>
            </a:r>
            <a:r>
              <a:rPr lang="ja-JP" altLang="en-US" sz="2000" dirty="0"/>
              <a:t>で勤務することを要するものではなく、夜間においても施設から連絡でき、必要な場合には施設からの緊急の呼出に応じて出勤する体制をいう。</a:t>
            </a:r>
          </a:p>
          <a:p>
            <a:pPr marL="179388"/>
            <a:r>
              <a:rPr lang="ja-JP" altLang="en-US" sz="2000" dirty="0"/>
              <a:t>具体的には、次のような体制を整備することを想定している。</a:t>
            </a:r>
          </a:p>
          <a:p>
            <a:pPr marL="357188" indent="-179388"/>
            <a:r>
              <a:rPr lang="ja-JP" altLang="en-US" sz="2000" dirty="0"/>
              <a:t>１ 管理者を中心として、介護職員及び看護職員による協議の上、夜間における連絡・対応体制（オンコール体制）に関する取り決め（指針やマニュアル等）の整備がなされていること。</a:t>
            </a:r>
          </a:p>
          <a:p>
            <a:pPr marL="357188" indent="-179388"/>
            <a:r>
              <a:rPr lang="ja-JP" altLang="en-US" sz="2000" dirty="0"/>
              <a:t>２ 管理者を中心として、介護職員及び看護職員による協議の上、看護職員不在時の介護職員による入所者の観察項目の標準化（どのようなことが観察されれば看護職員に連絡するか）がなされていること。</a:t>
            </a:r>
          </a:p>
          <a:p>
            <a:pPr marL="357188" indent="-179388"/>
            <a:r>
              <a:rPr lang="ja-JP" altLang="en-US" sz="2000" dirty="0"/>
              <a:t>３ 施設内研修等を通じ、看護・介護職員に対して</a:t>
            </a:r>
            <a:r>
              <a:rPr lang="ja-JP" altLang="en-US" sz="2000" dirty="0" smtClean="0"/>
              <a:t>、</a:t>
            </a:r>
            <a:r>
              <a:rPr lang="en-US" altLang="ja-JP" sz="2000" dirty="0" smtClean="0"/>
              <a:t>1</a:t>
            </a:r>
            <a:r>
              <a:rPr lang="ja-JP" altLang="en-US" sz="2000" dirty="0" smtClean="0"/>
              <a:t>及び</a:t>
            </a:r>
            <a:r>
              <a:rPr lang="en-US" altLang="ja-JP" sz="2000" dirty="0" smtClean="0"/>
              <a:t>2</a:t>
            </a:r>
            <a:r>
              <a:rPr lang="ja-JP" altLang="en-US" sz="2000" dirty="0" smtClean="0"/>
              <a:t>の</a:t>
            </a:r>
            <a:r>
              <a:rPr lang="ja-JP" altLang="en-US" sz="2000" dirty="0"/>
              <a:t>内容が周知されていること。</a:t>
            </a:r>
          </a:p>
          <a:p>
            <a:pPr marL="357188" indent="-179388"/>
            <a:r>
              <a:rPr lang="ja-JP" altLang="en-US" sz="2000" dirty="0"/>
              <a:t>４ 施設の看護職員とオンコール対応の看護職員が異なる場合には、電話や</a:t>
            </a:r>
            <a:r>
              <a:rPr lang="en-US" altLang="ja-JP" sz="2000" dirty="0"/>
              <a:t>FAX</a:t>
            </a:r>
            <a:r>
              <a:rPr lang="ja-JP" altLang="en-US" sz="2000" dirty="0"/>
              <a:t>等により入所者の状態に関する引継を行うとともに、オンコール体制終了時にも同様の引継を行うこと。</a:t>
            </a:r>
          </a:p>
        </p:txBody>
      </p:sp>
    </p:spTree>
    <p:extLst>
      <p:ext uri="{BB962C8B-B14F-4D97-AF65-F5344CB8AC3E}">
        <p14:creationId xmlns:p14="http://schemas.microsoft.com/office/powerpoint/2010/main" val="318465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2545" y="6356350"/>
            <a:ext cx="2743200" cy="365125"/>
          </a:xfrm>
        </p:spPr>
        <p:txBody>
          <a:bodyPr/>
          <a:lstStyle/>
          <a:p>
            <a:fld id="{41D9830F-53EB-46B6-9EC0-C4C68F82A889}" type="slidenum">
              <a:rPr kumimoji="1" lang="ja-JP" altLang="en-US" smtClean="0"/>
              <a:t>85</a:t>
            </a:fld>
            <a:endParaRPr kumimoji="1" lang="ja-JP" altLang="en-US" dirty="0"/>
          </a:p>
        </p:txBody>
      </p:sp>
      <p:sp>
        <p:nvSpPr>
          <p:cNvPr id="5" name="正方形/長方形 4"/>
          <p:cNvSpPr/>
          <p:nvPr/>
        </p:nvSpPr>
        <p:spPr>
          <a:xfrm>
            <a:off x="487507" y="34880"/>
            <a:ext cx="11581101" cy="2465030"/>
          </a:xfrm>
          <a:prstGeom prst="rect">
            <a:avLst/>
          </a:prstGeom>
          <a:ln w="6350">
            <a:solidFill>
              <a:schemeClr val="tx1"/>
            </a:solidFill>
            <a:prstDash val="sysDot"/>
          </a:ln>
        </p:spPr>
        <p:txBody>
          <a:bodyPr wrap="square" tIns="36000" bIns="0" anchor="ctr" anchorCtr="0">
            <a:spAutoFit/>
          </a:bodyPr>
          <a:lstStyle/>
          <a:p>
            <a:pPr>
              <a:lnSpc>
                <a:spcPts val="2100"/>
              </a:lnSpc>
            </a:pPr>
            <a:r>
              <a:rPr lang="en-US" altLang="ja-JP" sz="2000" dirty="0" smtClean="0"/>
              <a:t>※ </a:t>
            </a:r>
            <a:r>
              <a:rPr lang="ja-JP" altLang="en-US" sz="2000" dirty="0" smtClean="0"/>
              <a:t>指定</a:t>
            </a:r>
            <a:r>
              <a:rPr lang="ja-JP" altLang="en-US" sz="2000" dirty="0"/>
              <a:t>短期入所生活介護の事業所を併設している場合</a:t>
            </a:r>
          </a:p>
          <a:p>
            <a:pPr>
              <a:lnSpc>
                <a:spcPts val="2100"/>
              </a:lnSpc>
            </a:pPr>
            <a:r>
              <a:rPr lang="ja-JP" altLang="en-US" sz="2000" dirty="0"/>
              <a:t>指定短期入所生活介護事業所とは別に、必要な数の看護職員を配置する必要がある。</a:t>
            </a:r>
          </a:p>
          <a:p>
            <a:pPr>
              <a:lnSpc>
                <a:spcPts val="2100"/>
              </a:lnSpc>
            </a:pPr>
            <a:r>
              <a:rPr lang="ja-JP" altLang="en-US" sz="2000" dirty="0"/>
              <a:t>具体的には、下記のとおり。</a:t>
            </a:r>
          </a:p>
          <a:p>
            <a:pPr marL="185738" indent="-185738">
              <a:lnSpc>
                <a:spcPts val="2100"/>
              </a:lnSpc>
            </a:pPr>
            <a:r>
              <a:rPr lang="ja-JP" altLang="en-US" sz="2000" dirty="0"/>
              <a:t>１ 看護体制</a:t>
            </a:r>
            <a:r>
              <a:rPr lang="ja-JP" altLang="en-US" sz="2000" dirty="0" smtClean="0"/>
              <a:t>加算</a:t>
            </a:r>
            <a:r>
              <a:rPr lang="en-US" altLang="ja-JP" sz="2000" dirty="0" smtClean="0"/>
              <a:t>(Ⅰ)</a:t>
            </a:r>
            <a:r>
              <a:rPr lang="ja-JP" altLang="en-US" sz="2000" dirty="0" smtClean="0"/>
              <a:t>に</a:t>
            </a:r>
            <a:r>
              <a:rPr lang="ja-JP" altLang="en-US" sz="2000" dirty="0"/>
              <a:t>ついては、指定介護老人福祉施設と</a:t>
            </a:r>
            <a:r>
              <a:rPr lang="ja-JP" altLang="en-US" sz="2000" dirty="0" smtClean="0"/>
              <a:t>して</a:t>
            </a:r>
            <a:r>
              <a:rPr lang="en-US" altLang="ja-JP" sz="2000" dirty="0" smtClean="0"/>
              <a:t>1</a:t>
            </a:r>
            <a:r>
              <a:rPr lang="ja-JP" altLang="en-US" sz="2000" dirty="0" smtClean="0"/>
              <a:t>名</a:t>
            </a:r>
            <a:r>
              <a:rPr lang="ja-JP" altLang="en-US" sz="2000" dirty="0"/>
              <a:t>以上の常勤の看護師の配置を行った場合に算定が可能。</a:t>
            </a:r>
          </a:p>
          <a:p>
            <a:pPr marL="185738" indent="-185738">
              <a:lnSpc>
                <a:spcPts val="2100"/>
              </a:lnSpc>
            </a:pPr>
            <a:r>
              <a:rPr lang="ja-JP" altLang="en-US" sz="2000" dirty="0"/>
              <a:t>２ 看護体制</a:t>
            </a:r>
            <a:r>
              <a:rPr lang="ja-JP" altLang="en-US" sz="2000" dirty="0" smtClean="0"/>
              <a:t>加算</a:t>
            </a:r>
            <a:r>
              <a:rPr lang="en-US" altLang="ja-JP" sz="2000" dirty="0" smtClean="0"/>
              <a:t>(Ⅱ)</a:t>
            </a:r>
            <a:r>
              <a:rPr lang="ja-JP" altLang="en-US" sz="2000" dirty="0" smtClean="0"/>
              <a:t>に</a:t>
            </a:r>
            <a:r>
              <a:rPr lang="ja-JP" altLang="en-US" sz="2000" dirty="0"/>
              <a:t>ついては、看護職員の指定介護老人福祉施設における勤務時間を当該施設において常勤の従業者が勤務すべき時間数</a:t>
            </a:r>
            <a:r>
              <a:rPr lang="ja-JP" altLang="en-US" sz="2000" dirty="0" smtClean="0"/>
              <a:t>（</a:t>
            </a:r>
            <a:r>
              <a:rPr lang="en-US" altLang="ja-JP" sz="2000" dirty="0" smtClean="0"/>
              <a:t>1</a:t>
            </a:r>
            <a:r>
              <a:rPr lang="ja-JP" altLang="en-US" sz="2000" dirty="0" smtClean="0"/>
              <a:t>週間</a:t>
            </a:r>
            <a:r>
              <a:rPr lang="ja-JP" altLang="en-US" sz="2000" dirty="0"/>
              <a:t>に勤務すべき時間数</a:t>
            </a:r>
            <a:r>
              <a:rPr lang="ja-JP" altLang="en-US" sz="2000" dirty="0" smtClean="0"/>
              <a:t>が</a:t>
            </a:r>
            <a:r>
              <a:rPr lang="en-US" altLang="ja-JP" sz="2000" dirty="0" smtClean="0"/>
              <a:t>32</a:t>
            </a:r>
            <a:r>
              <a:rPr lang="ja-JP" altLang="en-US" sz="2000" dirty="0" smtClean="0"/>
              <a:t>時間</a:t>
            </a:r>
            <a:r>
              <a:rPr lang="ja-JP" altLang="en-US" sz="2000" dirty="0"/>
              <a:t>を下回る場合</a:t>
            </a:r>
            <a:r>
              <a:rPr lang="ja-JP" altLang="en-US" sz="2000" dirty="0" smtClean="0"/>
              <a:t>は</a:t>
            </a:r>
            <a:r>
              <a:rPr lang="en-US" altLang="ja-JP" sz="2000" dirty="0" smtClean="0"/>
              <a:t>32</a:t>
            </a:r>
            <a:r>
              <a:rPr lang="ja-JP" altLang="en-US" sz="2000" dirty="0" smtClean="0"/>
              <a:t>時間</a:t>
            </a:r>
            <a:r>
              <a:rPr lang="ja-JP" altLang="en-US" sz="2000" dirty="0"/>
              <a:t>を基本とする）で除した数が、入所者の数</a:t>
            </a:r>
            <a:r>
              <a:rPr lang="ja-JP" altLang="en-US" sz="2000" dirty="0" smtClean="0"/>
              <a:t>が</a:t>
            </a:r>
            <a:r>
              <a:rPr lang="en-US" altLang="ja-JP" sz="2000" dirty="0" smtClean="0"/>
              <a:t>25</a:t>
            </a:r>
            <a:r>
              <a:rPr lang="ja-JP" altLang="en-US" sz="2000" dirty="0" smtClean="0"/>
              <a:t>又</a:t>
            </a:r>
            <a:r>
              <a:rPr lang="ja-JP" altLang="en-US" sz="2000" dirty="0"/>
              <a:t>はその端数を増すごと</a:t>
            </a:r>
            <a:r>
              <a:rPr lang="ja-JP" altLang="en-US" sz="2000" dirty="0" smtClean="0"/>
              <a:t>に</a:t>
            </a:r>
            <a:r>
              <a:rPr lang="en-US" altLang="ja-JP" sz="2000" dirty="0" smtClean="0"/>
              <a:t>1</a:t>
            </a:r>
            <a:r>
              <a:rPr lang="ja-JP" altLang="en-US" sz="2000" dirty="0" smtClean="0"/>
              <a:t>以上</a:t>
            </a:r>
            <a:r>
              <a:rPr lang="ja-JP" altLang="en-US" sz="2000" dirty="0"/>
              <a:t>となる場合に算定が可能。</a:t>
            </a:r>
          </a:p>
        </p:txBody>
      </p:sp>
      <p:sp>
        <p:nvSpPr>
          <p:cNvPr id="7" name="正方形/長方形 6"/>
          <p:cNvSpPr/>
          <p:nvPr/>
        </p:nvSpPr>
        <p:spPr>
          <a:xfrm>
            <a:off x="0" y="2692578"/>
            <a:ext cx="12192000" cy="3985706"/>
          </a:xfrm>
          <a:prstGeom prst="rect">
            <a:avLst/>
          </a:prstGeom>
        </p:spPr>
        <p:txBody>
          <a:bodyPr wrap="square">
            <a:spAutoFit/>
          </a:bodyPr>
          <a:lstStyle/>
          <a:p>
            <a:r>
              <a:rPr lang="ja-JP" altLang="en-US" sz="2000" b="1" dirty="0" smtClean="0"/>
              <a:t>（３）夜勤職員配置加算</a:t>
            </a:r>
            <a:r>
              <a:rPr lang="ja-JP" altLang="en-US" sz="2000" dirty="0" smtClean="0"/>
              <a:t>（ユニット型）</a:t>
            </a:r>
            <a:r>
              <a:rPr lang="ja-JP" altLang="en-US" sz="2000" dirty="0"/>
              <a:t>　</a:t>
            </a:r>
            <a:r>
              <a:rPr lang="en-US" altLang="ja-JP" sz="2000" dirty="0"/>
              <a:t>※</a:t>
            </a:r>
            <a:r>
              <a:rPr lang="ja-JP" altLang="en-US" sz="2000" dirty="0"/>
              <a:t>体制届が必要</a:t>
            </a:r>
          </a:p>
          <a:p>
            <a:pPr marL="185738"/>
            <a:r>
              <a:rPr lang="en-US" altLang="ja-JP" sz="2000" dirty="0" smtClean="0"/>
              <a:t>※ </a:t>
            </a:r>
            <a:r>
              <a:rPr lang="ja-JP" altLang="en-US" sz="2000" dirty="0" smtClean="0"/>
              <a:t>加算</a:t>
            </a:r>
            <a:r>
              <a:rPr lang="en-US" altLang="ja-JP" sz="2000" dirty="0" smtClean="0"/>
              <a:t>(Ⅱ)</a:t>
            </a:r>
            <a:r>
              <a:rPr lang="ja-JP" altLang="en-US" sz="2000" dirty="0" smtClean="0"/>
              <a:t>イと</a:t>
            </a:r>
            <a:r>
              <a:rPr lang="en-US" altLang="ja-JP" sz="2000" dirty="0"/>
              <a:t>(Ⅳ</a:t>
            </a:r>
            <a:r>
              <a:rPr lang="en-US" altLang="ja-JP" sz="2000" dirty="0" smtClean="0"/>
              <a:t>)</a:t>
            </a:r>
            <a:r>
              <a:rPr lang="ja-JP" altLang="en-US" sz="2000" dirty="0" smtClean="0"/>
              <a:t>イは同時算定できない。</a:t>
            </a:r>
            <a:endParaRPr lang="en-US" altLang="ja-JP" sz="2000" dirty="0" smtClean="0"/>
          </a:p>
          <a:p>
            <a:endParaRPr lang="en-US" altLang="ja-JP" sz="300" dirty="0" smtClean="0"/>
          </a:p>
          <a:p>
            <a:r>
              <a:rPr lang="en-US" altLang="ja-JP" sz="2000" dirty="0" smtClean="0"/>
              <a:t>【</a:t>
            </a:r>
            <a:r>
              <a:rPr lang="ja-JP" altLang="en-US" sz="2000" dirty="0" smtClean="0"/>
              <a:t>夜勤</a:t>
            </a:r>
            <a:r>
              <a:rPr lang="ja-JP" altLang="en-US" sz="2000" dirty="0"/>
              <a:t>職員配置</a:t>
            </a:r>
            <a:r>
              <a:rPr lang="ja-JP" altLang="en-US" sz="2000" dirty="0" smtClean="0"/>
              <a:t>加算</a:t>
            </a:r>
            <a:r>
              <a:rPr lang="en-US" altLang="ja-JP" sz="2000" dirty="0" smtClean="0"/>
              <a:t>(Ⅱ)</a:t>
            </a:r>
            <a:r>
              <a:rPr lang="ja-JP" altLang="en-US" sz="2000" dirty="0" smtClean="0"/>
              <a:t>イ</a:t>
            </a:r>
            <a:r>
              <a:rPr lang="en-US" altLang="ja-JP" sz="2000" dirty="0" smtClean="0"/>
              <a:t>】</a:t>
            </a:r>
            <a:r>
              <a:rPr lang="ja-JP" altLang="en-US" sz="2000" dirty="0" smtClean="0"/>
              <a:t>　</a:t>
            </a:r>
            <a:r>
              <a:rPr lang="en-US" altLang="ja-JP" sz="2000" dirty="0" smtClean="0"/>
              <a:t>46</a:t>
            </a:r>
            <a:r>
              <a:rPr lang="ja-JP" altLang="en-US" sz="2000" dirty="0" smtClean="0"/>
              <a:t>単位</a:t>
            </a:r>
            <a:r>
              <a:rPr lang="ja-JP" altLang="en-US" sz="2000" dirty="0"/>
              <a:t>／日</a:t>
            </a:r>
          </a:p>
          <a:p>
            <a:pPr indent="185738"/>
            <a:r>
              <a:rPr lang="ja-JP" altLang="en-US" sz="2000" dirty="0" smtClean="0"/>
              <a:t>夜勤</a:t>
            </a:r>
            <a:r>
              <a:rPr lang="ja-JP" altLang="en-US" sz="2000" dirty="0"/>
              <a:t>を</a:t>
            </a:r>
            <a:r>
              <a:rPr lang="ja-JP" altLang="en-US" sz="2000" dirty="0" smtClean="0"/>
              <a:t>行う介護職員又は看護職員の数が、最低基準を１以上上回っている場合に算定。</a:t>
            </a:r>
            <a:endParaRPr lang="en-US" altLang="ja-JP" sz="2000" dirty="0" smtClean="0"/>
          </a:p>
          <a:p>
            <a:pPr indent="185738"/>
            <a:endParaRPr lang="en-US" altLang="ja-JP" sz="2000" dirty="0" smtClean="0"/>
          </a:p>
          <a:p>
            <a:pPr indent="185738"/>
            <a:endParaRPr lang="en-US" altLang="ja-JP" sz="2000" dirty="0"/>
          </a:p>
          <a:p>
            <a:pPr indent="185738"/>
            <a:endParaRPr lang="en-US" altLang="ja-JP" sz="2000" dirty="0" smtClean="0"/>
          </a:p>
          <a:p>
            <a:pPr indent="185738"/>
            <a:endParaRPr lang="en-US" altLang="ja-JP" sz="300" dirty="0"/>
          </a:p>
          <a:p>
            <a:pPr indent="185738"/>
            <a:r>
              <a:rPr lang="en-US" altLang="ja-JP" sz="2000" dirty="0" smtClean="0"/>
              <a:t>※ </a:t>
            </a:r>
            <a:r>
              <a:rPr lang="ja-JP" altLang="en-US" sz="2000" dirty="0" smtClean="0"/>
              <a:t>ただし、次の</a:t>
            </a:r>
            <a:r>
              <a:rPr lang="en-US" altLang="ja-JP" sz="2000" dirty="0"/>
              <a:t>a</a:t>
            </a:r>
            <a:r>
              <a:rPr lang="ja-JP" altLang="en-US" sz="2000" dirty="0" smtClean="0"/>
              <a:t>又</a:t>
            </a:r>
            <a:r>
              <a:rPr lang="en-US" altLang="ja-JP" sz="2000" dirty="0" smtClean="0"/>
              <a:t>b</a:t>
            </a:r>
            <a:r>
              <a:rPr lang="ja-JP" altLang="en-US" sz="2000" dirty="0" smtClean="0"/>
              <a:t>に掲げる場合は、当該</a:t>
            </a:r>
            <a:r>
              <a:rPr lang="ja-JP" altLang="en-US" sz="2000" dirty="0"/>
              <a:t>ａ又はｂに定める数以上で</a:t>
            </a:r>
            <a:r>
              <a:rPr lang="ja-JP" altLang="en-US" sz="2000" dirty="0" smtClean="0"/>
              <a:t>ある場合に算定する。</a:t>
            </a:r>
            <a:endParaRPr lang="en-US" altLang="ja-JP" sz="2000" dirty="0"/>
          </a:p>
          <a:p>
            <a:pPr indent="185738"/>
            <a:endParaRPr lang="en-US" altLang="ja-JP" sz="2000" dirty="0" smtClean="0"/>
          </a:p>
          <a:p>
            <a:pPr indent="185738"/>
            <a:endParaRPr lang="en-US" altLang="ja-JP" sz="1000" dirty="0" smtClean="0"/>
          </a:p>
          <a:p>
            <a:pPr indent="185738"/>
            <a:endParaRPr lang="en-US" altLang="ja-JP" sz="2000" dirty="0" smtClean="0"/>
          </a:p>
          <a:p>
            <a:pPr indent="185738"/>
            <a:endParaRPr lang="en-US" altLang="ja-JP" sz="2000" dirty="0"/>
          </a:p>
          <a:p>
            <a:pPr indent="185738"/>
            <a:endParaRPr lang="en-US" altLang="ja-JP" sz="1000" dirty="0" smtClean="0"/>
          </a:p>
        </p:txBody>
      </p:sp>
      <p:sp>
        <p:nvSpPr>
          <p:cNvPr id="8" name="正方形/長方形 7"/>
          <p:cNvSpPr/>
          <p:nvPr/>
        </p:nvSpPr>
        <p:spPr>
          <a:xfrm>
            <a:off x="348312" y="4036878"/>
            <a:ext cx="11720296" cy="882737"/>
          </a:xfrm>
          <a:prstGeom prst="rect">
            <a:avLst/>
          </a:prstGeom>
          <a:ln w="6350">
            <a:solidFill>
              <a:schemeClr val="tx1"/>
            </a:solidFill>
            <a:prstDash val="sysDot"/>
          </a:ln>
        </p:spPr>
        <p:txBody>
          <a:bodyPr wrap="square" tIns="36000" bIns="0" anchor="ctr" anchorCtr="0">
            <a:spAutoFit/>
          </a:bodyPr>
          <a:lstStyle/>
          <a:p>
            <a:pPr>
              <a:lnSpc>
                <a:spcPts val="2200"/>
              </a:lnSpc>
            </a:pPr>
            <a:r>
              <a:rPr lang="en-US" altLang="ja-JP" sz="2000" dirty="0" smtClean="0"/>
              <a:t>※ </a:t>
            </a:r>
            <a:r>
              <a:rPr lang="ja-JP" altLang="en-US" sz="2000" dirty="0" smtClean="0"/>
              <a:t>増員した夜勤職員については、必ずしも特定のユニットに配置する必要はない。</a:t>
            </a:r>
            <a:endParaRPr lang="en-US" altLang="ja-JP" sz="2000" dirty="0" smtClean="0"/>
          </a:p>
          <a:p>
            <a:pPr marL="185738" indent="-185738">
              <a:lnSpc>
                <a:spcPts val="2200"/>
              </a:lnSpc>
            </a:pPr>
            <a:r>
              <a:rPr lang="en-US" altLang="ja-JP" sz="2000" dirty="0"/>
              <a:t>※ </a:t>
            </a:r>
            <a:r>
              <a:rPr lang="ja-JP" altLang="en-US" sz="2000" dirty="0"/>
              <a:t>夜勤を行う職員の数は、</a:t>
            </a:r>
            <a:r>
              <a:rPr lang="en-US" altLang="ja-JP" sz="2000" dirty="0"/>
              <a:t>1</a:t>
            </a:r>
            <a:r>
              <a:rPr lang="ja-JP" altLang="en-US" sz="2000" dirty="0"/>
              <a:t>日平均夜勤職員数とする。</a:t>
            </a:r>
            <a:r>
              <a:rPr lang="en-US" altLang="ja-JP" sz="2000" dirty="0"/>
              <a:t>1</a:t>
            </a:r>
            <a:r>
              <a:rPr lang="ja-JP" altLang="en-US" sz="2000" dirty="0"/>
              <a:t>日平均夜勤職員数は、歴月ごとに夜勤時間帯における延夜勤時間数を、当該月の日数に</a:t>
            </a:r>
            <a:r>
              <a:rPr lang="en-US" altLang="ja-JP" sz="2000" dirty="0"/>
              <a:t>16</a:t>
            </a:r>
            <a:r>
              <a:rPr lang="ja-JP" altLang="en-US" sz="2000" dirty="0"/>
              <a:t>を乗じて得た数。（小数点第</a:t>
            </a:r>
            <a:r>
              <a:rPr lang="en-US" altLang="ja-JP" sz="2000" dirty="0"/>
              <a:t>3</a:t>
            </a:r>
            <a:r>
              <a:rPr lang="ja-JP" altLang="en-US" sz="2000" dirty="0"/>
              <a:t>位以下切り捨て</a:t>
            </a:r>
            <a:r>
              <a:rPr lang="ja-JP" altLang="en-US" sz="2000" dirty="0" smtClean="0"/>
              <a:t>）</a:t>
            </a:r>
            <a:endParaRPr lang="ja-JP" altLang="en-US" sz="2000" dirty="0"/>
          </a:p>
        </p:txBody>
      </p:sp>
      <p:sp>
        <p:nvSpPr>
          <p:cNvPr id="10" name="正方形/長方形 9"/>
          <p:cNvSpPr/>
          <p:nvPr/>
        </p:nvSpPr>
        <p:spPr>
          <a:xfrm>
            <a:off x="487507" y="5245608"/>
            <a:ext cx="11538238" cy="1583817"/>
          </a:xfrm>
          <a:prstGeom prst="rect">
            <a:avLst/>
          </a:prstGeom>
          <a:ln w="6350">
            <a:solidFill>
              <a:schemeClr val="tx1"/>
            </a:solidFill>
            <a:prstDash val="sysDot"/>
          </a:ln>
        </p:spPr>
        <p:txBody>
          <a:bodyPr wrap="square" tIns="72000" bIns="36000" anchor="ctr" anchorCtr="0">
            <a:spAutoFit/>
          </a:bodyPr>
          <a:lstStyle/>
          <a:p>
            <a:pPr indent="85725">
              <a:lnSpc>
                <a:spcPts val="2300"/>
              </a:lnSpc>
            </a:pPr>
            <a:r>
              <a:rPr lang="ja-JP" altLang="en-US" sz="2000" spc="-10" dirty="0" smtClean="0"/>
              <a:t>この場合の要件で加算を取得する場合においては、</a:t>
            </a:r>
            <a:r>
              <a:rPr lang="en-US" altLang="ja-JP" sz="2000" spc="-10" dirty="0" smtClean="0"/>
              <a:t>3</a:t>
            </a:r>
            <a:r>
              <a:rPr lang="ja-JP" altLang="en-US" sz="2000" spc="-10" dirty="0" smtClean="0"/>
              <a:t>月以上の試行期間を設けること。試行期間中から委員会を設置し、見守り機器等の</a:t>
            </a:r>
            <a:r>
              <a:rPr lang="ja-JP" altLang="en-US" sz="2000" spc="-10" dirty="0"/>
              <a:t>使用後</a:t>
            </a:r>
            <a:r>
              <a:rPr lang="ja-JP" altLang="en-US" sz="2000" spc="-10" dirty="0" smtClean="0"/>
              <a:t>の人員体制とその際の夜勤職員の負担のバランスに配慮しながら、見守り機器等の使用にあたり必要な人員体制等を検討し、安全体制及びケアの質の確保、職員の負担軽減が図られていることを確認したうえで「テクノロジーの活用」に係る届を行うこと。</a:t>
            </a:r>
            <a:endParaRPr lang="en-US" altLang="ja-JP" sz="2000" spc="-10" dirty="0" smtClean="0"/>
          </a:p>
          <a:p>
            <a:pPr marL="85725" indent="-85725">
              <a:lnSpc>
                <a:spcPts val="2300"/>
              </a:lnSpc>
            </a:pPr>
            <a:r>
              <a:rPr lang="en-US" altLang="ja-JP" sz="2000" dirty="0" smtClean="0"/>
              <a:t>※ </a:t>
            </a:r>
            <a:r>
              <a:rPr lang="ja-JP" altLang="en-US" sz="2000" dirty="0" smtClean="0"/>
              <a:t>届出にあたり、当該委員会の議事録概要を提出すること。</a:t>
            </a:r>
            <a:endParaRPr lang="ja-JP" altLang="en-US" sz="2000" dirty="0"/>
          </a:p>
        </p:txBody>
      </p:sp>
    </p:spTree>
    <p:extLst>
      <p:ext uri="{BB962C8B-B14F-4D97-AF65-F5344CB8AC3E}">
        <p14:creationId xmlns:p14="http://schemas.microsoft.com/office/powerpoint/2010/main" val="646777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27775"/>
            <a:ext cx="2743200" cy="365125"/>
          </a:xfrm>
        </p:spPr>
        <p:txBody>
          <a:bodyPr/>
          <a:lstStyle/>
          <a:p>
            <a:fld id="{41D9830F-53EB-46B6-9EC0-C4C68F82A889}" type="slidenum">
              <a:rPr kumimoji="1" lang="ja-JP" altLang="en-US" smtClean="0"/>
              <a:t>86</a:t>
            </a:fld>
            <a:endParaRPr kumimoji="1" lang="ja-JP" altLang="en-US" dirty="0"/>
          </a:p>
        </p:txBody>
      </p:sp>
      <p:sp>
        <p:nvSpPr>
          <p:cNvPr id="3" name="正方形/長方形 2"/>
          <p:cNvSpPr/>
          <p:nvPr/>
        </p:nvSpPr>
        <p:spPr>
          <a:xfrm>
            <a:off x="0" y="0"/>
            <a:ext cx="12192000" cy="5139869"/>
          </a:xfrm>
          <a:prstGeom prst="rect">
            <a:avLst/>
          </a:prstGeom>
        </p:spPr>
        <p:txBody>
          <a:bodyPr wrap="square">
            <a:spAutoFit/>
          </a:bodyPr>
          <a:lstStyle/>
          <a:p>
            <a:pPr indent="185738"/>
            <a:r>
              <a:rPr lang="ja-JP" altLang="en-US" sz="2000" dirty="0"/>
              <a:t>ａ 次に掲げる要件のいずれにも適合している場合 　</a:t>
            </a:r>
            <a:r>
              <a:rPr lang="en-US" altLang="ja-JP" sz="2000" dirty="0"/>
              <a:t>…</a:t>
            </a:r>
            <a:r>
              <a:rPr lang="ja-JP" altLang="en-US" sz="2000" dirty="0"/>
              <a:t>　最低基準の数に</a:t>
            </a:r>
            <a:r>
              <a:rPr lang="en-US" altLang="ja-JP" sz="2000" dirty="0"/>
              <a:t>10</a:t>
            </a:r>
            <a:r>
              <a:rPr lang="ja-JP" altLang="en-US" sz="2000" dirty="0"/>
              <a:t>分の</a:t>
            </a:r>
            <a:r>
              <a:rPr lang="en-US" altLang="ja-JP" sz="2000" dirty="0"/>
              <a:t>9</a:t>
            </a:r>
            <a:r>
              <a:rPr lang="ja-JP" altLang="en-US" sz="2000" dirty="0"/>
              <a:t>を加えた数</a:t>
            </a:r>
            <a:endParaRPr lang="en-US" altLang="ja-JP" sz="2000" dirty="0"/>
          </a:p>
          <a:p>
            <a:pPr marL="714375" indent="-442913">
              <a:tabLst>
                <a:tab pos="542925" algn="l"/>
              </a:tabLst>
            </a:pPr>
            <a:r>
              <a:rPr lang="en-US" altLang="ja-JP" sz="2000" dirty="0"/>
              <a:t>ⅰ</a:t>
            </a:r>
            <a:r>
              <a:rPr lang="ja-JP" altLang="en-US" sz="2000" dirty="0"/>
              <a:t>）見守り機器を、当該施設の入所者の数の</a:t>
            </a:r>
            <a:r>
              <a:rPr lang="en-US" altLang="ja-JP" sz="2000" dirty="0"/>
              <a:t>10</a:t>
            </a:r>
            <a:r>
              <a:rPr lang="ja-JP" altLang="en-US" sz="2000" dirty="0"/>
              <a:t>分の</a:t>
            </a:r>
            <a:r>
              <a:rPr lang="en-US" altLang="ja-JP" sz="2000" dirty="0"/>
              <a:t>1</a:t>
            </a:r>
            <a:r>
              <a:rPr lang="ja-JP" altLang="en-US" sz="2000" dirty="0"/>
              <a:t>以上の数設置していること。 </a:t>
            </a:r>
            <a:endParaRPr lang="en-US" altLang="ja-JP" sz="2000" dirty="0"/>
          </a:p>
          <a:p>
            <a:pPr marL="542925" indent="-271463">
              <a:tabLst>
                <a:tab pos="542925" algn="l"/>
              </a:tabLst>
            </a:pPr>
            <a:r>
              <a:rPr lang="en-US" altLang="ja-JP" sz="2000" dirty="0"/>
              <a:t>ⅱ</a:t>
            </a:r>
            <a:r>
              <a:rPr lang="ja-JP" altLang="en-US" sz="2000" dirty="0"/>
              <a:t>）見守り機器を安全かつ有効に活用するための委員会を設置し、必要な検討が行われていること（</a:t>
            </a:r>
            <a:r>
              <a:rPr lang="en-US" altLang="ja-JP" sz="2000" dirty="0"/>
              <a:t>3</a:t>
            </a:r>
            <a:r>
              <a:rPr lang="ja-JP" altLang="en-US" sz="2000" dirty="0"/>
              <a:t>月に</a:t>
            </a:r>
            <a:r>
              <a:rPr lang="en-US" altLang="ja-JP" sz="2000" dirty="0"/>
              <a:t>1</a:t>
            </a:r>
            <a:r>
              <a:rPr lang="ja-JP" altLang="en-US" sz="2000" dirty="0"/>
              <a:t>回以上行うこと。）</a:t>
            </a:r>
            <a:endParaRPr lang="en-US" altLang="ja-JP" sz="2000" dirty="0"/>
          </a:p>
          <a:p>
            <a:pPr marL="714375" indent="-528638">
              <a:tabLst>
                <a:tab pos="442913" algn="l"/>
              </a:tabLst>
            </a:pPr>
            <a:endParaRPr lang="en-US" altLang="ja-JP" sz="300" dirty="0" smtClean="0"/>
          </a:p>
          <a:p>
            <a:pPr marL="714375" indent="-528638">
              <a:tabLst>
                <a:tab pos="442913" algn="l"/>
              </a:tabLst>
            </a:pPr>
            <a:r>
              <a:rPr lang="ja-JP" altLang="en-US" sz="2000" dirty="0" smtClean="0"/>
              <a:t>ｂ </a:t>
            </a:r>
            <a:r>
              <a:rPr lang="ja-JP" altLang="en-US" sz="2000" dirty="0"/>
              <a:t>次に掲げる要件のいずれにも適合している場合 </a:t>
            </a:r>
            <a:r>
              <a:rPr lang="en-US" altLang="ja-JP" sz="2000" dirty="0"/>
              <a:t>…</a:t>
            </a:r>
            <a:r>
              <a:rPr lang="ja-JP" altLang="en-US" sz="2000" dirty="0"/>
              <a:t>　最低基準の数に</a:t>
            </a:r>
            <a:r>
              <a:rPr lang="en-US" altLang="ja-JP" sz="2000" dirty="0"/>
              <a:t>10</a:t>
            </a:r>
            <a:r>
              <a:rPr lang="ja-JP" altLang="en-US" sz="2000" dirty="0"/>
              <a:t>分の</a:t>
            </a:r>
            <a:r>
              <a:rPr lang="en-US" altLang="ja-JP" sz="2000" dirty="0"/>
              <a:t>6</a:t>
            </a:r>
            <a:r>
              <a:rPr lang="ja-JP" altLang="en-US" sz="2000" dirty="0"/>
              <a:t>を加えた数</a:t>
            </a:r>
            <a:endParaRPr lang="en-US" altLang="ja-JP" sz="2000" dirty="0"/>
          </a:p>
          <a:p>
            <a:pPr marL="542925" indent="-271463">
              <a:tabLst>
                <a:tab pos="442913" algn="l"/>
              </a:tabLst>
            </a:pPr>
            <a:r>
              <a:rPr lang="en-US" altLang="ja-JP" sz="2000" dirty="0"/>
              <a:t>ⅰ</a:t>
            </a:r>
            <a:r>
              <a:rPr lang="ja-JP" altLang="en-US" sz="2000" dirty="0"/>
              <a:t>）夜勤時間帯を通じて、見守り機器を当該施設の入所者の数以上設置していること。 </a:t>
            </a:r>
            <a:endParaRPr lang="en-US" altLang="ja-JP" sz="2000" dirty="0"/>
          </a:p>
          <a:p>
            <a:pPr marL="542925" indent="-271463">
              <a:tabLst>
                <a:tab pos="442913" algn="l"/>
              </a:tabLst>
            </a:pPr>
            <a:r>
              <a:rPr lang="en-US" altLang="ja-JP" sz="2000" dirty="0"/>
              <a:t>ⅱ</a:t>
            </a:r>
            <a:r>
              <a:rPr lang="ja-JP" altLang="en-US" sz="2000" dirty="0"/>
              <a:t>）夜勤時間帯を通じて、夜勤を行う全ての介護職員又は看護職員が、情報通信機器を使用し、</a:t>
            </a:r>
            <a:r>
              <a:rPr lang="ja-JP" altLang="en-US" sz="2000" dirty="0" smtClean="0"/>
              <a:t>職員</a:t>
            </a:r>
            <a:r>
              <a:rPr lang="ja-JP" altLang="en-US" sz="2000" dirty="0" smtClean="0">
                <a:solidFill>
                  <a:prstClr val="black"/>
                </a:solidFill>
              </a:rPr>
              <a:t>同士</a:t>
            </a:r>
            <a:r>
              <a:rPr lang="ja-JP" altLang="en-US" sz="2000" dirty="0">
                <a:solidFill>
                  <a:prstClr val="black"/>
                </a:solidFill>
              </a:rPr>
              <a:t>の連携促進が図られていること。</a:t>
            </a:r>
            <a:endParaRPr lang="en-US" altLang="ja-JP" sz="2000" dirty="0">
              <a:solidFill>
                <a:prstClr val="black"/>
              </a:solidFill>
            </a:endParaRPr>
          </a:p>
          <a:p>
            <a:pPr marL="542925" indent="-271463">
              <a:tabLst>
                <a:tab pos="442913" algn="l"/>
              </a:tabLst>
            </a:pPr>
            <a:r>
              <a:rPr lang="en-US" altLang="ja-JP" sz="2000" dirty="0" smtClean="0">
                <a:solidFill>
                  <a:prstClr val="black"/>
                </a:solidFill>
              </a:rPr>
              <a:t>ⅲ</a:t>
            </a:r>
            <a:r>
              <a:rPr lang="ja-JP" altLang="en-US" sz="2000" dirty="0">
                <a:solidFill>
                  <a:prstClr val="black"/>
                </a:solidFill>
              </a:rPr>
              <a:t>）見守り機器等を活用する際の安全体制及びケアの質の確保並びに職員の負担軽減に関する次</a:t>
            </a:r>
            <a:r>
              <a:rPr lang="ja-JP" altLang="en-US" sz="2000" dirty="0" smtClean="0">
                <a:solidFill>
                  <a:prstClr val="black"/>
                </a:solidFill>
              </a:rPr>
              <a:t>に掲げる</a:t>
            </a:r>
            <a:r>
              <a:rPr lang="ja-JP" altLang="en-US" sz="2000" dirty="0">
                <a:solidFill>
                  <a:prstClr val="black"/>
                </a:solidFill>
              </a:rPr>
              <a:t>事項を実施し、かつ、見守り機器等を安全かつ有効に活用するための委員会を設置し、介護職員、看護職員その他の職種の者と共同して、当該委員会において必要な検討等を行い、及び当該事項の実施を定期的に確認すること。（委員会は</a:t>
            </a:r>
            <a:r>
              <a:rPr lang="en-US" altLang="ja-JP" sz="2000" dirty="0">
                <a:solidFill>
                  <a:prstClr val="black"/>
                </a:solidFill>
              </a:rPr>
              <a:t>3</a:t>
            </a:r>
            <a:r>
              <a:rPr lang="ja-JP" altLang="en-US" sz="2000" dirty="0">
                <a:solidFill>
                  <a:prstClr val="black"/>
                </a:solidFill>
              </a:rPr>
              <a:t>月に</a:t>
            </a:r>
            <a:r>
              <a:rPr lang="en-US" altLang="ja-JP" sz="2000" dirty="0">
                <a:solidFill>
                  <a:prstClr val="black"/>
                </a:solidFill>
              </a:rPr>
              <a:t>1</a:t>
            </a:r>
            <a:r>
              <a:rPr lang="ja-JP" altLang="en-US" sz="2000" dirty="0">
                <a:solidFill>
                  <a:prstClr val="black"/>
                </a:solidFill>
              </a:rPr>
              <a:t>回以上行うこと。）</a:t>
            </a:r>
            <a:endParaRPr lang="en-US" altLang="ja-JP" sz="2000" dirty="0">
              <a:solidFill>
                <a:prstClr val="black"/>
              </a:solidFill>
            </a:endParaRPr>
          </a:p>
          <a:p>
            <a:pPr marL="714375" lvl="0" indent="-271463">
              <a:tabLst>
                <a:tab pos="628650" algn="l"/>
              </a:tabLst>
            </a:pPr>
            <a:r>
              <a:rPr lang="ja-JP" altLang="en-US" sz="2000" dirty="0" smtClean="0">
                <a:solidFill>
                  <a:prstClr val="black"/>
                </a:solidFill>
              </a:rPr>
              <a:t>① 夜勤</a:t>
            </a:r>
            <a:r>
              <a:rPr lang="ja-JP" altLang="en-US" sz="2000" dirty="0">
                <a:solidFill>
                  <a:prstClr val="black"/>
                </a:solidFill>
              </a:rPr>
              <a:t>を行う職員による居室への訪問を個別に必要とする入所者への訪問及び当該入所者に対する適切なケア等による入所者の安全及びケアの質の確保 </a:t>
            </a:r>
            <a:endParaRPr lang="en-US" altLang="ja-JP" sz="2000" dirty="0">
              <a:solidFill>
                <a:prstClr val="black"/>
              </a:solidFill>
            </a:endParaRPr>
          </a:p>
          <a:p>
            <a:pPr marL="900113" lvl="0" indent="-271463">
              <a:tabLst>
                <a:tab pos="900113" algn="l"/>
              </a:tabLst>
            </a:pPr>
            <a:endParaRPr lang="en-US" altLang="ja-JP" sz="2000" dirty="0" smtClean="0">
              <a:solidFill>
                <a:prstClr val="black"/>
              </a:solidFill>
            </a:endParaRPr>
          </a:p>
          <a:p>
            <a:pPr marL="900113" lvl="0" indent="-271463">
              <a:tabLst>
                <a:tab pos="900113" algn="l"/>
              </a:tabLst>
            </a:pPr>
            <a:endParaRPr lang="en-US" altLang="ja-JP" sz="2000" dirty="0">
              <a:solidFill>
                <a:prstClr val="black"/>
              </a:solidFill>
            </a:endParaRPr>
          </a:p>
        </p:txBody>
      </p:sp>
      <p:sp>
        <p:nvSpPr>
          <p:cNvPr id="6" name="正方形/長方形 5"/>
          <p:cNvSpPr/>
          <p:nvPr/>
        </p:nvSpPr>
        <p:spPr>
          <a:xfrm>
            <a:off x="685800" y="4492298"/>
            <a:ext cx="11353800" cy="2200602"/>
          </a:xfrm>
          <a:prstGeom prst="rect">
            <a:avLst/>
          </a:prstGeom>
          <a:ln w="6350">
            <a:solidFill>
              <a:schemeClr val="tx1"/>
            </a:solidFill>
            <a:prstDash val="sysDot"/>
          </a:ln>
        </p:spPr>
        <p:txBody>
          <a:bodyPr wrap="square" bIns="0" anchor="ctr" anchorCtr="0">
            <a:spAutoFit/>
          </a:bodyPr>
          <a:lstStyle/>
          <a:p>
            <a:r>
              <a:rPr lang="en-US" altLang="ja-JP" sz="2000" dirty="0" smtClean="0"/>
              <a:t>【</a:t>
            </a:r>
            <a:r>
              <a:rPr lang="ja-JP" altLang="en-US" sz="2000" dirty="0" smtClean="0"/>
              <a:t>入所者</a:t>
            </a:r>
            <a:r>
              <a:rPr lang="ja-JP" altLang="en-US" sz="2000" dirty="0"/>
              <a:t>の安全及びケアの質の確保に関する</a:t>
            </a:r>
            <a:r>
              <a:rPr lang="ja-JP" altLang="en-US" sz="2000" dirty="0" smtClean="0"/>
              <a:t>事項</a:t>
            </a:r>
            <a:r>
              <a:rPr lang="en-US" altLang="ja-JP" sz="2000" dirty="0" smtClean="0"/>
              <a:t>】</a:t>
            </a:r>
          </a:p>
          <a:p>
            <a:r>
              <a:rPr lang="ja-JP" altLang="en-US" sz="2000" dirty="0" smtClean="0"/>
              <a:t>具体的</a:t>
            </a:r>
            <a:r>
              <a:rPr lang="ja-JP" altLang="en-US" sz="2000" dirty="0"/>
              <a:t>には次の事項等の実施により入所者の安全及びケアの質の確保を行うこととする。</a:t>
            </a:r>
          </a:p>
          <a:p>
            <a:pPr marL="185738" indent="-185738"/>
            <a:r>
              <a:rPr lang="ja-JP" altLang="en-US" sz="2000" dirty="0"/>
              <a:t>・</a:t>
            </a:r>
            <a:r>
              <a:rPr lang="ja-JP" altLang="en-US" sz="2000" dirty="0" smtClean="0"/>
              <a:t> 見守り</a:t>
            </a:r>
            <a:r>
              <a:rPr lang="ja-JP" altLang="en-US" sz="2000" dirty="0"/>
              <a:t>機器等を使用する場合においても、一律に定時巡視等をとりやめることはせず、個々の入所者の状態に応じて、個別に定時巡回を行うこと。</a:t>
            </a:r>
          </a:p>
          <a:p>
            <a:pPr marL="185738" indent="-185738"/>
            <a:r>
              <a:rPr lang="ja-JP" altLang="en-US" sz="2000" dirty="0" smtClean="0"/>
              <a:t>・</a:t>
            </a:r>
            <a:r>
              <a:rPr lang="en-US" altLang="ja-JP" sz="2000" dirty="0" smtClean="0"/>
              <a:t> </a:t>
            </a:r>
            <a:r>
              <a:rPr lang="ja-JP" altLang="en-US" sz="2000" spc="-100" dirty="0"/>
              <a:t>見守り機器等から得られる睡眠状態やバイタルサイン等の情報を入所者の状態把握に活用する</a:t>
            </a:r>
            <a:r>
              <a:rPr lang="ja-JP" altLang="en-US" sz="2000" spc="-100" dirty="0" smtClean="0"/>
              <a:t>こと。</a:t>
            </a:r>
            <a:endParaRPr lang="ja-JP" altLang="en-US" sz="2000" spc="-100" dirty="0"/>
          </a:p>
          <a:p>
            <a:pPr marL="185738" indent="-185738"/>
            <a:r>
              <a:rPr lang="ja-JP" altLang="en-US" sz="2000" dirty="0" smtClean="0"/>
              <a:t>・</a:t>
            </a:r>
            <a:r>
              <a:rPr lang="en-US" altLang="ja-JP" sz="2000" dirty="0" smtClean="0"/>
              <a:t> </a:t>
            </a:r>
            <a:r>
              <a:rPr lang="ja-JP" altLang="en-US" sz="2000" dirty="0"/>
              <a:t>見守り機器等の使用に起因する施設内で発生したヒヤリ・ハット事例等の状況を把握し、その原因を分析して再発の防止策を検討すること。</a:t>
            </a:r>
          </a:p>
        </p:txBody>
      </p:sp>
    </p:spTree>
    <p:extLst>
      <p:ext uri="{BB962C8B-B14F-4D97-AF65-F5344CB8AC3E}">
        <p14:creationId xmlns:p14="http://schemas.microsoft.com/office/powerpoint/2010/main" val="10897691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0670" y="6329223"/>
            <a:ext cx="2743200" cy="365125"/>
          </a:xfrm>
        </p:spPr>
        <p:txBody>
          <a:bodyPr/>
          <a:lstStyle/>
          <a:p>
            <a:fld id="{41D9830F-53EB-46B6-9EC0-C4C68F82A889}" type="slidenum">
              <a:rPr kumimoji="1" lang="ja-JP" altLang="en-US" smtClean="0"/>
              <a:t>87</a:t>
            </a:fld>
            <a:endParaRPr kumimoji="1" lang="ja-JP" altLang="en-US" dirty="0"/>
          </a:p>
        </p:txBody>
      </p:sp>
      <p:sp>
        <p:nvSpPr>
          <p:cNvPr id="5" name="正方形/長方形 4"/>
          <p:cNvSpPr/>
          <p:nvPr/>
        </p:nvSpPr>
        <p:spPr>
          <a:xfrm>
            <a:off x="0" y="0"/>
            <a:ext cx="12192000" cy="5647700"/>
          </a:xfrm>
          <a:prstGeom prst="rect">
            <a:avLst/>
          </a:prstGeom>
        </p:spPr>
        <p:txBody>
          <a:bodyPr wrap="square">
            <a:spAutoFit/>
          </a:bodyPr>
          <a:lstStyle/>
          <a:p>
            <a:pPr marL="900113" indent="-542925">
              <a:tabLst>
                <a:tab pos="900113" algn="l"/>
              </a:tabLst>
            </a:pPr>
            <a:r>
              <a:rPr lang="ja-JP" altLang="en-US" sz="2000" dirty="0">
                <a:solidFill>
                  <a:prstClr val="black"/>
                </a:solidFill>
              </a:rPr>
              <a:t>② 夜勤を行う職員の負担の軽減及び勤務状況への配慮</a:t>
            </a:r>
            <a:endParaRPr lang="en-US" altLang="ja-JP" sz="2000" dirty="0">
              <a:solidFill>
                <a:prstClr val="black"/>
              </a:solidFill>
            </a:endParaRPr>
          </a:p>
          <a:p>
            <a:pPr marL="900113" lvl="0" indent="-542925">
              <a:tabLst>
                <a:tab pos="900113" algn="l"/>
              </a:tabLst>
            </a:pPr>
            <a:endParaRPr lang="en-US" altLang="ja-JP" sz="2000" dirty="0" smtClean="0">
              <a:solidFill>
                <a:prstClr val="black"/>
              </a:solidFill>
            </a:endParaRPr>
          </a:p>
          <a:p>
            <a:pPr marL="900113" lvl="0" indent="-542925">
              <a:tabLst>
                <a:tab pos="900113" algn="l"/>
              </a:tabLst>
            </a:pPr>
            <a:endParaRPr lang="en-US" altLang="ja-JP" sz="2000" dirty="0">
              <a:solidFill>
                <a:prstClr val="black"/>
              </a:solidFill>
            </a:endParaRPr>
          </a:p>
          <a:p>
            <a:pPr marL="900113" lvl="0" indent="-542925">
              <a:tabLst>
                <a:tab pos="900113" algn="l"/>
              </a:tabLst>
            </a:pPr>
            <a:endParaRPr lang="en-US" altLang="ja-JP" sz="2000" dirty="0" smtClean="0">
              <a:solidFill>
                <a:prstClr val="black"/>
              </a:solidFill>
            </a:endParaRPr>
          </a:p>
          <a:p>
            <a:pPr marL="900113" lvl="0" indent="-542925">
              <a:tabLst>
                <a:tab pos="900113" algn="l"/>
              </a:tabLst>
            </a:pPr>
            <a:endParaRPr lang="en-US" altLang="ja-JP" sz="2000" dirty="0">
              <a:solidFill>
                <a:prstClr val="black"/>
              </a:solidFill>
            </a:endParaRPr>
          </a:p>
          <a:p>
            <a:pPr marL="900113" lvl="0" indent="-542925">
              <a:tabLst>
                <a:tab pos="900113" algn="l"/>
              </a:tabLst>
            </a:pPr>
            <a:endParaRPr lang="en-US" altLang="ja-JP" sz="2000" dirty="0" smtClean="0">
              <a:solidFill>
                <a:prstClr val="black"/>
              </a:solidFill>
            </a:endParaRPr>
          </a:p>
          <a:p>
            <a:pPr marL="900113" lvl="0" indent="-542925">
              <a:tabLst>
                <a:tab pos="900113" algn="l"/>
              </a:tabLst>
            </a:pPr>
            <a:endParaRPr lang="en-US" altLang="ja-JP" sz="1600" dirty="0" smtClean="0">
              <a:solidFill>
                <a:prstClr val="black"/>
              </a:solidFill>
            </a:endParaRPr>
          </a:p>
          <a:p>
            <a:pPr marL="900113" lvl="0" indent="-542925">
              <a:tabLst>
                <a:tab pos="900113" algn="l"/>
              </a:tabLst>
            </a:pPr>
            <a:r>
              <a:rPr lang="ja-JP" altLang="en-US" sz="2000" dirty="0" smtClean="0">
                <a:solidFill>
                  <a:prstClr val="black"/>
                </a:solidFill>
              </a:rPr>
              <a:t>③ 見守り</a:t>
            </a:r>
            <a:r>
              <a:rPr lang="ja-JP" altLang="en-US" sz="2000" dirty="0">
                <a:solidFill>
                  <a:prstClr val="black"/>
                </a:solidFill>
              </a:rPr>
              <a:t>機器等の定期的な</a:t>
            </a:r>
            <a:r>
              <a:rPr lang="ja-JP" altLang="en-US" sz="2000" dirty="0" smtClean="0">
                <a:solidFill>
                  <a:prstClr val="black"/>
                </a:solidFill>
              </a:rPr>
              <a:t>点検</a:t>
            </a:r>
            <a:endParaRPr lang="en-US" altLang="ja-JP" sz="2000" dirty="0" smtClean="0">
              <a:solidFill>
                <a:prstClr val="black"/>
              </a:solidFill>
            </a:endParaRPr>
          </a:p>
          <a:p>
            <a:pPr marL="900113" lvl="0" indent="-542925">
              <a:tabLst>
                <a:tab pos="900113" algn="l"/>
              </a:tabLst>
            </a:pPr>
            <a:endParaRPr lang="en-US" altLang="ja-JP" sz="2000" dirty="0">
              <a:solidFill>
                <a:prstClr val="black"/>
              </a:solidFill>
            </a:endParaRPr>
          </a:p>
          <a:p>
            <a:pPr marL="900113" lvl="0" indent="-542925">
              <a:tabLst>
                <a:tab pos="900113" algn="l"/>
              </a:tabLst>
            </a:pPr>
            <a:endParaRPr lang="en-US" altLang="ja-JP" sz="2000" dirty="0" smtClean="0">
              <a:solidFill>
                <a:prstClr val="black"/>
              </a:solidFill>
            </a:endParaRPr>
          </a:p>
          <a:p>
            <a:pPr marL="900113" lvl="0" indent="-542925">
              <a:tabLst>
                <a:tab pos="900113" algn="l"/>
              </a:tabLst>
            </a:pPr>
            <a:endParaRPr lang="en-US" altLang="ja-JP" sz="500" dirty="0" smtClean="0">
              <a:solidFill>
                <a:prstClr val="black"/>
              </a:solidFill>
            </a:endParaRPr>
          </a:p>
          <a:p>
            <a:pPr marL="900113" lvl="0" indent="-542925">
              <a:tabLst>
                <a:tab pos="900113" algn="l"/>
              </a:tabLst>
            </a:pPr>
            <a:r>
              <a:rPr lang="ja-JP" altLang="en-US" sz="2000" dirty="0" smtClean="0">
                <a:solidFill>
                  <a:prstClr val="black"/>
                </a:solidFill>
              </a:rPr>
              <a:t>④ 見守り</a:t>
            </a:r>
            <a:r>
              <a:rPr lang="ja-JP" altLang="en-US" sz="2000" dirty="0">
                <a:solidFill>
                  <a:prstClr val="black"/>
                </a:solidFill>
              </a:rPr>
              <a:t>機器等を安全かつ有効に活用するための職員研修</a:t>
            </a:r>
            <a:endParaRPr lang="en-US" altLang="ja-JP" sz="2000" dirty="0">
              <a:solidFill>
                <a:prstClr val="black"/>
              </a:solidFill>
            </a:endParaRPr>
          </a:p>
          <a:p>
            <a:pPr lvl="0"/>
            <a:endParaRPr lang="en-US" altLang="ja-JP" sz="2000" dirty="0" smtClean="0">
              <a:solidFill>
                <a:prstClr val="black"/>
              </a:solidFill>
            </a:endParaRPr>
          </a:p>
          <a:p>
            <a:pPr lvl="0"/>
            <a:endParaRPr lang="en-US" altLang="ja-JP" sz="2000" dirty="0">
              <a:solidFill>
                <a:prstClr val="black"/>
              </a:solidFill>
            </a:endParaRPr>
          </a:p>
          <a:p>
            <a:pPr lvl="0"/>
            <a:endParaRPr lang="en-US" altLang="ja-JP" sz="20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夜勤職員配置加算</a:t>
            </a:r>
            <a:r>
              <a:rPr lang="en-US" altLang="ja-JP" sz="2000" dirty="0">
                <a:solidFill>
                  <a:prstClr val="black"/>
                </a:solidFill>
              </a:rPr>
              <a:t>(Ⅳ)</a:t>
            </a:r>
            <a:r>
              <a:rPr lang="ja-JP" altLang="en-US" sz="2000" dirty="0">
                <a:solidFill>
                  <a:prstClr val="black"/>
                </a:solidFill>
              </a:rPr>
              <a:t>イ</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61</a:t>
            </a:r>
            <a:r>
              <a:rPr lang="ja-JP" altLang="en-US" sz="2000" dirty="0">
                <a:solidFill>
                  <a:prstClr val="black"/>
                </a:solidFill>
              </a:rPr>
              <a:t>単位／</a:t>
            </a:r>
            <a:r>
              <a:rPr lang="ja-JP" altLang="en-US" sz="2000" dirty="0" smtClean="0">
                <a:solidFill>
                  <a:prstClr val="black"/>
                </a:solidFill>
              </a:rPr>
              <a:t>日</a:t>
            </a:r>
            <a:endParaRPr lang="en-US" altLang="ja-JP" dirty="0">
              <a:solidFill>
                <a:prstClr val="black"/>
              </a:solidFill>
            </a:endParaRPr>
          </a:p>
          <a:p>
            <a:pPr marL="185738" lvl="0"/>
            <a:r>
              <a:rPr lang="ja-JP" altLang="en-US" sz="2000" dirty="0" smtClean="0">
                <a:solidFill>
                  <a:prstClr val="black"/>
                </a:solidFill>
              </a:rPr>
              <a:t>① 加算</a:t>
            </a:r>
            <a:r>
              <a:rPr lang="en-US" altLang="ja-JP" sz="2000" dirty="0" smtClean="0">
                <a:solidFill>
                  <a:prstClr val="black"/>
                </a:solidFill>
              </a:rPr>
              <a:t>(Ⅱ)</a:t>
            </a:r>
            <a:r>
              <a:rPr lang="ja-JP" altLang="en-US" sz="2000" dirty="0" smtClean="0">
                <a:solidFill>
                  <a:prstClr val="black"/>
                </a:solidFill>
              </a:rPr>
              <a:t>イの要件に該当していること。</a:t>
            </a:r>
            <a:endParaRPr lang="en-US" altLang="ja-JP" sz="2000" dirty="0" smtClean="0">
              <a:solidFill>
                <a:prstClr val="black"/>
              </a:solidFill>
            </a:endParaRPr>
          </a:p>
          <a:p>
            <a:pPr marL="357188" lvl="0" indent="-171450"/>
            <a:r>
              <a:rPr lang="ja-JP" altLang="en-US" sz="2000" dirty="0">
                <a:solidFill>
                  <a:prstClr val="black"/>
                </a:solidFill>
              </a:rPr>
              <a:t>② </a:t>
            </a:r>
            <a:r>
              <a:rPr lang="ja-JP" altLang="en-US" sz="2000" dirty="0" smtClean="0">
                <a:solidFill>
                  <a:prstClr val="black"/>
                </a:solidFill>
              </a:rPr>
              <a:t>夜勤</a:t>
            </a:r>
            <a:r>
              <a:rPr lang="ja-JP" altLang="en-US" sz="2000" dirty="0">
                <a:solidFill>
                  <a:prstClr val="black"/>
                </a:solidFill>
              </a:rPr>
              <a:t>時間帯を</a:t>
            </a:r>
            <a:r>
              <a:rPr lang="ja-JP" altLang="en-US" sz="2000" dirty="0" smtClean="0">
                <a:solidFill>
                  <a:prstClr val="black"/>
                </a:solidFill>
              </a:rPr>
              <a:t>通じ、</a:t>
            </a:r>
            <a:r>
              <a:rPr lang="ja-JP" altLang="en-US" sz="2000" dirty="0">
                <a:solidFill>
                  <a:prstClr val="black"/>
                </a:solidFill>
              </a:rPr>
              <a:t>看護職員又は喀痰吸引等の実施ができる介護職員</a:t>
            </a:r>
            <a:r>
              <a:rPr lang="ja-JP" altLang="en-US" sz="2000" dirty="0" smtClean="0">
                <a:solidFill>
                  <a:prstClr val="black"/>
                </a:solidFill>
              </a:rPr>
              <a:t>（次の</a:t>
            </a:r>
            <a:r>
              <a:rPr lang="en-US" altLang="ja-JP" sz="2000" dirty="0" err="1" smtClean="0">
                <a:solidFill>
                  <a:prstClr val="black"/>
                </a:solidFill>
              </a:rPr>
              <a:t>a~c</a:t>
            </a:r>
            <a:r>
              <a:rPr lang="ja-JP" altLang="en-US" sz="2000" dirty="0" smtClean="0">
                <a:solidFill>
                  <a:prstClr val="black"/>
                </a:solidFill>
              </a:rPr>
              <a:t>の場合は登録</a:t>
            </a:r>
            <a:r>
              <a:rPr lang="ja-JP" altLang="en-US" sz="2000" dirty="0">
                <a:solidFill>
                  <a:prstClr val="black"/>
                </a:solidFill>
              </a:rPr>
              <a:t>喀痰吸引等事</a:t>
            </a:r>
            <a:r>
              <a:rPr lang="ja-JP" altLang="en-US" sz="2000" dirty="0" smtClean="0">
                <a:solidFill>
                  <a:prstClr val="black"/>
                </a:solidFill>
              </a:rPr>
              <a:t>業者、</a:t>
            </a:r>
            <a:r>
              <a:rPr lang="en-US" altLang="ja-JP" sz="2000" dirty="0" smtClean="0">
                <a:solidFill>
                  <a:prstClr val="black"/>
                </a:solidFill>
              </a:rPr>
              <a:t>d</a:t>
            </a:r>
            <a:r>
              <a:rPr lang="ja-JP" altLang="en-US" sz="2000" dirty="0" smtClean="0">
                <a:solidFill>
                  <a:prstClr val="black"/>
                </a:solidFill>
              </a:rPr>
              <a:t>の場合は登録</a:t>
            </a:r>
            <a:r>
              <a:rPr lang="ja-JP" altLang="en-US" sz="2000" dirty="0">
                <a:solidFill>
                  <a:prstClr val="black"/>
                </a:solidFill>
              </a:rPr>
              <a:t>特定行為事業者の登録が必要）を１人以上配置していること</a:t>
            </a:r>
            <a:r>
              <a:rPr lang="ja-JP" altLang="en-US" sz="2000" dirty="0" smtClean="0">
                <a:solidFill>
                  <a:prstClr val="black"/>
                </a:solidFill>
              </a:rPr>
              <a:t>。</a:t>
            </a:r>
            <a:endParaRPr lang="ja-JP" altLang="en-US" sz="2000" dirty="0">
              <a:solidFill>
                <a:prstClr val="black"/>
              </a:solidFill>
            </a:endParaRPr>
          </a:p>
        </p:txBody>
      </p:sp>
      <p:sp>
        <p:nvSpPr>
          <p:cNvPr id="6" name="正方形/長方形 5"/>
          <p:cNvSpPr/>
          <p:nvPr/>
        </p:nvSpPr>
        <p:spPr>
          <a:xfrm>
            <a:off x="600072" y="359901"/>
            <a:ext cx="11353799" cy="1688530"/>
          </a:xfrm>
          <a:prstGeom prst="rect">
            <a:avLst/>
          </a:prstGeom>
          <a:ln w="6350">
            <a:solidFill>
              <a:schemeClr val="tx1"/>
            </a:solidFill>
            <a:prstDash val="sysDot"/>
          </a:ln>
        </p:spPr>
        <p:txBody>
          <a:bodyPr wrap="square" tIns="72000" bIns="0" anchor="ctr" anchorCtr="0">
            <a:spAutoFit/>
          </a:bodyPr>
          <a:lstStyle/>
          <a:p>
            <a:pPr>
              <a:lnSpc>
                <a:spcPts val="2100"/>
              </a:lnSpc>
            </a:pPr>
            <a:r>
              <a:rPr lang="en-US" altLang="ja-JP" sz="2000" dirty="0"/>
              <a:t>【</a:t>
            </a:r>
            <a:r>
              <a:rPr lang="ja-JP" altLang="en-US" sz="2000" dirty="0"/>
              <a:t>夜勤を行う職員の負担の軽減及び勤務状況への配慮</a:t>
            </a:r>
            <a:r>
              <a:rPr lang="en-US" altLang="ja-JP" sz="2000" dirty="0"/>
              <a:t>】</a:t>
            </a:r>
          </a:p>
          <a:p>
            <a:pPr>
              <a:lnSpc>
                <a:spcPts val="2100"/>
              </a:lnSpc>
            </a:pPr>
            <a:r>
              <a:rPr lang="ja-JP" altLang="en-US" sz="2000" dirty="0"/>
              <a:t>具体的には、実際に夜勤を行う職員に対してアンケートやヒアリング等を行い、見守り機器等の導入後における次の事項等を確認し、人員配置の検討等が行われていること。</a:t>
            </a:r>
          </a:p>
          <a:p>
            <a:pPr>
              <a:lnSpc>
                <a:spcPts val="2100"/>
              </a:lnSpc>
            </a:pPr>
            <a:r>
              <a:rPr lang="ja-JP" altLang="en-US" sz="2000" dirty="0"/>
              <a:t>・ストレスや体調不安等、職員の心身の負担が増えていないかどうか</a:t>
            </a:r>
            <a:endParaRPr lang="en-US" altLang="ja-JP" sz="2000" dirty="0"/>
          </a:p>
          <a:p>
            <a:pPr>
              <a:lnSpc>
                <a:spcPts val="2100"/>
              </a:lnSpc>
            </a:pPr>
            <a:r>
              <a:rPr lang="ja-JP" altLang="en-US" sz="2000" dirty="0" smtClean="0"/>
              <a:t>・</a:t>
            </a:r>
            <a:r>
              <a:rPr lang="en-US" altLang="ja-JP" sz="2000" dirty="0" smtClean="0"/>
              <a:t> </a:t>
            </a:r>
            <a:r>
              <a:rPr lang="ja-JP" altLang="en-US" sz="2000" dirty="0"/>
              <a:t>夜勤時間帯において、職員の負担が過度に増えている時間帯がないかどうか</a:t>
            </a:r>
          </a:p>
          <a:p>
            <a:pPr>
              <a:lnSpc>
                <a:spcPts val="2100"/>
              </a:lnSpc>
            </a:pPr>
            <a:r>
              <a:rPr lang="ja-JP" altLang="en-US" sz="2000" dirty="0" smtClean="0"/>
              <a:t>・</a:t>
            </a:r>
            <a:r>
              <a:rPr lang="en-US" altLang="ja-JP" sz="2000" dirty="0" smtClean="0"/>
              <a:t> </a:t>
            </a:r>
            <a:r>
              <a:rPr lang="ja-JP" altLang="en-US" sz="2000" dirty="0"/>
              <a:t>休憩時間及び時間外勤務等の</a:t>
            </a:r>
            <a:r>
              <a:rPr lang="ja-JP" altLang="en-US" sz="2000" dirty="0" smtClean="0"/>
              <a:t>状況</a:t>
            </a:r>
            <a:endParaRPr lang="ja-JP" altLang="en-US" sz="2000" dirty="0"/>
          </a:p>
        </p:txBody>
      </p:sp>
      <p:sp>
        <p:nvSpPr>
          <p:cNvPr id="7" name="正方形/長方形 6"/>
          <p:cNvSpPr/>
          <p:nvPr/>
        </p:nvSpPr>
        <p:spPr>
          <a:xfrm>
            <a:off x="600070" y="2408332"/>
            <a:ext cx="11353799" cy="611312"/>
          </a:xfrm>
          <a:prstGeom prst="rect">
            <a:avLst/>
          </a:prstGeom>
          <a:ln w="6350">
            <a:solidFill>
              <a:schemeClr val="tx1"/>
            </a:solidFill>
            <a:prstDash val="sysDot"/>
          </a:ln>
        </p:spPr>
        <p:txBody>
          <a:bodyPr wrap="square" tIns="72000" bIns="0" anchor="ctr" anchorCtr="0">
            <a:spAutoFit/>
          </a:bodyPr>
          <a:lstStyle/>
          <a:p>
            <a:pPr marL="85725" indent="-85725">
              <a:lnSpc>
                <a:spcPts val="2100"/>
              </a:lnSpc>
            </a:pPr>
            <a:r>
              <a:rPr lang="en-US" altLang="ja-JP" sz="2000" dirty="0" smtClean="0"/>
              <a:t>※ </a:t>
            </a:r>
            <a:r>
              <a:rPr lang="ja-JP" altLang="en-US" sz="2000" dirty="0" smtClean="0"/>
              <a:t>日々の業務の中であらかじめ時間を定めて見守り機器等の不具合がないことを</a:t>
            </a:r>
            <a:r>
              <a:rPr lang="ja-JP" altLang="en-US" sz="2000" dirty="0"/>
              <a:t>確認</a:t>
            </a:r>
            <a:r>
              <a:rPr lang="ja-JP" altLang="en-US" sz="2000" dirty="0" smtClean="0"/>
              <a:t>する等のチェックを行う仕組みを設けること。また、見守り機器メーカーと連携し、定期点検を行うこと。</a:t>
            </a:r>
            <a:endParaRPr lang="ja-JP" altLang="en-US" sz="2000" dirty="0"/>
          </a:p>
        </p:txBody>
      </p:sp>
      <p:sp>
        <p:nvSpPr>
          <p:cNvPr id="8" name="正方形/長方形 7"/>
          <p:cNvSpPr/>
          <p:nvPr/>
        </p:nvSpPr>
        <p:spPr>
          <a:xfrm>
            <a:off x="600070" y="3433807"/>
            <a:ext cx="11353799" cy="611312"/>
          </a:xfrm>
          <a:prstGeom prst="rect">
            <a:avLst/>
          </a:prstGeom>
          <a:ln w="6350">
            <a:solidFill>
              <a:schemeClr val="tx1"/>
            </a:solidFill>
            <a:prstDash val="sysDot"/>
          </a:ln>
        </p:spPr>
        <p:txBody>
          <a:bodyPr wrap="square" tIns="72000" bIns="0" anchor="ctr" anchorCtr="0">
            <a:spAutoFit/>
          </a:bodyPr>
          <a:lstStyle/>
          <a:p>
            <a:pPr marL="85725" indent="-85725">
              <a:lnSpc>
                <a:spcPts val="2100"/>
              </a:lnSpc>
            </a:pPr>
            <a:r>
              <a:rPr lang="en-US" altLang="ja-JP" sz="2000" dirty="0" smtClean="0"/>
              <a:t>※ </a:t>
            </a:r>
            <a:r>
              <a:rPr lang="ja-JP" altLang="en-US" sz="2000" dirty="0" smtClean="0"/>
              <a:t>見守り機器等の使用方法の講習やヒヤリ・ハット事例等の周知、その事例を通じた再発防止策の実習棟を含む職員研修を定期的に行うこと。</a:t>
            </a:r>
            <a:endParaRPr lang="ja-JP" altLang="en-US" sz="2000" dirty="0"/>
          </a:p>
        </p:txBody>
      </p:sp>
      <p:sp>
        <p:nvSpPr>
          <p:cNvPr id="11" name="正方形/長方形 10"/>
          <p:cNvSpPr/>
          <p:nvPr/>
        </p:nvSpPr>
        <p:spPr>
          <a:xfrm>
            <a:off x="419101" y="5544427"/>
            <a:ext cx="11353798" cy="1149921"/>
          </a:xfrm>
          <a:prstGeom prst="rect">
            <a:avLst/>
          </a:prstGeom>
          <a:ln w="6350">
            <a:solidFill>
              <a:schemeClr val="tx1"/>
            </a:solidFill>
            <a:prstDash val="sysDot"/>
          </a:ln>
        </p:spPr>
        <p:txBody>
          <a:bodyPr wrap="square" tIns="72000" bIns="0" anchor="ctr" anchorCtr="0">
            <a:spAutoFit/>
          </a:bodyPr>
          <a:lstStyle/>
          <a:p>
            <a:pPr marL="85725" indent="-85725">
              <a:lnSpc>
                <a:spcPts val="2100"/>
              </a:lnSpc>
            </a:pPr>
            <a:r>
              <a:rPr lang="en-US" altLang="ja-JP" sz="2000" spc="-80" dirty="0" smtClean="0"/>
              <a:t>a. </a:t>
            </a:r>
            <a:r>
              <a:rPr lang="ja-JP" altLang="en-US" sz="2000" spc="-80" dirty="0" smtClean="0"/>
              <a:t>社会福祉士及び介護福祉士法施行規則第</a:t>
            </a:r>
            <a:r>
              <a:rPr lang="en-US" altLang="ja-JP" sz="2000" spc="-80" dirty="0" smtClean="0"/>
              <a:t>1</a:t>
            </a:r>
            <a:r>
              <a:rPr lang="ja-JP" altLang="en-US" sz="2000" spc="-80" dirty="0" smtClean="0"/>
              <a:t>条各号のいずれかの行為の実地研修を修了した介護福祉士</a:t>
            </a:r>
            <a:endParaRPr lang="en-US" altLang="ja-JP" sz="2000" spc="-80" dirty="0" smtClean="0"/>
          </a:p>
          <a:p>
            <a:pPr marL="85725" indent="-85725">
              <a:lnSpc>
                <a:spcPts val="2100"/>
              </a:lnSpc>
            </a:pPr>
            <a:r>
              <a:rPr lang="en-US" altLang="ja-JP" sz="2000" spc="-80" dirty="0" smtClean="0"/>
              <a:t>b. </a:t>
            </a:r>
            <a:r>
              <a:rPr lang="ja-JP" altLang="en-US" sz="2000" spc="-80" dirty="0" smtClean="0"/>
              <a:t>特定登録証の交付を受けた特定登録者</a:t>
            </a:r>
            <a:endParaRPr lang="en-US" altLang="ja-JP" sz="2000" spc="-80" dirty="0" smtClean="0"/>
          </a:p>
          <a:p>
            <a:pPr marL="85725" indent="-85725">
              <a:lnSpc>
                <a:spcPts val="2100"/>
              </a:lnSpc>
            </a:pPr>
            <a:r>
              <a:rPr lang="en-US" altLang="ja-JP" sz="2000" spc="-80" dirty="0" smtClean="0"/>
              <a:t>c. </a:t>
            </a:r>
            <a:r>
              <a:rPr lang="ja-JP" altLang="en-US" sz="2000" spc="-80" dirty="0" smtClean="0"/>
              <a:t>新特定登録証の交付を受けている新特定登録者</a:t>
            </a:r>
            <a:endParaRPr lang="en-US" altLang="ja-JP" sz="2000" spc="-80" dirty="0" smtClean="0"/>
          </a:p>
          <a:p>
            <a:pPr marL="85725" indent="-85725">
              <a:lnSpc>
                <a:spcPts val="2100"/>
              </a:lnSpc>
            </a:pPr>
            <a:r>
              <a:rPr lang="en-US" altLang="ja-JP" sz="2000" spc="-80" dirty="0" smtClean="0"/>
              <a:t>d. </a:t>
            </a:r>
            <a:r>
              <a:rPr lang="ja-JP" altLang="en-US" sz="2000" spc="-80" dirty="0" smtClean="0"/>
              <a:t>認定特定行為業務従事者</a:t>
            </a:r>
            <a:endParaRPr lang="en-US" altLang="ja-JP" sz="2000" spc="-80" dirty="0" smtClean="0"/>
          </a:p>
        </p:txBody>
      </p:sp>
    </p:spTree>
    <p:extLst>
      <p:ext uri="{BB962C8B-B14F-4D97-AF65-F5344CB8AC3E}">
        <p14:creationId xmlns:p14="http://schemas.microsoft.com/office/powerpoint/2010/main" val="3048540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3537" y="6299200"/>
            <a:ext cx="2743200" cy="365125"/>
          </a:xfrm>
        </p:spPr>
        <p:txBody>
          <a:bodyPr/>
          <a:lstStyle/>
          <a:p>
            <a:fld id="{41D9830F-53EB-46B6-9EC0-C4C68F82A889}" type="slidenum">
              <a:rPr kumimoji="1" lang="ja-JP" altLang="en-US" smtClean="0"/>
              <a:t>88</a:t>
            </a:fld>
            <a:endParaRPr kumimoji="1" lang="ja-JP" altLang="en-US"/>
          </a:p>
        </p:txBody>
      </p:sp>
      <p:sp>
        <p:nvSpPr>
          <p:cNvPr id="3" name="正方形/長方形 2"/>
          <p:cNvSpPr/>
          <p:nvPr/>
        </p:nvSpPr>
        <p:spPr>
          <a:xfrm>
            <a:off x="0" y="0"/>
            <a:ext cx="12192000" cy="6093976"/>
          </a:xfrm>
          <a:prstGeom prst="rect">
            <a:avLst/>
          </a:prstGeom>
          <a:ln w="6350">
            <a:noFill/>
            <a:prstDash val="sysDot"/>
          </a:ln>
        </p:spPr>
        <p:txBody>
          <a:bodyPr wrap="square">
            <a:spAutoFit/>
          </a:bodyPr>
          <a:lstStyle/>
          <a:p>
            <a:pPr lvl="0"/>
            <a:r>
              <a:rPr lang="ja-JP" altLang="en-US" sz="2000" b="1" dirty="0" smtClean="0">
                <a:solidFill>
                  <a:prstClr val="black"/>
                </a:solidFill>
              </a:rPr>
              <a:t>（４）生活</a:t>
            </a:r>
            <a:r>
              <a:rPr lang="ja-JP" altLang="en-US" sz="2000" b="1" dirty="0">
                <a:solidFill>
                  <a:prstClr val="black"/>
                </a:solidFill>
              </a:rPr>
              <a:t>機能向上連携</a:t>
            </a:r>
            <a:r>
              <a:rPr lang="ja-JP" altLang="en-US" sz="2000" b="1" dirty="0" smtClean="0">
                <a:solidFill>
                  <a:prstClr val="black"/>
                </a:solidFill>
              </a:rPr>
              <a:t>加算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lvl="0" indent="185738"/>
            <a:r>
              <a:rPr lang="ja-JP" altLang="en-US" sz="2000" spc="-140" dirty="0" smtClean="0">
                <a:solidFill>
                  <a:prstClr val="black"/>
                </a:solidFill>
              </a:rPr>
              <a:t>外部との連携により、入所者の身体の状況等の評価を行い、かつ、個別機能訓練計画を作成した場合に算定する。</a:t>
            </a:r>
            <a:endParaRPr lang="en-US" altLang="ja-JP" sz="2000" spc="-140" dirty="0">
              <a:solidFill>
                <a:prstClr val="black"/>
              </a:solidFill>
            </a:endParaRPr>
          </a:p>
          <a:p>
            <a:pPr marL="82550" lvl="0" indent="103188"/>
            <a:r>
              <a:rPr lang="en-US" altLang="ja-JP" sz="2000" dirty="0" smtClean="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と</a:t>
            </a:r>
            <a:r>
              <a:rPr lang="en-US" altLang="ja-JP" sz="2000" dirty="0" smtClean="0">
                <a:solidFill>
                  <a:prstClr val="black"/>
                </a:solidFill>
              </a:rPr>
              <a:t>(Ⅱ)</a:t>
            </a:r>
            <a:r>
              <a:rPr lang="ja-JP" altLang="en-US" sz="2000" dirty="0" smtClean="0">
                <a:solidFill>
                  <a:prstClr val="black"/>
                </a:solidFill>
              </a:rPr>
              <a:t>は同時算定できない。</a:t>
            </a:r>
            <a:endParaRPr lang="en-US" altLang="ja-JP" sz="2000" dirty="0" smtClean="0">
              <a:solidFill>
                <a:prstClr val="black"/>
              </a:solidFill>
            </a:endParaRPr>
          </a:p>
          <a:p>
            <a:pPr marL="82550" lvl="0"/>
            <a:endParaRPr lang="en-US" altLang="ja-JP" sz="300" dirty="0" smtClean="0">
              <a:solidFill>
                <a:prstClr val="black"/>
              </a:solidFill>
            </a:endParaRPr>
          </a:p>
          <a:p>
            <a:pPr lvl="0"/>
            <a:r>
              <a:rPr lang="en-US" altLang="ja-JP" sz="2000" dirty="0" smtClean="0">
                <a:solidFill>
                  <a:prstClr val="black"/>
                </a:solidFill>
              </a:rPr>
              <a:t>【</a:t>
            </a:r>
            <a:r>
              <a:rPr lang="ja-JP" altLang="en-US" sz="2000" dirty="0" smtClean="0">
                <a:solidFill>
                  <a:prstClr val="black"/>
                </a:solidFill>
              </a:rPr>
              <a:t>生活機能向上連携加算</a:t>
            </a:r>
            <a:r>
              <a:rPr lang="en-US" altLang="ja-JP" sz="2000" dirty="0" smtClean="0">
                <a:solidFill>
                  <a:prstClr val="black"/>
                </a:solidFill>
              </a:rPr>
              <a:t>(Ⅰ)】</a:t>
            </a:r>
            <a:r>
              <a:rPr lang="ja-JP" altLang="en-US" sz="2000" dirty="0" smtClean="0">
                <a:solidFill>
                  <a:prstClr val="black"/>
                </a:solidFill>
              </a:rPr>
              <a:t>　</a:t>
            </a:r>
            <a:r>
              <a:rPr lang="en-US" altLang="ja-JP" sz="2000" dirty="0" smtClean="0">
                <a:solidFill>
                  <a:prstClr val="black"/>
                </a:solidFill>
              </a:rPr>
              <a:t>100</a:t>
            </a:r>
            <a:r>
              <a:rPr lang="ja-JP" altLang="en-US" sz="2000" dirty="0" smtClean="0">
                <a:solidFill>
                  <a:prstClr val="black"/>
                </a:solidFill>
              </a:rPr>
              <a:t>単位／月（</a:t>
            </a:r>
            <a:r>
              <a:rPr lang="en-US" altLang="ja-JP" sz="2000" dirty="0" smtClean="0">
                <a:solidFill>
                  <a:prstClr val="black"/>
                </a:solidFill>
              </a:rPr>
              <a:t>3</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回を限度）</a:t>
            </a:r>
            <a:endParaRPr lang="en-US" altLang="ja-JP" sz="2000" dirty="0" smtClean="0">
              <a:solidFill>
                <a:prstClr val="black"/>
              </a:solidFill>
            </a:endParaRPr>
          </a:p>
          <a:p>
            <a:pPr marL="185738" lvl="0"/>
            <a:r>
              <a:rPr lang="en-US" altLang="ja-JP" sz="2000" dirty="0" smtClean="0">
                <a:solidFill>
                  <a:prstClr val="black"/>
                </a:solidFill>
              </a:rPr>
              <a:t>※ </a:t>
            </a:r>
            <a:r>
              <a:rPr lang="ja-JP" altLang="en-US" sz="2000" dirty="0" smtClean="0">
                <a:solidFill>
                  <a:prstClr val="black"/>
                </a:solidFill>
              </a:rPr>
              <a:t>個別機能訓練加算を算定している場合は、算定しない。</a:t>
            </a:r>
            <a:endParaRPr lang="en-US" altLang="ja-JP" sz="2000" dirty="0" smtClean="0">
              <a:solidFill>
                <a:prstClr val="black"/>
              </a:solidFill>
            </a:endParaRPr>
          </a:p>
          <a:p>
            <a:pPr marL="185738" lvl="0"/>
            <a:r>
              <a:rPr lang="ja-JP" altLang="en-US" sz="2000" dirty="0" smtClean="0">
                <a:solidFill>
                  <a:prstClr val="black"/>
                </a:solidFill>
              </a:rPr>
              <a:t>次のいずれにも適合すること。</a:t>
            </a:r>
            <a:endParaRPr lang="en-US" altLang="ja-JP" sz="2000" dirty="0" smtClean="0">
              <a:solidFill>
                <a:prstClr val="black"/>
              </a:solidFill>
            </a:endParaRPr>
          </a:p>
          <a:p>
            <a:pPr marL="360363" lvl="0" indent="-179388"/>
            <a:r>
              <a:rPr lang="ja-JP" altLang="en-US" sz="2000" dirty="0" smtClean="0">
                <a:solidFill>
                  <a:prstClr val="black"/>
                </a:solidFill>
              </a:rPr>
              <a:t>① 指定</a:t>
            </a:r>
            <a:r>
              <a:rPr lang="ja-JP" altLang="en-US" sz="2000" dirty="0">
                <a:solidFill>
                  <a:prstClr val="black"/>
                </a:solidFill>
              </a:rPr>
              <a:t>訪問リハビリテーション事業所、指定通所リハビリテーション事業所又はリハビリテーションを実施している医療提供</a:t>
            </a:r>
            <a:r>
              <a:rPr lang="ja-JP" altLang="en-US" sz="2000" dirty="0" smtClean="0">
                <a:solidFill>
                  <a:prstClr val="black"/>
                </a:solidFill>
              </a:rPr>
              <a:t>施設（病院にあっては、許可病床数が</a:t>
            </a:r>
            <a:r>
              <a:rPr lang="en-US" altLang="ja-JP" sz="2000" dirty="0" smtClean="0">
                <a:solidFill>
                  <a:prstClr val="black"/>
                </a:solidFill>
              </a:rPr>
              <a:t>200</a:t>
            </a:r>
            <a:r>
              <a:rPr lang="ja-JP" altLang="en-US" sz="2000" dirty="0" smtClean="0">
                <a:solidFill>
                  <a:prstClr val="black"/>
                </a:solidFill>
              </a:rPr>
              <a:t>床未満のもの又は当該病院を中心とした半径</a:t>
            </a:r>
            <a:r>
              <a:rPr lang="en-US" altLang="ja-JP" sz="2000" dirty="0" smtClean="0">
                <a:solidFill>
                  <a:prstClr val="black"/>
                </a:solidFill>
              </a:rPr>
              <a:t>4km</a:t>
            </a:r>
            <a:r>
              <a:rPr lang="ja-JP" altLang="en-US" sz="2000" dirty="0" smtClean="0">
                <a:solidFill>
                  <a:prstClr val="black"/>
                </a:solidFill>
              </a:rPr>
              <a:t>以内に診療所がないものに限る）の理学</a:t>
            </a:r>
            <a:r>
              <a:rPr lang="ja-JP" altLang="en-US" sz="2000" dirty="0">
                <a:solidFill>
                  <a:prstClr val="black"/>
                </a:solidFill>
              </a:rPr>
              <a:t>療法士、作業</a:t>
            </a:r>
            <a:r>
              <a:rPr lang="ja-JP" altLang="en-US" sz="2000" dirty="0" smtClean="0">
                <a:solidFill>
                  <a:prstClr val="black"/>
                </a:solidFill>
              </a:rPr>
              <a:t>療法士、言語聴覚士又</a:t>
            </a:r>
            <a:r>
              <a:rPr lang="ja-JP" altLang="en-US" sz="2000" dirty="0">
                <a:solidFill>
                  <a:prstClr val="black"/>
                </a:solidFill>
              </a:rPr>
              <a:t>は</a:t>
            </a:r>
            <a:r>
              <a:rPr lang="ja-JP" altLang="en-US" sz="2000" dirty="0" smtClean="0">
                <a:solidFill>
                  <a:prstClr val="black"/>
                </a:solidFill>
              </a:rPr>
              <a:t>医師（</a:t>
            </a:r>
            <a:r>
              <a:rPr lang="ja-JP" altLang="en-US" sz="2000" dirty="0">
                <a:solidFill>
                  <a:prstClr val="black"/>
                </a:solidFill>
              </a:rPr>
              <a:t>以下</a:t>
            </a:r>
            <a:r>
              <a:rPr lang="ja-JP" altLang="en-US" sz="2000" dirty="0" smtClean="0">
                <a:solidFill>
                  <a:prstClr val="black"/>
                </a:solidFill>
              </a:rPr>
              <a:t>「理学療法士等等</a:t>
            </a:r>
            <a:r>
              <a:rPr lang="ja-JP" altLang="en-US" sz="2000" dirty="0">
                <a:solidFill>
                  <a:prstClr val="black"/>
                </a:solidFill>
              </a:rPr>
              <a:t>」）の助言に基づき</a:t>
            </a:r>
            <a:r>
              <a:rPr lang="ja-JP" altLang="en-US" sz="2000" dirty="0" smtClean="0">
                <a:solidFill>
                  <a:prstClr val="black"/>
                </a:solidFill>
              </a:rPr>
              <a:t>、当該施設の機能訓練指導員等が共同して利用者の身体状況等の評価及び個別機能訓練計画の作成を行っていること。</a:t>
            </a:r>
            <a:endParaRPr lang="en-US" altLang="ja-JP" sz="2000" dirty="0" smtClean="0">
              <a:solidFill>
                <a:prstClr val="black"/>
              </a:solidFill>
            </a:endParaRPr>
          </a:p>
          <a:p>
            <a:pPr marL="360363" lvl="0" indent="-179388"/>
            <a:endParaRPr lang="en-US" altLang="ja-JP" sz="2000" dirty="0" smtClean="0">
              <a:solidFill>
                <a:prstClr val="black"/>
              </a:solidFill>
            </a:endParaRPr>
          </a:p>
          <a:p>
            <a:pPr marL="360363" lvl="0" indent="-179388"/>
            <a:endParaRPr lang="en-US" altLang="ja-JP" sz="2000" dirty="0">
              <a:solidFill>
                <a:prstClr val="black"/>
              </a:solidFill>
            </a:endParaRPr>
          </a:p>
          <a:p>
            <a:pPr marL="360363" lvl="0" indent="-179388"/>
            <a:endParaRPr lang="en-US" altLang="ja-JP" sz="2000" dirty="0" smtClean="0">
              <a:solidFill>
                <a:prstClr val="black"/>
              </a:solidFill>
            </a:endParaRPr>
          </a:p>
          <a:p>
            <a:pPr marL="360363" lvl="0" indent="-179388"/>
            <a:endParaRPr lang="en-US" altLang="ja-JP" sz="2000" dirty="0">
              <a:solidFill>
                <a:prstClr val="black"/>
              </a:solidFill>
            </a:endParaRPr>
          </a:p>
          <a:p>
            <a:pPr marL="360363" lvl="0" indent="-179388"/>
            <a:endParaRPr lang="en-US" altLang="ja-JP" sz="2000" dirty="0" smtClean="0">
              <a:solidFill>
                <a:prstClr val="black"/>
              </a:solidFill>
            </a:endParaRPr>
          </a:p>
          <a:p>
            <a:pPr marL="360363" lvl="0" indent="-179388"/>
            <a:endParaRPr lang="en-US" altLang="ja-JP" sz="2000" dirty="0">
              <a:solidFill>
                <a:prstClr val="black"/>
              </a:solidFill>
            </a:endParaRPr>
          </a:p>
          <a:p>
            <a:pPr marL="360363" lvl="0" indent="-179388"/>
            <a:endParaRPr lang="en-US" altLang="ja-JP" sz="2000" dirty="0" smtClean="0">
              <a:solidFill>
                <a:prstClr val="black"/>
              </a:solidFill>
            </a:endParaRPr>
          </a:p>
          <a:p>
            <a:pPr marL="360363" lvl="0" indent="-179388"/>
            <a:endParaRPr lang="en-US" altLang="ja-JP" sz="2000" dirty="0">
              <a:solidFill>
                <a:prstClr val="black"/>
              </a:solidFill>
            </a:endParaRPr>
          </a:p>
        </p:txBody>
      </p:sp>
      <p:sp>
        <p:nvSpPr>
          <p:cNvPr id="7" name="正方形/長方形 6"/>
          <p:cNvSpPr/>
          <p:nvPr/>
        </p:nvSpPr>
        <p:spPr>
          <a:xfrm>
            <a:off x="428625" y="3506638"/>
            <a:ext cx="11568112" cy="3280829"/>
          </a:xfrm>
          <a:prstGeom prst="rect">
            <a:avLst/>
          </a:prstGeom>
          <a:noFill/>
          <a:ln w="6350">
            <a:solidFill>
              <a:schemeClr val="tx1"/>
            </a:solidFill>
            <a:prstDash val="sysDot"/>
          </a:ln>
        </p:spPr>
        <p:txBody>
          <a:bodyPr wrap="square" tIns="36000" bIns="0" anchor="ctr" anchorCtr="0">
            <a:spAutoFit/>
          </a:bodyPr>
          <a:lstStyle/>
          <a:p>
            <a:pPr marL="185738" lvl="0" indent="-185738">
              <a:lnSpc>
                <a:spcPts val="2300"/>
              </a:lnSpc>
            </a:pPr>
            <a:r>
              <a:rPr lang="en-US" altLang="ja-JP" sz="2000" dirty="0" smtClean="0">
                <a:solidFill>
                  <a:prstClr val="black"/>
                </a:solidFill>
              </a:rPr>
              <a:t>※ </a:t>
            </a:r>
            <a:r>
              <a:rPr lang="ja-JP" altLang="en-US" sz="2000" dirty="0">
                <a:solidFill>
                  <a:prstClr val="black"/>
                </a:solidFill>
              </a:rPr>
              <a:t>個別機能訓練計画の作成にあたっては、理学療法士等は、当該利用者の</a:t>
            </a:r>
            <a:r>
              <a:rPr lang="en-US" altLang="ja-JP" sz="2000" dirty="0">
                <a:solidFill>
                  <a:prstClr val="black"/>
                </a:solidFill>
              </a:rPr>
              <a:t>ADL</a:t>
            </a:r>
            <a:r>
              <a:rPr lang="ja-JP" altLang="en-US" sz="2000" dirty="0">
                <a:solidFill>
                  <a:prstClr val="black"/>
                </a:solidFill>
              </a:rPr>
              <a:t>及び</a:t>
            </a:r>
            <a:r>
              <a:rPr lang="en-US" altLang="ja-JP" sz="2000" dirty="0">
                <a:solidFill>
                  <a:prstClr val="black"/>
                </a:solidFill>
              </a:rPr>
              <a:t>IADL</a:t>
            </a:r>
            <a:r>
              <a:rPr lang="ja-JP" altLang="en-US" sz="2000" dirty="0">
                <a:solidFill>
                  <a:prstClr val="black"/>
                </a:solidFill>
              </a:rPr>
              <a:t>に関する状況について、指定訪問リハビリテーション事業所、指定通所リハビリテーション事業所又はリハビリテーションを実施している医療提供施設</a:t>
            </a:r>
            <a:r>
              <a:rPr lang="ja-JP" altLang="en-US" sz="2000" dirty="0" smtClean="0">
                <a:solidFill>
                  <a:prstClr val="black"/>
                </a:solidFill>
              </a:rPr>
              <a:t>の場に</a:t>
            </a:r>
            <a:r>
              <a:rPr lang="ja-JP" altLang="en-US" sz="2000" dirty="0">
                <a:solidFill>
                  <a:prstClr val="black"/>
                </a:solidFill>
              </a:rPr>
              <a:t>おいて把握し、又</a:t>
            </a:r>
            <a:r>
              <a:rPr lang="ja-JP" altLang="en-US" sz="2000" dirty="0" smtClean="0">
                <a:solidFill>
                  <a:prstClr val="black"/>
                </a:solidFill>
              </a:rPr>
              <a:t>は、当該</a:t>
            </a:r>
            <a:r>
              <a:rPr lang="ja-JP" altLang="en-US" sz="2000" dirty="0">
                <a:solidFill>
                  <a:prstClr val="black"/>
                </a:solidFill>
              </a:rPr>
              <a:t>施設の機能訓練指導員等と連携して</a:t>
            </a:r>
            <a:r>
              <a:rPr lang="en-US" altLang="ja-JP" sz="2000" dirty="0">
                <a:solidFill>
                  <a:prstClr val="black"/>
                </a:solidFill>
              </a:rPr>
              <a:t>ICT</a:t>
            </a:r>
            <a:r>
              <a:rPr lang="ja-JP" altLang="en-US" sz="2000" dirty="0">
                <a:solidFill>
                  <a:prstClr val="black"/>
                </a:solidFill>
              </a:rPr>
              <a:t>を活用した動画等を用いて把握した上で、当該施設の機能訓練指導員等に助言を行うこと</a:t>
            </a:r>
            <a:r>
              <a:rPr lang="ja-JP" altLang="en-US" sz="2000" dirty="0" smtClean="0">
                <a:solidFill>
                  <a:prstClr val="black"/>
                </a:solidFill>
              </a:rPr>
              <a:t>。</a:t>
            </a:r>
            <a:endParaRPr lang="en-US" altLang="ja-JP" sz="2000" dirty="0" smtClean="0">
              <a:solidFill>
                <a:prstClr val="black"/>
              </a:solidFill>
            </a:endParaRPr>
          </a:p>
          <a:p>
            <a:pPr marL="185738" lvl="0" indent="-185738">
              <a:lnSpc>
                <a:spcPts val="2300"/>
              </a:lnSpc>
            </a:pPr>
            <a:r>
              <a:rPr lang="en-US" altLang="ja-JP" sz="2000" dirty="0" smtClean="0">
                <a:solidFill>
                  <a:prstClr val="black"/>
                </a:solidFill>
              </a:rPr>
              <a:t>※ </a:t>
            </a:r>
            <a:r>
              <a:rPr lang="ja-JP" altLang="en-US" sz="2000" dirty="0">
                <a:solidFill>
                  <a:prstClr val="black"/>
                </a:solidFill>
              </a:rPr>
              <a:t>個別機能訓練計画には、利用者ごとにその目標、実施期間、実施方法等の内容を記載しなければならない。目標については、利用者又はその家族（以下「利用者等」）の意向及び当該利用者を</a:t>
            </a:r>
            <a:r>
              <a:rPr lang="ja-JP" altLang="en-US" sz="2000" dirty="0" smtClean="0">
                <a:solidFill>
                  <a:prstClr val="black"/>
                </a:solidFill>
              </a:rPr>
              <a:t>担当</a:t>
            </a:r>
            <a:r>
              <a:rPr lang="ja-JP" altLang="en-US" sz="2000" dirty="0">
                <a:solidFill>
                  <a:prstClr val="black"/>
                </a:solidFill>
              </a:rPr>
              <a:t>する介護支援専門員の意見を踏まえ策定することとし、当該利用者の意欲の向上につながるよう</a:t>
            </a:r>
            <a:r>
              <a:rPr lang="ja-JP" altLang="en-US" sz="2000" dirty="0" smtClean="0">
                <a:solidFill>
                  <a:prstClr val="black"/>
                </a:solidFill>
              </a:rPr>
              <a:t>、</a:t>
            </a:r>
            <a:r>
              <a:rPr lang="ja-JP" altLang="en-US" sz="2000" dirty="0">
                <a:solidFill>
                  <a:prstClr val="black"/>
                </a:solidFill>
              </a:rPr>
              <a:t>段階的な目標を設定するなど、可能な限り具的かつ分かりやすい目標とすること。</a:t>
            </a:r>
            <a:endParaRPr lang="en-US" altLang="ja-JP" sz="2000" dirty="0">
              <a:solidFill>
                <a:prstClr val="black"/>
              </a:solidFill>
            </a:endParaRPr>
          </a:p>
          <a:p>
            <a:pPr marL="185738" lvl="0" indent="-185738">
              <a:lnSpc>
                <a:spcPts val="2300"/>
              </a:lnSpc>
            </a:pPr>
            <a:r>
              <a:rPr lang="en-US" altLang="ja-JP" sz="2000" dirty="0">
                <a:solidFill>
                  <a:prstClr val="black"/>
                </a:solidFill>
              </a:rPr>
              <a:t>※ </a:t>
            </a:r>
            <a:r>
              <a:rPr lang="ja-JP" altLang="en-US" sz="2000" dirty="0">
                <a:solidFill>
                  <a:prstClr val="black"/>
                </a:solidFill>
              </a:rPr>
              <a:t>個別機能訓練に相当する内容を施設サービス計画の中に記載する場合は、その内容をもって個別機能訓練計画の作成に代えることができる</a:t>
            </a:r>
            <a:r>
              <a:rPr lang="ja-JP" altLang="en-US" sz="2000" dirty="0" smtClean="0">
                <a:solidFill>
                  <a:prstClr val="black"/>
                </a:solidFill>
              </a:rPr>
              <a:t>。</a:t>
            </a:r>
            <a:endParaRPr lang="ja-JP" altLang="en-US" sz="2000" dirty="0">
              <a:solidFill>
                <a:prstClr val="black"/>
              </a:solidFill>
            </a:endParaRPr>
          </a:p>
        </p:txBody>
      </p:sp>
    </p:spTree>
    <p:extLst>
      <p:ext uri="{BB962C8B-B14F-4D97-AF65-F5344CB8AC3E}">
        <p14:creationId xmlns:p14="http://schemas.microsoft.com/office/powerpoint/2010/main" val="12840952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366" y="6327775"/>
            <a:ext cx="2743200" cy="365125"/>
          </a:xfrm>
        </p:spPr>
        <p:txBody>
          <a:bodyPr/>
          <a:lstStyle/>
          <a:p>
            <a:fld id="{41D9830F-53EB-46B6-9EC0-C4C68F82A889}" type="slidenum">
              <a:rPr kumimoji="1" lang="ja-JP" altLang="en-US" smtClean="0"/>
              <a:t>89</a:t>
            </a:fld>
            <a:endParaRPr kumimoji="1" lang="ja-JP" altLang="en-US" dirty="0"/>
          </a:p>
        </p:txBody>
      </p:sp>
      <p:sp>
        <p:nvSpPr>
          <p:cNvPr id="4" name="正方形/長方形 3"/>
          <p:cNvSpPr/>
          <p:nvPr/>
        </p:nvSpPr>
        <p:spPr>
          <a:xfrm>
            <a:off x="0" y="1531865"/>
            <a:ext cx="12192000" cy="1631216"/>
          </a:xfrm>
          <a:prstGeom prst="rect">
            <a:avLst/>
          </a:prstGeom>
        </p:spPr>
        <p:txBody>
          <a:bodyPr wrap="square">
            <a:spAutoFit/>
          </a:bodyPr>
          <a:lstStyle/>
          <a:p>
            <a:pPr marL="360363" lvl="0" indent="-179388"/>
            <a:r>
              <a:rPr lang="ja-JP" altLang="en-US" sz="2000" dirty="0">
                <a:solidFill>
                  <a:prstClr val="black"/>
                </a:solidFill>
              </a:rPr>
              <a:t>② 個別機能訓練計画に基づき、利用者の身体機能又は生活機能の向上を目的とする機能訓練の項目を準備し、機能訓練指導員等が利用者の心身の状況に応じた機能訓練を適切に提供していること。</a:t>
            </a:r>
            <a:endParaRPr lang="en-US" altLang="ja-JP" sz="2000" dirty="0">
              <a:solidFill>
                <a:prstClr val="black"/>
              </a:solidFill>
            </a:endParaRPr>
          </a:p>
          <a:p>
            <a:pPr marL="360363" lvl="0" indent="-179388"/>
            <a:r>
              <a:rPr lang="ja-JP" altLang="en-US" sz="2000" dirty="0">
                <a:solidFill>
                  <a:prstClr val="black"/>
                </a:solidFill>
              </a:rPr>
              <a:t>③ ①の評価に基づき、個別機能訓練計画の進捗状況等を</a:t>
            </a:r>
            <a:r>
              <a:rPr lang="en-US" altLang="ja-JP" sz="2000" dirty="0">
                <a:solidFill>
                  <a:prstClr val="black"/>
                </a:solidFill>
              </a:rPr>
              <a:t>3</a:t>
            </a:r>
            <a:r>
              <a:rPr lang="ja-JP" altLang="en-US" sz="2000" dirty="0">
                <a:solidFill>
                  <a:prstClr val="black"/>
                </a:solidFill>
              </a:rPr>
              <a:t>カ月ごとに</a:t>
            </a:r>
            <a:r>
              <a:rPr lang="en-US" altLang="ja-JP" sz="2000" dirty="0">
                <a:solidFill>
                  <a:prstClr val="black"/>
                </a:solidFill>
              </a:rPr>
              <a:t>1</a:t>
            </a:r>
            <a:r>
              <a:rPr lang="ja-JP" altLang="en-US" sz="2000" dirty="0">
                <a:solidFill>
                  <a:prstClr val="black"/>
                </a:solidFill>
              </a:rPr>
              <a:t>回以上評価し、利用者又はその家族に対し、機能訓練の内容と個別機能訓練計画の進捗状況等を説明し、必要に応じて訓練内容の見直し等を行っていること。</a:t>
            </a:r>
            <a:endParaRPr lang="en-US" altLang="ja-JP" sz="2000" dirty="0">
              <a:solidFill>
                <a:prstClr val="black"/>
              </a:solidFill>
            </a:endParaRPr>
          </a:p>
        </p:txBody>
      </p:sp>
      <p:sp>
        <p:nvSpPr>
          <p:cNvPr id="5" name="正方形/長方形 4"/>
          <p:cNvSpPr/>
          <p:nvPr/>
        </p:nvSpPr>
        <p:spPr>
          <a:xfrm>
            <a:off x="457199" y="3121518"/>
            <a:ext cx="11587367" cy="4047262"/>
          </a:xfrm>
          <a:prstGeom prst="rect">
            <a:avLst/>
          </a:prstGeom>
          <a:ln w="6350">
            <a:solidFill>
              <a:schemeClr val="tx1"/>
            </a:solidFill>
            <a:prstDash val="sysDot"/>
          </a:ln>
        </p:spPr>
        <p:txBody>
          <a:bodyPr wrap="square" bIns="0" anchor="ctr" anchorCtr="0">
            <a:spAutoFit/>
          </a:bodyPr>
          <a:lstStyle/>
          <a:p>
            <a:r>
              <a:rPr lang="en-US" altLang="ja-JP" sz="2000" dirty="0" smtClean="0"/>
              <a:t>※</a:t>
            </a:r>
            <a:r>
              <a:rPr lang="ja-JP" altLang="en-US" sz="2000" dirty="0" smtClean="0"/>
              <a:t> </a:t>
            </a:r>
            <a:r>
              <a:rPr lang="ja-JP" altLang="en-US" sz="2000" dirty="0"/>
              <a:t>個別機能訓練計画の進捗状況等の評価について</a:t>
            </a:r>
          </a:p>
          <a:p>
            <a:pPr marL="271463" indent="-185738"/>
            <a:r>
              <a:rPr lang="ja-JP" altLang="en-US" sz="2000" dirty="0"/>
              <a:t>・ 機能訓練指導員等は、各月における評価内容や目標の達成度合いについて、</a:t>
            </a:r>
            <a:r>
              <a:rPr lang="ja-JP" altLang="en-US" sz="2000" dirty="0" smtClean="0"/>
              <a:t>利用者等及び</a:t>
            </a:r>
            <a:r>
              <a:rPr lang="ja-JP" altLang="en-US" sz="2000" dirty="0"/>
              <a:t>理学療法士等に報告・相談し、理学療法士等から必要な助言を得た上で、必要に応じて当該</a:t>
            </a:r>
            <a:r>
              <a:rPr lang="ja-JP" altLang="en-US" sz="2000" dirty="0" smtClean="0"/>
              <a:t>利用者等の</a:t>
            </a:r>
            <a:r>
              <a:rPr lang="ja-JP" altLang="en-US" sz="2000" dirty="0"/>
              <a:t>意向を確認の上、当該利用者</a:t>
            </a:r>
            <a:r>
              <a:rPr lang="ja-JP" altLang="en-US" sz="2000" dirty="0" smtClean="0"/>
              <a:t>の</a:t>
            </a:r>
            <a:r>
              <a:rPr lang="en-US" altLang="ja-JP" sz="2000" dirty="0" smtClean="0"/>
              <a:t>ADL</a:t>
            </a:r>
            <a:r>
              <a:rPr lang="ja-JP" altLang="en-US" sz="2000" dirty="0" smtClean="0"/>
              <a:t>や</a:t>
            </a:r>
            <a:r>
              <a:rPr lang="en-US" altLang="ja-JP" sz="2000" dirty="0" smtClean="0"/>
              <a:t>IADL</a:t>
            </a:r>
            <a:r>
              <a:rPr lang="ja-JP" altLang="en-US" sz="2000" dirty="0" smtClean="0"/>
              <a:t>の</a:t>
            </a:r>
            <a:r>
              <a:rPr lang="ja-JP" altLang="en-US" sz="2000" dirty="0"/>
              <a:t>改善状況を踏まえた目標の見直しや訓練内容の変更など適切な対応を行うこと。</a:t>
            </a:r>
          </a:p>
          <a:p>
            <a:pPr marL="271463" indent="-185738"/>
            <a:r>
              <a:rPr lang="ja-JP" altLang="en-US" sz="2000" dirty="0"/>
              <a:t>・ 理学療法士等は、機能訓練指導員等と共同で</a:t>
            </a:r>
            <a:r>
              <a:rPr lang="ja-JP" altLang="en-US" sz="2000" dirty="0" smtClean="0"/>
              <a:t>、</a:t>
            </a:r>
            <a:r>
              <a:rPr lang="en-US" altLang="ja-JP" sz="2000" dirty="0" smtClean="0"/>
              <a:t>3</a:t>
            </a:r>
            <a:r>
              <a:rPr lang="ja-JP" altLang="en-US" sz="2000" dirty="0" smtClean="0"/>
              <a:t>月</a:t>
            </a:r>
            <a:r>
              <a:rPr lang="ja-JP" altLang="en-US" sz="2000" dirty="0"/>
              <a:t>ごと</a:t>
            </a:r>
            <a:r>
              <a:rPr lang="ja-JP" altLang="en-US" sz="2000" dirty="0" smtClean="0"/>
              <a:t>に</a:t>
            </a:r>
            <a:r>
              <a:rPr lang="en-US" altLang="ja-JP" sz="2000" dirty="0" smtClean="0"/>
              <a:t>1</a:t>
            </a:r>
            <a:r>
              <a:rPr lang="ja-JP" altLang="en-US" sz="2000" dirty="0" smtClean="0"/>
              <a:t>回</a:t>
            </a:r>
            <a:r>
              <a:rPr lang="ja-JP" altLang="en-US" sz="2000" dirty="0"/>
              <a:t>以上、個別機能訓練の進捗状況等について評価した上で、機能訓練指導員等が</a:t>
            </a:r>
            <a:r>
              <a:rPr lang="ja-JP" altLang="en-US" sz="2000" dirty="0" smtClean="0"/>
              <a:t>利用者等に</a:t>
            </a:r>
            <a:r>
              <a:rPr lang="ja-JP" altLang="en-US" sz="2000" dirty="0"/>
              <a:t>対して個別機能訓練計画の内容（評価を</a:t>
            </a:r>
            <a:r>
              <a:rPr lang="ja-JP" altLang="en-US" sz="2000" dirty="0" smtClean="0"/>
              <a:t>含む）</a:t>
            </a:r>
            <a:r>
              <a:rPr lang="ja-JP" altLang="en-US" sz="2000" dirty="0"/>
              <a:t>や進捗状況等を</a:t>
            </a:r>
            <a:r>
              <a:rPr lang="ja-JP" altLang="en-US" sz="2000" dirty="0" smtClean="0"/>
              <a:t>説明（</a:t>
            </a:r>
            <a:r>
              <a:rPr lang="ja-JP" altLang="en-US" sz="2000" dirty="0"/>
              <a:t>テレビ電話装置等を活用して行うことができる</a:t>
            </a:r>
            <a:r>
              <a:rPr lang="ja-JP" altLang="en-US" sz="2000" dirty="0" smtClean="0"/>
              <a:t>）して</a:t>
            </a:r>
            <a:r>
              <a:rPr lang="ja-JP" altLang="en-US" sz="2000" dirty="0"/>
              <a:t>いること。</a:t>
            </a:r>
          </a:p>
          <a:p>
            <a:pPr marL="185738" indent="-185738"/>
            <a:r>
              <a:rPr lang="en-US" altLang="ja-JP" sz="2000" dirty="0" smtClean="0"/>
              <a:t>※ </a:t>
            </a:r>
            <a:r>
              <a:rPr lang="ja-JP" altLang="en-US" sz="2000" dirty="0" smtClean="0"/>
              <a:t>機能</a:t>
            </a:r>
            <a:r>
              <a:rPr lang="ja-JP" altLang="en-US" sz="2000" dirty="0"/>
              <a:t>訓練に関する記録（実施時間、訓練内容、担当者等）は、利用者ごとに保管され、常に</a:t>
            </a:r>
            <a:r>
              <a:rPr lang="ja-JP" altLang="en-US" sz="2000" dirty="0" smtClean="0"/>
              <a:t>当該施設の</a:t>
            </a:r>
            <a:r>
              <a:rPr lang="ja-JP" altLang="en-US" sz="2000" dirty="0"/>
              <a:t>機能訓練指導員等により閲覧が可能であるようにすること。</a:t>
            </a:r>
          </a:p>
          <a:p>
            <a:pPr marL="185738" indent="-185738"/>
            <a:r>
              <a:rPr lang="en-US" altLang="ja-JP" sz="2000" dirty="0" smtClean="0"/>
              <a:t>※</a:t>
            </a:r>
            <a:r>
              <a:rPr lang="ja-JP" altLang="en-US" sz="2000" dirty="0" smtClean="0"/>
              <a:t> </a:t>
            </a:r>
            <a:r>
              <a:rPr lang="ja-JP" altLang="en-US" sz="2000" spc="-60" dirty="0" smtClean="0"/>
              <a:t>生活</a:t>
            </a:r>
            <a:r>
              <a:rPr lang="ja-JP" altLang="en-US" sz="2000" spc="-60" dirty="0"/>
              <a:t>機能向上連携</a:t>
            </a:r>
            <a:r>
              <a:rPr lang="ja-JP" altLang="en-US" sz="2000" spc="-60" dirty="0" smtClean="0"/>
              <a:t>加算</a:t>
            </a:r>
            <a:r>
              <a:rPr lang="en-US" altLang="ja-JP" sz="2000" spc="-60" dirty="0" smtClean="0"/>
              <a:t>(Ⅰ)</a:t>
            </a:r>
            <a:r>
              <a:rPr lang="ja-JP" altLang="en-US" sz="2000" spc="-60" dirty="0" smtClean="0"/>
              <a:t>は</a:t>
            </a:r>
            <a:r>
              <a:rPr lang="ja-JP" altLang="en-US" sz="2000" spc="-60" dirty="0"/>
              <a:t>個別機能訓練計画に基づき個別機能訓練を提供した初回の月に限り、算定されるものである。なお</a:t>
            </a:r>
            <a:r>
              <a:rPr lang="ja-JP" altLang="en-US" sz="2000" spc="-60" dirty="0" smtClean="0"/>
              <a:t>、①の</a:t>
            </a:r>
            <a:r>
              <a:rPr lang="ja-JP" altLang="en-US" sz="2000" spc="-60" dirty="0"/>
              <a:t>助言に基づき個別機能訓練計画を見直した場合には、本加算を</a:t>
            </a:r>
            <a:r>
              <a:rPr lang="ja-JP" altLang="en-US" sz="2000" spc="-60" dirty="0" smtClean="0"/>
              <a:t>再度</a:t>
            </a:r>
            <a:endParaRPr lang="en-US" altLang="ja-JP" sz="2000" spc="-60" dirty="0" smtClean="0"/>
          </a:p>
          <a:p>
            <a:pPr marL="185738" indent="-185738"/>
            <a:endParaRPr lang="ja-JP" altLang="en-US" sz="2000" spc="-60" dirty="0"/>
          </a:p>
        </p:txBody>
      </p:sp>
      <p:sp>
        <p:nvSpPr>
          <p:cNvPr id="6" name="正方形/長方形 5"/>
          <p:cNvSpPr/>
          <p:nvPr/>
        </p:nvSpPr>
        <p:spPr>
          <a:xfrm>
            <a:off x="457199" y="77101"/>
            <a:ext cx="11587367" cy="1303809"/>
          </a:xfrm>
          <a:prstGeom prst="rect">
            <a:avLst/>
          </a:prstGeom>
          <a:ln w="6350">
            <a:solidFill>
              <a:schemeClr val="tx1"/>
            </a:solidFill>
          </a:ln>
        </p:spPr>
        <p:txBody>
          <a:bodyPr wrap="square" tIns="72000" bIns="0">
            <a:spAutoFit/>
          </a:bodyPr>
          <a:lstStyle/>
          <a:p>
            <a:pPr marL="271463" indent="-271463"/>
            <a:r>
              <a:rPr lang="en-US" altLang="ja-JP" sz="2000" dirty="0" smtClean="0"/>
              <a:t>【</a:t>
            </a:r>
            <a:r>
              <a:rPr lang="ja-JP" altLang="en-US" sz="2000" dirty="0" smtClean="0"/>
              <a:t>リハビリテーションを実施している医療提供施設</a:t>
            </a:r>
            <a:r>
              <a:rPr lang="en-US" altLang="ja-JP" sz="2000" dirty="0" smtClean="0"/>
              <a:t>】</a:t>
            </a:r>
          </a:p>
          <a:p>
            <a:pPr marL="179388" indent="180975"/>
            <a:r>
              <a:rPr lang="ja-JP" altLang="en-US" sz="2000" dirty="0" smtClean="0"/>
              <a:t>診療報酬における疾患別リハビリテーション料の届出を行っている病院（許可病床数が</a:t>
            </a:r>
            <a:r>
              <a:rPr lang="en-US" altLang="ja-JP" sz="2000" dirty="0" smtClean="0"/>
              <a:t>200</a:t>
            </a:r>
            <a:r>
              <a:rPr lang="ja-JP" altLang="en-US" sz="2000" dirty="0" smtClean="0"/>
              <a:t>床未満のもの又は当該病院を中心とした半径４キロメートル以内に診療所が存在しないものに限る。）若しくは診療所又は介護老人保健施設若しくは介護医療院</a:t>
            </a:r>
            <a:endParaRPr lang="en-US" altLang="ja-JP" sz="300" dirty="0" smtClean="0"/>
          </a:p>
        </p:txBody>
      </p:sp>
    </p:spTree>
    <p:extLst>
      <p:ext uri="{BB962C8B-B14F-4D97-AF65-F5344CB8AC3E}">
        <p14:creationId xmlns:p14="http://schemas.microsoft.com/office/powerpoint/2010/main" val="2926399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2596963"/>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1763" y="6342496"/>
            <a:ext cx="2743200" cy="365125"/>
          </a:xfrm>
        </p:spPr>
        <p:txBody>
          <a:bodyPr/>
          <a:lstStyle/>
          <a:p>
            <a:fld id="{41D9830F-53EB-46B6-9EC0-C4C68F82A889}" type="slidenum">
              <a:rPr kumimoji="1" lang="ja-JP" altLang="en-US" smtClean="0"/>
              <a:t>90</a:t>
            </a:fld>
            <a:endParaRPr kumimoji="1" lang="ja-JP" altLang="en-US"/>
          </a:p>
        </p:txBody>
      </p:sp>
      <p:sp>
        <p:nvSpPr>
          <p:cNvPr id="8" name="正方形/長方形 7"/>
          <p:cNvSpPr/>
          <p:nvPr/>
        </p:nvSpPr>
        <p:spPr>
          <a:xfrm>
            <a:off x="0" y="1010514"/>
            <a:ext cx="12192000" cy="5109091"/>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生活機能向上連携加算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200</a:t>
            </a:r>
            <a:r>
              <a:rPr lang="ja-JP" altLang="en-US" sz="2000" dirty="0">
                <a:solidFill>
                  <a:prstClr val="black"/>
                </a:solidFill>
              </a:rPr>
              <a:t>単位／月</a:t>
            </a:r>
            <a:endParaRPr lang="en-US" altLang="ja-JP" sz="2000" dirty="0">
              <a:solidFill>
                <a:prstClr val="black"/>
              </a:solidFill>
            </a:endParaRPr>
          </a:p>
          <a:p>
            <a:pPr marL="357188" lvl="0" indent="-179388"/>
            <a:r>
              <a:rPr lang="ja-JP" altLang="en-US" sz="2000" dirty="0">
                <a:solidFill>
                  <a:prstClr val="black"/>
                </a:solidFill>
              </a:rPr>
              <a:t>次のいずれにも適合すること。</a:t>
            </a:r>
          </a:p>
          <a:p>
            <a:pPr marL="357188" indent="-171450"/>
            <a:r>
              <a:rPr lang="ja-JP" altLang="en-US" sz="2000" dirty="0">
                <a:solidFill>
                  <a:prstClr val="black"/>
                </a:solidFill>
              </a:rPr>
              <a:t>① 指定訪問リハビリテーション事業所、指定通所リハビリテーション事業所又はリハビリテーションを実施している医療提供施設の理学療法士等が、</a:t>
            </a:r>
            <a:r>
              <a:rPr lang="ja-JP" altLang="en-US" sz="2000" u="sng" dirty="0">
                <a:solidFill>
                  <a:prstClr val="black"/>
                </a:solidFill>
              </a:rPr>
              <a:t>当該施設を訪問し</a:t>
            </a:r>
            <a:r>
              <a:rPr lang="ja-JP" altLang="en-US" sz="2000" dirty="0">
                <a:solidFill>
                  <a:prstClr val="black"/>
                </a:solidFill>
              </a:rPr>
              <a:t>、当該施設の機能訓練指導員等が共同して利用者の身体状況等の評価及び個別機能訓練計画の作成を行っていること。</a:t>
            </a:r>
            <a:endParaRPr lang="en-US" altLang="ja-JP" sz="2000" dirty="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a:solidFill>
                <a:prstClr val="black"/>
              </a:solidFill>
            </a:endParaRPr>
          </a:p>
          <a:p>
            <a:pPr marL="357188" lvl="0" indent="-171450"/>
            <a:endParaRPr lang="en-US" altLang="ja-JP" sz="300" dirty="0">
              <a:solidFill>
                <a:prstClr val="black"/>
              </a:solidFill>
            </a:endParaRPr>
          </a:p>
          <a:p>
            <a:pPr marL="357188" lvl="0" indent="-171450"/>
            <a:endParaRPr lang="en-US" altLang="ja-JP" sz="300" dirty="0">
              <a:solidFill>
                <a:prstClr val="black"/>
              </a:solidFill>
            </a:endParaRPr>
          </a:p>
          <a:p>
            <a:pPr marL="357188" lvl="0" indent="-171450"/>
            <a:endParaRPr lang="en-US" altLang="ja-JP" sz="2000" dirty="0" smtClean="0">
              <a:solidFill>
                <a:prstClr val="black"/>
              </a:solidFill>
            </a:endParaRPr>
          </a:p>
          <a:p>
            <a:pPr marL="357188" lvl="0" indent="-171450"/>
            <a:r>
              <a:rPr lang="ja-JP" altLang="en-US" sz="2000" dirty="0" smtClean="0">
                <a:solidFill>
                  <a:prstClr val="black"/>
                </a:solidFill>
              </a:rPr>
              <a:t>② </a:t>
            </a:r>
            <a:r>
              <a:rPr lang="ja-JP" altLang="en-US" sz="2000" dirty="0">
                <a:solidFill>
                  <a:prstClr val="black"/>
                </a:solidFill>
              </a:rPr>
              <a:t>個別機能訓練計画に基づき、利用者の身体機能又は生活機能の向上を目的とする機能訓練の項目を準備し、機能訓練指導員等が利用者の心身の状況に応じた機能訓練を適切に提供していること。</a:t>
            </a:r>
            <a:endParaRPr lang="en-US" altLang="ja-JP" sz="2000" dirty="0">
              <a:solidFill>
                <a:prstClr val="black"/>
              </a:solidFill>
            </a:endParaRPr>
          </a:p>
          <a:p>
            <a:pPr marL="357188" lvl="0" indent="-171450"/>
            <a:r>
              <a:rPr lang="ja-JP" altLang="en-US" sz="2000" dirty="0">
                <a:solidFill>
                  <a:prstClr val="black"/>
                </a:solidFill>
              </a:rPr>
              <a:t>③ ①の評価に基づき、個別機能訓練計画の進捗状況等を</a:t>
            </a:r>
            <a:r>
              <a:rPr lang="en-US" altLang="ja-JP" sz="2000" dirty="0">
                <a:solidFill>
                  <a:prstClr val="black"/>
                </a:solidFill>
              </a:rPr>
              <a:t>3</a:t>
            </a:r>
            <a:r>
              <a:rPr lang="ja-JP" altLang="en-US" sz="2000" dirty="0">
                <a:solidFill>
                  <a:prstClr val="black"/>
                </a:solidFill>
              </a:rPr>
              <a:t>月ごとに</a:t>
            </a:r>
            <a:r>
              <a:rPr lang="en-US" altLang="ja-JP" sz="2000" dirty="0">
                <a:solidFill>
                  <a:prstClr val="black"/>
                </a:solidFill>
              </a:rPr>
              <a:t>1</a:t>
            </a:r>
            <a:r>
              <a:rPr lang="ja-JP" altLang="en-US" sz="2000" dirty="0">
                <a:solidFill>
                  <a:prstClr val="black"/>
                </a:solidFill>
              </a:rPr>
              <a:t>回以上評価し、利用者等に対し、機能訓練の内容と個別機能訓練計画の進捗状況等を説明し、必要に応じて訓練内容の見直し等を行っていること。</a:t>
            </a:r>
            <a:endParaRPr lang="en-US" altLang="ja-JP" sz="2000" dirty="0">
              <a:solidFill>
                <a:prstClr val="black"/>
              </a:solidFill>
            </a:endParaRPr>
          </a:p>
          <a:p>
            <a:pPr marL="357188" lvl="0" indent="-171450"/>
            <a:endParaRPr lang="en-US" altLang="ja-JP" sz="2000" dirty="0">
              <a:solidFill>
                <a:prstClr val="black"/>
              </a:solidFill>
            </a:endParaRPr>
          </a:p>
        </p:txBody>
      </p:sp>
      <p:sp>
        <p:nvSpPr>
          <p:cNvPr id="7" name="正方形/長方形 6"/>
          <p:cNvSpPr/>
          <p:nvPr/>
        </p:nvSpPr>
        <p:spPr>
          <a:xfrm>
            <a:off x="442913" y="2682152"/>
            <a:ext cx="11562050" cy="1349976"/>
          </a:xfrm>
          <a:prstGeom prst="rect">
            <a:avLst/>
          </a:prstGeom>
          <a:ln w="6350">
            <a:solidFill>
              <a:schemeClr val="tx1"/>
            </a:solidFill>
          </a:ln>
        </p:spPr>
        <p:txBody>
          <a:bodyPr wrap="square" tIns="72000" bIns="0">
            <a:spAutoFit/>
          </a:bodyPr>
          <a:lstStyle/>
          <a:p>
            <a:pPr marL="271463" indent="-271463"/>
            <a:r>
              <a:rPr lang="en-US" altLang="ja-JP" sz="2000" dirty="0" smtClean="0"/>
              <a:t>【</a:t>
            </a:r>
            <a:r>
              <a:rPr lang="ja-JP" altLang="en-US" sz="2000" dirty="0" smtClean="0"/>
              <a:t>リハビリテーションを実施している医療提供施設</a:t>
            </a:r>
            <a:r>
              <a:rPr lang="en-US" altLang="ja-JP" sz="2000" dirty="0" smtClean="0"/>
              <a:t>】</a:t>
            </a:r>
          </a:p>
          <a:p>
            <a:pPr marL="179388" indent="263525"/>
            <a:r>
              <a:rPr lang="ja-JP" altLang="en-US" sz="2000" dirty="0" smtClean="0"/>
              <a:t>診療報酬における疾患別リハビリテーション料の届出を行っている病院（病院にあっては、認可病床数が</a:t>
            </a:r>
            <a:r>
              <a:rPr lang="en-US" altLang="ja-JP" sz="2000" dirty="0" smtClean="0"/>
              <a:t>200 </a:t>
            </a:r>
            <a:r>
              <a:rPr lang="ja-JP" altLang="en-US" sz="2000" dirty="0" smtClean="0"/>
              <a:t>床未満のもの又は当該病院を中心とした半径４キロメートル以内に診療所が存在しないものに限る。）若しくは診療所又は介護老人保健施設若しくは介護医療院</a:t>
            </a:r>
            <a:endParaRPr lang="en-US" altLang="ja-JP" sz="2000" dirty="0" smtClean="0"/>
          </a:p>
          <a:p>
            <a:pPr marL="271463" indent="-271463"/>
            <a:endParaRPr lang="en-US" altLang="ja-JP" sz="300" dirty="0" smtClean="0"/>
          </a:p>
        </p:txBody>
      </p:sp>
      <p:sp>
        <p:nvSpPr>
          <p:cNvPr id="10" name="正方形/長方形 9"/>
          <p:cNvSpPr/>
          <p:nvPr/>
        </p:nvSpPr>
        <p:spPr>
          <a:xfrm>
            <a:off x="442913" y="-201869"/>
            <a:ext cx="11545165" cy="969496"/>
          </a:xfrm>
          <a:prstGeom prst="rect">
            <a:avLst/>
          </a:prstGeom>
          <a:ln w="6350">
            <a:solidFill>
              <a:schemeClr val="tx1"/>
            </a:solidFill>
            <a:prstDash val="sysDot"/>
          </a:ln>
        </p:spPr>
        <p:txBody>
          <a:bodyPr wrap="square" bIns="0" anchor="ctr" anchorCtr="0">
            <a:spAutoFit/>
          </a:bodyPr>
          <a:lstStyle/>
          <a:p>
            <a:pPr marL="185738" indent="-185738"/>
            <a:endParaRPr lang="en-US" altLang="ja-JP" sz="2000" spc="-60" dirty="0" smtClean="0"/>
          </a:p>
          <a:p>
            <a:pPr marL="185738"/>
            <a:r>
              <a:rPr lang="ja-JP" altLang="en-US" sz="2000" spc="-60" dirty="0" smtClean="0"/>
              <a:t>算定</a:t>
            </a:r>
            <a:r>
              <a:rPr lang="ja-JP" altLang="en-US" sz="2000" spc="-60" dirty="0"/>
              <a:t>することは可能であるが、利用者の急性増悪等により個別機能訓練計画を見直した場合を除き、個別機能訓練計画に基づき個別機能訓練を提供した初回の月の翌月及び翌々月は本加算を算定しない。</a:t>
            </a:r>
          </a:p>
        </p:txBody>
      </p:sp>
      <p:sp>
        <p:nvSpPr>
          <p:cNvPr id="11" name="正方形/長方形 10"/>
          <p:cNvSpPr/>
          <p:nvPr/>
        </p:nvSpPr>
        <p:spPr>
          <a:xfrm>
            <a:off x="442913" y="5813367"/>
            <a:ext cx="11545165" cy="1349976"/>
          </a:xfrm>
          <a:prstGeom prst="rect">
            <a:avLst/>
          </a:prstGeom>
          <a:ln w="6350">
            <a:solidFill>
              <a:schemeClr val="tx1"/>
            </a:solidFill>
            <a:prstDash val="sysDot"/>
          </a:ln>
        </p:spPr>
        <p:txBody>
          <a:bodyPr wrap="square" tIns="72000" bIns="0" anchor="ctr" anchorCtr="0">
            <a:spAutoFit/>
          </a:bodyPr>
          <a:lstStyle/>
          <a:p>
            <a:r>
              <a:rPr lang="en-US" altLang="ja-JP" sz="2000" dirty="0"/>
              <a:t>※</a:t>
            </a:r>
            <a:r>
              <a:rPr lang="ja-JP" altLang="en-US" sz="2000" dirty="0" smtClean="0"/>
              <a:t> </a:t>
            </a:r>
            <a:r>
              <a:rPr lang="ja-JP" altLang="en-US" sz="2000" dirty="0"/>
              <a:t>個別機能訓練計画の進捗状況等の評価について</a:t>
            </a:r>
          </a:p>
          <a:p>
            <a:pPr marL="271463" indent="-185738"/>
            <a:r>
              <a:rPr lang="ja-JP" altLang="en-US" sz="2000" dirty="0"/>
              <a:t>・ 機能訓練指導員等は、各月における評価内容や目標の達成度合いについて、</a:t>
            </a:r>
            <a:r>
              <a:rPr lang="ja-JP" altLang="en-US" sz="2000" dirty="0" smtClean="0"/>
              <a:t>利用者</a:t>
            </a:r>
            <a:r>
              <a:rPr lang="ja-JP" altLang="en-US" sz="2000" dirty="0"/>
              <a:t>等</a:t>
            </a:r>
            <a:r>
              <a:rPr lang="ja-JP" altLang="en-US" sz="2000" dirty="0" smtClean="0"/>
              <a:t>及び</a:t>
            </a:r>
            <a:r>
              <a:rPr lang="ja-JP" altLang="en-US" sz="2000" dirty="0"/>
              <a:t>理学療法士等に報告・相談し、理学療法士等から必要な助言を得た上で、必要に応じて当該</a:t>
            </a:r>
            <a:r>
              <a:rPr lang="ja-JP" altLang="en-US" sz="2000" dirty="0" smtClean="0"/>
              <a:t>利用者等の</a:t>
            </a:r>
            <a:endParaRPr lang="en-US" altLang="ja-JP" sz="2000" dirty="0" smtClean="0"/>
          </a:p>
          <a:p>
            <a:pPr marL="271463" indent="-185738"/>
            <a:endParaRPr lang="ja-JP" altLang="en-US" sz="2000" spc="-70" dirty="0"/>
          </a:p>
          <a:p>
            <a:pPr marL="185738" indent="-185738"/>
            <a:endParaRPr lang="en-US" altLang="ja-JP" sz="300" spc="-70" dirty="0" smtClean="0"/>
          </a:p>
        </p:txBody>
      </p:sp>
    </p:spTree>
    <p:extLst>
      <p:ext uri="{BB962C8B-B14F-4D97-AF65-F5344CB8AC3E}">
        <p14:creationId xmlns:p14="http://schemas.microsoft.com/office/powerpoint/2010/main" val="3227066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5618" y="6356350"/>
            <a:ext cx="2743200" cy="365125"/>
          </a:xfrm>
        </p:spPr>
        <p:txBody>
          <a:bodyPr/>
          <a:lstStyle/>
          <a:p>
            <a:fld id="{41D9830F-53EB-46B6-9EC0-C4C68F82A889}" type="slidenum">
              <a:rPr kumimoji="1" lang="ja-JP" altLang="en-US" smtClean="0"/>
              <a:t>91</a:t>
            </a:fld>
            <a:endParaRPr kumimoji="1" lang="ja-JP" altLang="en-US" dirty="0"/>
          </a:p>
        </p:txBody>
      </p:sp>
      <p:sp>
        <p:nvSpPr>
          <p:cNvPr id="4" name="正方形/長方形 3"/>
          <p:cNvSpPr/>
          <p:nvPr/>
        </p:nvSpPr>
        <p:spPr>
          <a:xfrm>
            <a:off x="0" y="0"/>
            <a:ext cx="12192000" cy="3170099"/>
          </a:xfrm>
          <a:prstGeom prst="rect">
            <a:avLst/>
          </a:prstGeom>
        </p:spPr>
        <p:txBody>
          <a:bodyPr wrap="square">
            <a:spAutoFit/>
          </a:bodyPr>
          <a:lstStyle/>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a:p>
            <a:pPr marL="357188" lvl="0" indent="-171450"/>
            <a:endParaRPr lang="en-US" altLang="ja-JP" sz="2000" dirty="0">
              <a:solidFill>
                <a:prstClr val="black"/>
              </a:solidFill>
            </a:endParaRPr>
          </a:p>
          <a:p>
            <a:pPr marL="357188" lvl="0" indent="-171450"/>
            <a:endParaRPr lang="en-US" altLang="ja-JP" sz="2000" dirty="0" smtClean="0">
              <a:solidFill>
                <a:prstClr val="black"/>
              </a:solidFill>
            </a:endParaRPr>
          </a:p>
        </p:txBody>
      </p:sp>
      <p:sp>
        <p:nvSpPr>
          <p:cNvPr id="8" name="正方形/長方形 7"/>
          <p:cNvSpPr/>
          <p:nvPr/>
        </p:nvSpPr>
        <p:spPr>
          <a:xfrm>
            <a:off x="318017" y="-323757"/>
            <a:ext cx="11700801" cy="2581082"/>
          </a:xfrm>
          <a:prstGeom prst="rect">
            <a:avLst/>
          </a:prstGeom>
          <a:ln w="6350">
            <a:solidFill>
              <a:schemeClr val="tx1"/>
            </a:solidFill>
            <a:prstDash val="sysDot"/>
          </a:ln>
        </p:spPr>
        <p:txBody>
          <a:bodyPr wrap="square" bIns="72000" anchor="ctr" anchorCtr="0">
            <a:spAutoFit/>
          </a:bodyPr>
          <a:lstStyle/>
          <a:p>
            <a:endParaRPr lang="en-US" altLang="ja-JP" sz="2000" dirty="0" smtClean="0"/>
          </a:p>
          <a:p>
            <a:pPr marL="185738"/>
            <a:r>
              <a:rPr lang="ja-JP" altLang="en-US" sz="2000" dirty="0" smtClean="0"/>
              <a:t>意向</a:t>
            </a:r>
            <a:r>
              <a:rPr lang="ja-JP" altLang="en-US" sz="2000" dirty="0"/>
              <a:t>を確認の上、当該利用者</a:t>
            </a:r>
            <a:r>
              <a:rPr lang="ja-JP" altLang="en-US" sz="2000" dirty="0" smtClean="0"/>
              <a:t>の</a:t>
            </a:r>
            <a:r>
              <a:rPr lang="en-US" altLang="ja-JP" sz="2000" dirty="0" smtClean="0"/>
              <a:t>ADL</a:t>
            </a:r>
            <a:r>
              <a:rPr lang="ja-JP" altLang="en-US" sz="2000" dirty="0" smtClean="0"/>
              <a:t>や</a:t>
            </a:r>
            <a:r>
              <a:rPr lang="en-US" altLang="ja-JP" sz="2000" dirty="0" smtClean="0"/>
              <a:t>IADL</a:t>
            </a:r>
            <a:r>
              <a:rPr lang="ja-JP" altLang="en-US" sz="2000" dirty="0" smtClean="0"/>
              <a:t>の</a:t>
            </a:r>
            <a:r>
              <a:rPr lang="ja-JP" altLang="en-US" sz="2000" dirty="0"/>
              <a:t>改善状況を踏まえた目標の見直しや訓練内容の変更など適切な対応を行うこと。</a:t>
            </a:r>
          </a:p>
          <a:p>
            <a:pPr marL="185738" indent="-185738"/>
            <a:r>
              <a:rPr lang="ja-JP" altLang="en-US" sz="2000" dirty="0"/>
              <a:t>・ </a:t>
            </a:r>
            <a:r>
              <a:rPr lang="ja-JP" altLang="en-US" sz="2000" spc="-70" dirty="0"/>
              <a:t>理学療法士等は</a:t>
            </a:r>
            <a:r>
              <a:rPr lang="ja-JP" altLang="en-US" sz="2000" spc="-70" dirty="0" smtClean="0"/>
              <a:t>、</a:t>
            </a:r>
            <a:r>
              <a:rPr lang="en-US" altLang="ja-JP" sz="2000" spc="-70" dirty="0" smtClean="0"/>
              <a:t>3</a:t>
            </a:r>
            <a:r>
              <a:rPr lang="ja-JP" altLang="en-US" sz="2000" spc="-70" dirty="0" smtClean="0"/>
              <a:t>月</a:t>
            </a:r>
            <a:r>
              <a:rPr lang="ja-JP" altLang="en-US" sz="2000" spc="-70" dirty="0"/>
              <a:t>ごと</a:t>
            </a:r>
            <a:r>
              <a:rPr lang="ja-JP" altLang="en-US" sz="2000" spc="-70" dirty="0" smtClean="0"/>
              <a:t>に</a:t>
            </a:r>
            <a:r>
              <a:rPr lang="en-US" altLang="ja-JP" sz="2000" spc="-70" dirty="0" smtClean="0"/>
              <a:t>1</a:t>
            </a:r>
            <a:r>
              <a:rPr lang="ja-JP" altLang="en-US" sz="2000" spc="-70" dirty="0" smtClean="0"/>
              <a:t>回以上</a:t>
            </a:r>
            <a:r>
              <a:rPr lang="ja-JP" altLang="en-US" sz="2000" u="sng" spc="-70" dirty="0" smtClean="0"/>
              <a:t>当該施設を訪問し</a:t>
            </a:r>
            <a:r>
              <a:rPr lang="ja-JP" altLang="en-US" sz="2000" spc="-70" dirty="0" smtClean="0"/>
              <a:t>、機能訓練指導員等と共同で個別</a:t>
            </a:r>
            <a:r>
              <a:rPr lang="ja-JP" altLang="en-US" sz="2000" spc="-70" dirty="0"/>
              <a:t>機能訓練の進捗状況等について評価した上で、機能訓練指導員等が</a:t>
            </a:r>
            <a:r>
              <a:rPr lang="ja-JP" altLang="en-US" sz="2000" spc="-70" dirty="0" smtClean="0"/>
              <a:t>利用者等に</a:t>
            </a:r>
            <a:r>
              <a:rPr lang="ja-JP" altLang="en-US" sz="2000" spc="-70" dirty="0"/>
              <a:t>対して個別機能訓練計画の内容（評価を</a:t>
            </a:r>
            <a:r>
              <a:rPr lang="ja-JP" altLang="en-US" sz="2000" spc="-70" dirty="0" smtClean="0"/>
              <a:t>含む）</a:t>
            </a:r>
            <a:r>
              <a:rPr lang="ja-JP" altLang="en-US" sz="2000" spc="-70" dirty="0"/>
              <a:t>や進捗状況等を</a:t>
            </a:r>
            <a:r>
              <a:rPr lang="ja-JP" altLang="en-US" sz="2000" spc="-70" dirty="0" smtClean="0"/>
              <a:t>説明し記録するとともに、必要に応じて訓練内容の見直し等を行うこと。</a:t>
            </a:r>
            <a:endParaRPr lang="en-US" altLang="ja-JP" sz="2000" spc="-70" dirty="0" smtClean="0"/>
          </a:p>
          <a:p>
            <a:pPr marL="185738" indent="-185738"/>
            <a:r>
              <a:rPr lang="en-US" altLang="ja-JP" sz="2000" dirty="0" smtClean="0"/>
              <a:t>※</a:t>
            </a:r>
            <a:r>
              <a:rPr lang="ja-JP" altLang="en-US" sz="2000" dirty="0" smtClean="0"/>
              <a:t> </a:t>
            </a:r>
            <a:r>
              <a:rPr lang="ja-JP" altLang="en-US" sz="2000" dirty="0"/>
              <a:t>生活機能向上連携加算</a:t>
            </a:r>
            <a:r>
              <a:rPr lang="en-US" altLang="ja-JP" sz="2000" dirty="0"/>
              <a:t>(Ⅰ)</a:t>
            </a:r>
            <a:r>
              <a:rPr lang="ja-JP" altLang="en-US" sz="2000" dirty="0"/>
              <a:t>の①の</a:t>
            </a:r>
            <a:r>
              <a:rPr lang="en-US" altLang="ja-JP" sz="2000" dirty="0"/>
              <a:t>※2</a:t>
            </a:r>
            <a:r>
              <a:rPr lang="ja-JP" altLang="en-US" sz="2000" dirty="0" err="1"/>
              <a:t>、</a:t>
            </a:r>
            <a:r>
              <a:rPr lang="ja-JP" altLang="en-US" sz="2000" dirty="0"/>
              <a:t>①の</a:t>
            </a:r>
            <a:r>
              <a:rPr lang="en-US" altLang="ja-JP" sz="2000" dirty="0"/>
              <a:t>※3</a:t>
            </a:r>
            <a:r>
              <a:rPr lang="ja-JP" altLang="en-US" sz="2000" dirty="0" err="1"/>
              <a:t>、</a:t>
            </a:r>
            <a:r>
              <a:rPr lang="ja-JP" altLang="en-US" sz="2000" dirty="0"/>
              <a:t>②及び③の</a:t>
            </a:r>
            <a:r>
              <a:rPr lang="en-US" altLang="ja-JP" sz="2000" dirty="0"/>
              <a:t>※2</a:t>
            </a:r>
            <a:r>
              <a:rPr lang="ja-JP" altLang="en-US" sz="2000" dirty="0"/>
              <a:t>によること。</a:t>
            </a:r>
            <a:endParaRPr lang="en-US" altLang="ja-JP" sz="2000" dirty="0"/>
          </a:p>
          <a:p>
            <a:pPr marL="171450" indent="-171450"/>
            <a:r>
              <a:rPr lang="en-US" altLang="ja-JP" sz="2000" dirty="0"/>
              <a:t>※</a:t>
            </a:r>
            <a:r>
              <a:rPr lang="ja-JP" altLang="en-US" sz="2000" dirty="0"/>
              <a:t> 個別機能訓練加算を算定している場合は、別に個別機能訓練計画を作成する必要はない</a:t>
            </a:r>
            <a:r>
              <a:rPr lang="ja-JP" altLang="en-US" sz="2000" dirty="0" smtClean="0"/>
              <a:t>。</a:t>
            </a:r>
            <a:endParaRPr lang="en-US" altLang="ja-JP" sz="300" spc="-70" dirty="0" smtClean="0"/>
          </a:p>
        </p:txBody>
      </p:sp>
    </p:spTree>
    <p:extLst>
      <p:ext uri="{BB962C8B-B14F-4D97-AF65-F5344CB8AC3E}">
        <p14:creationId xmlns:p14="http://schemas.microsoft.com/office/powerpoint/2010/main" val="35902614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0212" y="6492875"/>
            <a:ext cx="2743200" cy="365125"/>
          </a:xfrm>
        </p:spPr>
        <p:txBody>
          <a:bodyPr/>
          <a:lstStyle/>
          <a:p>
            <a:fld id="{41D9830F-53EB-46B6-9EC0-C4C68F82A889}" type="slidenum">
              <a:rPr kumimoji="1" lang="ja-JP" altLang="en-US" smtClean="0"/>
              <a:t>92</a:t>
            </a:fld>
            <a:endParaRPr kumimoji="1" lang="ja-JP" altLang="en-US" dirty="0"/>
          </a:p>
        </p:txBody>
      </p:sp>
      <p:sp>
        <p:nvSpPr>
          <p:cNvPr id="3" name="正方形/長方形 2"/>
          <p:cNvSpPr/>
          <p:nvPr/>
        </p:nvSpPr>
        <p:spPr>
          <a:xfrm>
            <a:off x="0" y="0"/>
            <a:ext cx="12191999" cy="6786473"/>
          </a:xfrm>
          <a:prstGeom prst="rect">
            <a:avLst/>
          </a:prstGeom>
        </p:spPr>
        <p:txBody>
          <a:bodyPr wrap="square">
            <a:spAutoFit/>
          </a:bodyPr>
          <a:lstStyle/>
          <a:p>
            <a:pPr lvl="0"/>
            <a:r>
              <a:rPr lang="ja-JP" altLang="en-US" sz="2000" b="1" dirty="0" smtClean="0">
                <a:solidFill>
                  <a:prstClr val="black"/>
                </a:solidFill>
              </a:rPr>
              <a:t>（５）個別機能訓練加算</a:t>
            </a:r>
            <a:r>
              <a:rPr lang="ja-JP" altLang="en-US" sz="2000" b="1" dirty="0">
                <a:solidFill>
                  <a:prstClr val="black"/>
                </a:solidFill>
              </a:rPr>
              <a:t>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185738" lvl="0" indent="171450"/>
            <a:r>
              <a:rPr lang="ja-JP" altLang="en-US" sz="2000" dirty="0" smtClean="0">
                <a:solidFill>
                  <a:prstClr val="black"/>
                </a:solidFill>
              </a:rPr>
              <a:t>基準</a:t>
            </a:r>
            <a:r>
              <a:rPr lang="ja-JP" altLang="en-US" sz="2000" dirty="0">
                <a:solidFill>
                  <a:prstClr val="black"/>
                </a:solidFill>
              </a:rPr>
              <a:t>に適合</a:t>
            </a:r>
            <a:r>
              <a:rPr lang="ja-JP" altLang="en-US" sz="2000" dirty="0" smtClean="0">
                <a:solidFill>
                  <a:prstClr val="black"/>
                </a:solidFill>
              </a:rPr>
              <a:t>する施設</a:t>
            </a:r>
            <a:r>
              <a:rPr lang="ja-JP" altLang="en-US" sz="2000" dirty="0">
                <a:solidFill>
                  <a:prstClr val="black"/>
                </a:solidFill>
              </a:rPr>
              <a:t>において、機能訓練指導員、看護職員、介護職員、生活相談員その他の職種の者が共同して、入所者ごとに個別機能訓練計画を作成し、当該計画に基づき、計画的に機能訓練を行っている</a:t>
            </a:r>
            <a:r>
              <a:rPr lang="ja-JP" altLang="en-US" sz="2000" dirty="0" smtClean="0">
                <a:solidFill>
                  <a:prstClr val="black"/>
                </a:solidFill>
              </a:rPr>
              <a:t>場合に算定する。</a:t>
            </a:r>
            <a:endParaRPr lang="en-US" altLang="ja-JP" sz="2000" dirty="0" smtClean="0">
              <a:solidFill>
                <a:prstClr val="black"/>
              </a:solidFill>
            </a:endParaRPr>
          </a:p>
          <a:p>
            <a:pPr marL="185738" lvl="0" indent="-185738"/>
            <a:endParaRPr lang="en-US" altLang="ja-JP" sz="500" dirty="0" smtClean="0">
              <a:solidFill>
                <a:prstClr val="black"/>
              </a:solidFill>
            </a:endParaRPr>
          </a:p>
          <a:p>
            <a:pPr marL="185738" lvl="0" indent="-185738"/>
            <a:r>
              <a:rPr lang="en-US" altLang="ja-JP" sz="2000" dirty="0" smtClean="0">
                <a:solidFill>
                  <a:prstClr val="black"/>
                </a:solidFill>
              </a:rPr>
              <a:t>【</a:t>
            </a:r>
            <a:r>
              <a:rPr lang="ja-JP" altLang="en-US" sz="2000" dirty="0" smtClean="0">
                <a:solidFill>
                  <a:prstClr val="black"/>
                </a:solidFill>
              </a:rPr>
              <a:t>個別</a:t>
            </a:r>
            <a:r>
              <a:rPr lang="ja-JP" altLang="en-US" sz="2000" dirty="0">
                <a:solidFill>
                  <a:prstClr val="black"/>
                </a:solidFill>
              </a:rPr>
              <a:t>機能訓練</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　</a:t>
            </a:r>
            <a:r>
              <a:rPr lang="en-US" altLang="ja-JP" sz="2000" dirty="0" smtClean="0">
                <a:solidFill>
                  <a:prstClr val="black"/>
                </a:solidFill>
              </a:rPr>
              <a:t>12</a:t>
            </a:r>
            <a:r>
              <a:rPr lang="ja-JP" altLang="en-US" sz="2000" dirty="0" smtClean="0">
                <a:solidFill>
                  <a:prstClr val="black"/>
                </a:solidFill>
              </a:rPr>
              <a:t>単位／日</a:t>
            </a:r>
            <a:endParaRPr lang="ja-JP" altLang="en-US" sz="2000" dirty="0">
              <a:solidFill>
                <a:prstClr val="black"/>
              </a:solidFill>
            </a:endParaRPr>
          </a:p>
          <a:p>
            <a:pPr marL="185738" lvl="0" indent="171450"/>
            <a:r>
              <a:rPr lang="ja-JP" altLang="en-US" sz="2000" dirty="0">
                <a:solidFill>
                  <a:prstClr val="black"/>
                </a:solidFill>
              </a:rPr>
              <a:t>専ら機能訓練指導員の職務に従事する常勤の理学療法士、作業療法士、言語聴覚士、看護職員、柔道整復師、あん摩マッサージ指圧師、はり師又はきゅう師（はり師及びきゅう師については、理学療法士、作業療法士、言語聴覚士、看護職員、柔道整復師又はあん摩マッサージ指圧師の資格を有する機能訓練指導員を配置した事業所</a:t>
            </a:r>
            <a:r>
              <a:rPr lang="ja-JP" altLang="en-US" sz="2000" dirty="0" smtClean="0">
                <a:solidFill>
                  <a:prstClr val="black"/>
                </a:solidFill>
              </a:rPr>
              <a:t>で</a:t>
            </a:r>
            <a:r>
              <a:rPr lang="en-US" altLang="ja-JP" sz="2000" dirty="0" smtClean="0">
                <a:solidFill>
                  <a:prstClr val="black"/>
                </a:solidFill>
              </a:rPr>
              <a:t>6</a:t>
            </a:r>
            <a:r>
              <a:rPr lang="ja-JP" altLang="en-US" sz="2000" dirty="0" smtClean="0">
                <a:solidFill>
                  <a:prstClr val="black"/>
                </a:solidFill>
              </a:rPr>
              <a:t>月</a:t>
            </a:r>
            <a:r>
              <a:rPr lang="ja-JP" altLang="en-US" sz="2000" dirty="0">
                <a:solidFill>
                  <a:prstClr val="black"/>
                </a:solidFill>
              </a:rPr>
              <a:t>以上機能訓練指導に従事した経験を有する者に限る。）（</a:t>
            </a:r>
            <a:r>
              <a:rPr lang="ja-JP" altLang="en-US" sz="2000" dirty="0" smtClean="0">
                <a:solidFill>
                  <a:prstClr val="black"/>
                </a:solidFill>
              </a:rPr>
              <a:t>以下「</a:t>
            </a:r>
            <a:r>
              <a:rPr lang="ja-JP" altLang="en-US" sz="2000" dirty="0">
                <a:solidFill>
                  <a:prstClr val="black"/>
                </a:solidFill>
              </a:rPr>
              <a:t>理学療法士等</a:t>
            </a:r>
            <a:r>
              <a:rPr lang="ja-JP" altLang="en-US" sz="2000" dirty="0" smtClean="0">
                <a:solidFill>
                  <a:prstClr val="black"/>
                </a:solidFill>
              </a:rPr>
              <a:t>」）</a:t>
            </a:r>
            <a:r>
              <a:rPr lang="ja-JP" altLang="en-US" sz="2000" dirty="0">
                <a:solidFill>
                  <a:prstClr val="black"/>
                </a:solidFill>
              </a:rPr>
              <a:t>を１名以上配置して</a:t>
            </a:r>
            <a:r>
              <a:rPr lang="ja-JP" altLang="en-US" sz="2000" dirty="0" smtClean="0">
                <a:solidFill>
                  <a:prstClr val="black"/>
                </a:solidFill>
              </a:rPr>
              <a:t>いること</a:t>
            </a:r>
            <a:r>
              <a:rPr lang="ja-JP" altLang="en-US" sz="2000" dirty="0">
                <a:solidFill>
                  <a:prstClr val="black"/>
                </a:solidFill>
              </a:rPr>
              <a:t>。</a:t>
            </a:r>
          </a:p>
          <a:p>
            <a:pPr marL="185738" lvl="0" indent="-185738"/>
            <a:endParaRPr lang="en-US" altLang="ja-JP" sz="500" dirty="0" smtClean="0">
              <a:solidFill>
                <a:prstClr val="black"/>
              </a:solidFill>
            </a:endParaRPr>
          </a:p>
          <a:p>
            <a:pPr marL="185738" lvl="0" indent="-185738"/>
            <a:r>
              <a:rPr lang="en-US" altLang="ja-JP" sz="2000" dirty="0" smtClean="0">
                <a:solidFill>
                  <a:prstClr val="black"/>
                </a:solidFill>
              </a:rPr>
              <a:t>【</a:t>
            </a:r>
            <a:r>
              <a:rPr lang="ja-JP" altLang="en-US" sz="2000" dirty="0" smtClean="0">
                <a:solidFill>
                  <a:prstClr val="black"/>
                </a:solidFill>
              </a:rPr>
              <a:t>個別</a:t>
            </a:r>
            <a:r>
              <a:rPr lang="ja-JP" altLang="en-US" sz="2000" dirty="0">
                <a:solidFill>
                  <a:prstClr val="black"/>
                </a:solidFill>
              </a:rPr>
              <a:t>機能訓練</a:t>
            </a:r>
            <a:r>
              <a:rPr lang="ja-JP" altLang="en-US" sz="2000" dirty="0" smtClean="0">
                <a:solidFill>
                  <a:prstClr val="black"/>
                </a:solidFill>
              </a:rPr>
              <a:t>加算</a:t>
            </a:r>
            <a:r>
              <a:rPr lang="en-US" altLang="ja-JP" sz="2000" dirty="0" smtClean="0">
                <a:solidFill>
                  <a:prstClr val="black"/>
                </a:solidFill>
              </a:rPr>
              <a:t>(Ⅱ)】</a:t>
            </a:r>
            <a:r>
              <a:rPr lang="ja-JP" altLang="en-US" sz="2000" dirty="0" smtClean="0">
                <a:solidFill>
                  <a:prstClr val="black"/>
                </a:solidFill>
              </a:rPr>
              <a:t>　</a:t>
            </a:r>
            <a:r>
              <a:rPr lang="en-US" altLang="ja-JP" sz="2000" dirty="0" smtClean="0">
                <a:solidFill>
                  <a:prstClr val="black"/>
                </a:solidFill>
              </a:rPr>
              <a:t>20</a:t>
            </a:r>
            <a:r>
              <a:rPr lang="ja-JP" altLang="en-US" sz="2000" dirty="0" smtClean="0">
                <a:solidFill>
                  <a:prstClr val="black"/>
                </a:solidFill>
              </a:rPr>
              <a:t>単位／月</a:t>
            </a:r>
            <a:endParaRPr lang="en-US" altLang="ja-JP" sz="2000" dirty="0" smtClean="0">
              <a:solidFill>
                <a:prstClr val="black"/>
              </a:solidFill>
            </a:endParaRPr>
          </a:p>
          <a:p>
            <a:pPr marL="185738" lvl="0"/>
            <a:r>
              <a:rPr lang="ja-JP" altLang="en-US" sz="2000" dirty="0" smtClean="0">
                <a:solidFill>
                  <a:prstClr val="black"/>
                </a:solidFill>
              </a:rPr>
              <a:t>次の</a:t>
            </a:r>
            <a:r>
              <a:rPr lang="ja-JP" altLang="en-US" sz="2000" dirty="0">
                <a:solidFill>
                  <a:prstClr val="black"/>
                </a:solidFill>
              </a:rPr>
              <a:t>いずれにも適合すること。</a:t>
            </a:r>
          </a:p>
          <a:p>
            <a:pPr marL="185738" lvl="0"/>
            <a:r>
              <a:rPr lang="ja-JP" altLang="en-US" sz="2000" dirty="0" smtClean="0">
                <a:solidFill>
                  <a:prstClr val="black"/>
                </a:solidFill>
              </a:rPr>
              <a:t>① 個別</a:t>
            </a:r>
            <a:r>
              <a:rPr lang="ja-JP" altLang="en-US" sz="2000" dirty="0">
                <a:solidFill>
                  <a:prstClr val="black"/>
                </a:solidFill>
              </a:rPr>
              <a:t>機能訓練</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を</a:t>
            </a:r>
            <a:r>
              <a:rPr lang="ja-JP" altLang="en-US" sz="2000" dirty="0">
                <a:solidFill>
                  <a:prstClr val="black"/>
                </a:solidFill>
              </a:rPr>
              <a:t>算定していること。</a:t>
            </a:r>
          </a:p>
          <a:p>
            <a:pPr marL="185738" lvl="0"/>
            <a:r>
              <a:rPr lang="ja-JP" altLang="en-US" sz="2000" dirty="0" smtClean="0">
                <a:solidFill>
                  <a:prstClr val="black"/>
                </a:solidFill>
              </a:rPr>
              <a:t>② 入所者</a:t>
            </a:r>
            <a:r>
              <a:rPr lang="ja-JP" altLang="en-US" sz="2000" dirty="0">
                <a:solidFill>
                  <a:prstClr val="black"/>
                </a:solidFill>
              </a:rPr>
              <a:t>ごとの個別機能訓練計画書の内容等の情報</a:t>
            </a:r>
            <a:r>
              <a:rPr lang="ja-JP" altLang="en-US" sz="2000" dirty="0" smtClean="0">
                <a:solidFill>
                  <a:prstClr val="black"/>
                </a:solidFill>
              </a:rPr>
              <a:t>を</a:t>
            </a:r>
            <a:r>
              <a:rPr lang="en-US" altLang="ja-JP" sz="2000" dirty="0" smtClean="0">
                <a:solidFill>
                  <a:prstClr val="black"/>
                </a:solidFill>
              </a:rPr>
              <a:t>LIFE</a:t>
            </a:r>
            <a:r>
              <a:rPr lang="ja-JP" altLang="en-US" sz="2000" dirty="0" smtClean="0">
                <a:solidFill>
                  <a:prstClr val="black"/>
                </a:solidFill>
              </a:rPr>
              <a:t>を用いて厚生</a:t>
            </a:r>
            <a:r>
              <a:rPr lang="ja-JP" altLang="en-US" sz="2000" dirty="0">
                <a:solidFill>
                  <a:prstClr val="black"/>
                </a:solidFill>
              </a:rPr>
              <a:t>労働省に提出していること。</a:t>
            </a:r>
          </a:p>
          <a:p>
            <a:pPr marL="442913" lvl="0" indent="-257175"/>
            <a:r>
              <a:rPr lang="ja-JP" altLang="en-US" sz="2000" dirty="0" smtClean="0">
                <a:solidFill>
                  <a:prstClr val="black"/>
                </a:solidFill>
              </a:rPr>
              <a:t>③ 必要</a:t>
            </a:r>
            <a:r>
              <a:rPr lang="ja-JP" altLang="en-US" sz="2000" dirty="0">
                <a:solidFill>
                  <a:prstClr val="black"/>
                </a:solidFill>
              </a:rPr>
              <a:t>に応じて個別機能訓練計画の内容を見直す等、機能訓練の実施に当たって</a:t>
            </a:r>
            <a:r>
              <a:rPr lang="ja-JP" altLang="en-US" sz="2000" dirty="0" smtClean="0">
                <a:solidFill>
                  <a:prstClr val="black"/>
                </a:solidFill>
              </a:rPr>
              <a:t>、②の</a:t>
            </a:r>
            <a:r>
              <a:rPr lang="ja-JP" altLang="en-US" sz="2000" dirty="0">
                <a:solidFill>
                  <a:prstClr val="black"/>
                </a:solidFill>
              </a:rPr>
              <a:t>情報その他機能訓練の適切かつ有効な実施のために必要な情報を活用していること。</a:t>
            </a:r>
          </a:p>
          <a:p>
            <a:pPr marL="185738" lvl="0" indent="-185738"/>
            <a:endParaRPr lang="en-US" altLang="ja-JP" sz="500" dirty="0" smtClean="0">
              <a:solidFill>
                <a:prstClr val="black"/>
              </a:solidFill>
            </a:endParaRPr>
          </a:p>
          <a:p>
            <a:pPr marL="185738" lvl="0" indent="-185738"/>
            <a:r>
              <a:rPr lang="en-US" altLang="ja-JP" sz="2000" dirty="0" smtClean="0">
                <a:solidFill>
                  <a:prstClr val="black"/>
                </a:solidFill>
              </a:rPr>
              <a:t>【</a:t>
            </a:r>
            <a:r>
              <a:rPr lang="ja-JP" altLang="en-US" sz="2000" dirty="0" smtClean="0">
                <a:solidFill>
                  <a:prstClr val="black"/>
                </a:solidFill>
              </a:rPr>
              <a:t>個別</a:t>
            </a:r>
            <a:r>
              <a:rPr lang="ja-JP" altLang="en-US" sz="2000" dirty="0">
                <a:solidFill>
                  <a:prstClr val="black"/>
                </a:solidFill>
              </a:rPr>
              <a:t>機能訓練</a:t>
            </a:r>
            <a:r>
              <a:rPr lang="ja-JP" altLang="en-US" sz="2000" dirty="0" smtClean="0">
                <a:solidFill>
                  <a:prstClr val="black"/>
                </a:solidFill>
              </a:rPr>
              <a:t>加算</a:t>
            </a:r>
            <a:r>
              <a:rPr lang="en-US" altLang="ja-JP" sz="2000" dirty="0" smtClean="0">
                <a:solidFill>
                  <a:prstClr val="black"/>
                </a:solidFill>
              </a:rPr>
              <a:t>(Ⅲ)】</a:t>
            </a:r>
            <a:r>
              <a:rPr lang="ja-JP" altLang="en-US" sz="2000" dirty="0" smtClean="0">
                <a:solidFill>
                  <a:prstClr val="black"/>
                </a:solidFill>
              </a:rPr>
              <a:t>　</a:t>
            </a:r>
            <a:r>
              <a:rPr lang="en-US" altLang="ja-JP" sz="2000" dirty="0" smtClean="0">
                <a:solidFill>
                  <a:prstClr val="black"/>
                </a:solidFill>
              </a:rPr>
              <a:t>20</a:t>
            </a:r>
            <a:r>
              <a:rPr lang="ja-JP" altLang="en-US" sz="2000" dirty="0" smtClean="0">
                <a:solidFill>
                  <a:prstClr val="black"/>
                </a:solidFill>
              </a:rPr>
              <a:t>単位／月</a:t>
            </a:r>
            <a:endParaRPr lang="en-US" altLang="ja-JP" sz="2000" dirty="0" smtClean="0">
              <a:solidFill>
                <a:prstClr val="black"/>
              </a:solidFill>
            </a:endParaRPr>
          </a:p>
          <a:p>
            <a:pPr marL="185738" lvl="0"/>
            <a:r>
              <a:rPr lang="ja-JP" altLang="en-US" sz="2000" dirty="0" smtClean="0">
                <a:solidFill>
                  <a:prstClr val="black"/>
                </a:solidFill>
              </a:rPr>
              <a:t>次の</a:t>
            </a:r>
            <a:r>
              <a:rPr lang="ja-JP" altLang="en-US" sz="2000" dirty="0">
                <a:solidFill>
                  <a:prstClr val="black"/>
                </a:solidFill>
              </a:rPr>
              <a:t>いずれにも適合すること</a:t>
            </a:r>
            <a:r>
              <a:rPr lang="ja-JP" altLang="en-US" sz="2000" dirty="0" smtClean="0">
                <a:solidFill>
                  <a:prstClr val="black"/>
                </a:solidFill>
              </a:rPr>
              <a:t>。</a:t>
            </a:r>
            <a:endParaRPr lang="en-US" altLang="ja-JP" sz="2000" dirty="0" smtClean="0">
              <a:solidFill>
                <a:prstClr val="black"/>
              </a:solidFill>
            </a:endParaRPr>
          </a:p>
          <a:p>
            <a:pPr marL="185738" lvl="0"/>
            <a:r>
              <a:rPr lang="ja-JP" altLang="en-US" sz="2000" dirty="0" smtClean="0">
                <a:solidFill>
                  <a:prstClr val="black"/>
                </a:solidFill>
              </a:rPr>
              <a:t>① 個別</a:t>
            </a:r>
            <a:r>
              <a:rPr lang="ja-JP" altLang="en-US" sz="2000" dirty="0">
                <a:solidFill>
                  <a:prstClr val="black"/>
                </a:solidFill>
              </a:rPr>
              <a:t>機能訓練</a:t>
            </a:r>
            <a:r>
              <a:rPr lang="ja-JP" altLang="en-US" sz="2000" dirty="0" smtClean="0">
                <a:solidFill>
                  <a:prstClr val="black"/>
                </a:solidFill>
              </a:rPr>
              <a:t>加算</a:t>
            </a:r>
            <a:r>
              <a:rPr lang="en-US" altLang="ja-JP" sz="2000" dirty="0" smtClean="0">
                <a:solidFill>
                  <a:prstClr val="black"/>
                </a:solidFill>
              </a:rPr>
              <a:t>(Ⅱ)</a:t>
            </a:r>
            <a:r>
              <a:rPr lang="ja-JP" altLang="en-US" sz="2000" dirty="0" smtClean="0">
                <a:solidFill>
                  <a:prstClr val="black"/>
                </a:solidFill>
              </a:rPr>
              <a:t>を</a:t>
            </a:r>
            <a:r>
              <a:rPr lang="ja-JP" altLang="en-US" sz="2000" dirty="0">
                <a:solidFill>
                  <a:prstClr val="black"/>
                </a:solidFill>
              </a:rPr>
              <a:t>算定していること。</a:t>
            </a:r>
          </a:p>
          <a:p>
            <a:pPr marL="185738" lvl="0"/>
            <a:r>
              <a:rPr lang="ja-JP" altLang="en-US" sz="2000" dirty="0" smtClean="0">
                <a:solidFill>
                  <a:prstClr val="black"/>
                </a:solidFill>
              </a:rPr>
              <a:t>② 口腔</a:t>
            </a:r>
            <a:r>
              <a:rPr lang="ja-JP" altLang="en-US" sz="2000" dirty="0">
                <a:solidFill>
                  <a:prstClr val="black"/>
                </a:solidFill>
              </a:rPr>
              <a:t>衛生管理</a:t>
            </a:r>
            <a:r>
              <a:rPr lang="ja-JP" altLang="en-US" sz="2000" dirty="0" smtClean="0">
                <a:solidFill>
                  <a:prstClr val="black"/>
                </a:solidFill>
              </a:rPr>
              <a:t>加算</a:t>
            </a:r>
            <a:r>
              <a:rPr lang="en-US" altLang="ja-JP" sz="2000" dirty="0" smtClean="0">
                <a:solidFill>
                  <a:prstClr val="black"/>
                </a:solidFill>
              </a:rPr>
              <a:t>(Ⅱ)</a:t>
            </a:r>
            <a:r>
              <a:rPr lang="ja-JP" altLang="en-US" sz="2000" dirty="0" smtClean="0">
                <a:solidFill>
                  <a:prstClr val="black"/>
                </a:solidFill>
              </a:rPr>
              <a:t>及び</a:t>
            </a:r>
            <a:r>
              <a:rPr lang="ja-JP" altLang="en-US" sz="2000" dirty="0">
                <a:solidFill>
                  <a:prstClr val="black"/>
                </a:solidFill>
              </a:rPr>
              <a:t>栄養マネジメント強化加算を算定していること。</a:t>
            </a:r>
          </a:p>
          <a:p>
            <a:pPr marL="357188" lvl="0" indent="-171450"/>
            <a:r>
              <a:rPr lang="ja-JP" altLang="en-US" sz="2000" dirty="0" smtClean="0">
                <a:solidFill>
                  <a:prstClr val="black"/>
                </a:solidFill>
              </a:rPr>
              <a:t>③ 入所者</a:t>
            </a:r>
            <a:r>
              <a:rPr lang="ja-JP" altLang="en-US" sz="2000" dirty="0">
                <a:solidFill>
                  <a:prstClr val="black"/>
                </a:solidFill>
              </a:rPr>
              <a:t>ごとに、理学療法士等が、個別機能訓練計画の内容等の情報その他機能訓練の適切かつ有効</a:t>
            </a:r>
            <a:r>
              <a:rPr lang="ja-JP" altLang="en-US" sz="2000" dirty="0" smtClean="0">
                <a:solidFill>
                  <a:prstClr val="black"/>
                </a:solidFill>
              </a:rPr>
              <a:t>な</a:t>
            </a:r>
            <a:endParaRPr lang="en-US" altLang="ja-JP" sz="2000" dirty="0">
              <a:solidFill>
                <a:prstClr val="black"/>
              </a:solidFill>
            </a:endParaRPr>
          </a:p>
        </p:txBody>
      </p:sp>
    </p:spTree>
    <p:extLst>
      <p:ext uri="{BB962C8B-B14F-4D97-AF65-F5344CB8AC3E}">
        <p14:creationId xmlns:p14="http://schemas.microsoft.com/office/powerpoint/2010/main" val="999326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56350"/>
            <a:ext cx="2743200" cy="365125"/>
          </a:xfrm>
        </p:spPr>
        <p:txBody>
          <a:bodyPr/>
          <a:lstStyle/>
          <a:p>
            <a:fld id="{41D9830F-53EB-46B6-9EC0-C4C68F82A889}" type="slidenum">
              <a:rPr kumimoji="1" lang="ja-JP" altLang="en-US" smtClean="0"/>
              <a:t>93</a:t>
            </a:fld>
            <a:endParaRPr kumimoji="1" lang="ja-JP" altLang="en-US"/>
          </a:p>
        </p:txBody>
      </p:sp>
      <p:sp>
        <p:nvSpPr>
          <p:cNvPr id="3" name="正方形/長方形 2"/>
          <p:cNvSpPr/>
          <p:nvPr/>
        </p:nvSpPr>
        <p:spPr>
          <a:xfrm>
            <a:off x="0" y="0"/>
            <a:ext cx="12192000" cy="1323439"/>
          </a:xfrm>
          <a:prstGeom prst="rect">
            <a:avLst/>
          </a:prstGeom>
        </p:spPr>
        <p:txBody>
          <a:bodyPr wrap="square">
            <a:spAutoFit/>
          </a:bodyPr>
          <a:lstStyle/>
          <a:p>
            <a:pPr marL="357188"/>
            <a:r>
              <a:rPr lang="ja-JP" altLang="en-US" sz="2000" dirty="0">
                <a:solidFill>
                  <a:prstClr val="black"/>
                </a:solidFill>
              </a:rPr>
              <a:t>実施のために必要な情報、入所者の口腔の健康状態に関する情報及び入所者の栄養状態に</a:t>
            </a:r>
            <a:r>
              <a:rPr lang="ja-JP" altLang="en-US" sz="2000" dirty="0" smtClean="0">
                <a:solidFill>
                  <a:prstClr val="black"/>
                </a:solidFill>
              </a:rPr>
              <a:t>関する情報</a:t>
            </a:r>
            <a:r>
              <a:rPr lang="ja-JP" altLang="en-US" sz="2000" dirty="0">
                <a:solidFill>
                  <a:prstClr val="black"/>
                </a:solidFill>
              </a:rPr>
              <a:t>を相互に共有すること。</a:t>
            </a:r>
            <a:endParaRPr lang="en-US" altLang="ja-JP" sz="2000" dirty="0">
              <a:solidFill>
                <a:prstClr val="black"/>
              </a:solidFill>
            </a:endParaRPr>
          </a:p>
          <a:p>
            <a:pPr marL="357188" lvl="0" indent="-171450"/>
            <a:r>
              <a:rPr lang="ja-JP" altLang="en-US" sz="2000" dirty="0">
                <a:solidFill>
                  <a:prstClr val="black"/>
                </a:solidFill>
              </a:rPr>
              <a:t>④ ③で共有した情報を踏まえ、必要に応じて個別機能訓練計画の見直しを行い、当該見直しの内容について、理学療法士等の関係職種間で共有していること。</a:t>
            </a:r>
            <a:endParaRPr lang="en-US" altLang="ja-JP" sz="2000" dirty="0">
              <a:solidFill>
                <a:prstClr val="black"/>
              </a:solidFill>
            </a:endParaRPr>
          </a:p>
        </p:txBody>
      </p:sp>
      <p:sp>
        <p:nvSpPr>
          <p:cNvPr id="4" name="正方形/長方形 3"/>
          <p:cNvSpPr/>
          <p:nvPr/>
        </p:nvSpPr>
        <p:spPr>
          <a:xfrm>
            <a:off x="209550" y="1259682"/>
            <a:ext cx="11772900" cy="5509200"/>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t>※</a:t>
            </a:r>
            <a:r>
              <a:rPr lang="ja-JP" altLang="en-US" sz="2000" dirty="0" smtClean="0"/>
              <a:t> 個別</a:t>
            </a:r>
            <a:r>
              <a:rPr lang="ja-JP" altLang="en-US" sz="2000" dirty="0"/>
              <a:t>機能訓練を行うに当たっては、機能訓練指導員、看護職員、介護職員、生活相談員その他の職種の者が共同して、利用者ごとにその目標、実施方法等を内容とする個別機能訓練計画を作成し、これに基づいて行った個別機能訓練の効果、実施方法等について評価等を行う</a:t>
            </a:r>
            <a:r>
              <a:rPr lang="ja-JP" altLang="en-US" sz="2000" dirty="0" smtClean="0"/>
              <a:t>。</a:t>
            </a:r>
            <a:endParaRPr lang="en-US" altLang="ja-JP" sz="2000" dirty="0" smtClean="0"/>
          </a:p>
          <a:p>
            <a:pPr marL="185738" indent="-185738"/>
            <a:endParaRPr lang="en-US" altLang="ja-JP" sz="300" dirty="0" smtClean="0"/>
          </a:p>
          <a:p>
            <a:pPr marL="185738" indent="-185738"/>
            <a:r>
              <a:rPr lang="en-US" altLang="ja-JP" sz="2000" dirty="0" smtClean="0"/>
              <a:t>※ </a:t>
            </a:r>
            <a:r>
              <a:rPr lang="ja-JP" altLang="en-US" sz="2000" dirty="0" smtClean="0"/>
              <a:t>個別</a:t>
            </a:r>
            <a:r>
              <a:rPr lang="ja-JP" altLang="en-US" sz="2000" dirty="0"/>
              <a:t>機能訓練計画に相当する内容を施設サービス計画の中に記載する場合は、その記載をもって個別機能訓練計画の作成に代えることが</a:t>
            </a:r>
            <a:r>
              <a:rPr lang="ja-JP" altLang="en-US" sz="2000" dirty="0" smtClean="0"/>
              <a:t>できる。</a:t>
            </a:r>
            <a:endParaRPr lang="ja-JP" altLang="en-US" sz="2000" dirty="0"/>
          </a:p>
          <a:p>
            <a:pPr marL="185738" indent="-185738"/>
            <a:endParaRPr lang="en-US" altLang="ja-JP" sz="300" dirty="0" smtClean="0"/>
          </a:p>
          <a:p>
            <a:pPr marL="185738" indent="-185738"/>
            <a:r>
              <a:rPr lang="en-US" altLang="ja-JP" sz="2000" dirty="0" smtClean="0"/>
              <a:t>※</a:t>
            </a:r>
            <a:r>
              <a:rPr lang="ja-JP" altLang="en-US" sz="2000" dirty="0" smtClean="0"/>
              <a:t> </a:t>
            </a:r>
            <a:r>
              <a:rPr lang="ja-JP" altLang="en-US" sz="2000" dirty="0"/>
              <a:t>個別機能訓練を行う場合は、開始時及び</a:t>
            </a:r>
            <a:r>
              <a:rPr lang="ja-JP" altLang="en-US" sz="2000" dirty="0" smtClean="0"/>
              <a:t>その</a:t>
            </a:r>
            <a:r>
              <a:rPr lang="en-US" altLang="ja-JP" sz="2000" dirty="0" smtClean="0"/>
              <a:t>3</a:t>
            </a:r>
            <a:r>
              <a:rPr lang="ja-JP" altLang="en-US" sz="2000" dirty="0" smtClean="0"/>
              <a:t>月</a:t>
            </a:r>
            <a:r>
              <a:rPr lang="ja-JP" altLang="en-US" sz="2000" dirty="0"/>
              <a:t>ごと</a:t>
            </a:r>
            <a:r>
              <a:rPr lang="ja-JP" altLang="en-US" sz="2000" dirty="0" smtClean="0"/>
              <a:t>に</a:t>
            </a:r>
            <a:r>
              <a:rPr lang="en-US" altLang="ja-JP" sz="2000" dirty="0" smtClean="0"/>
              <a:t>1</a:t>
            </a:r>
            <a:r>
              <a:rPr lang="ja-JP" altLang="en-US" sz="2000" dirty="0" smtClean="0"/>
              <a:t>回</a:t>
            </a:r>
            <a:r>
              <a:rPr lang="ja-JP" altLang="en-US" sz="2000" dirty="0"/>
              <a:t>以上利用者に対して個別機能訓練計画の内容を</a:t>
            </a:r>
            <a:r>
              <a:rPr lang="ja-JP" altLang="en-US" sz="2000" dirty="0" smtClean="0"/>
              <a:t>説明（</a:t>
            </a:r>
            <a:r>
              <a:rPr lang="ja-JP" altLang="en-US" sz="2000" dirty="0"/>
              <a:t>テレビ電話装置等を活用して行うことができる</a:t>
            </a:r>
            <a:r>
              <a:rPr lang="ja-JP" altLang="en-US" sz="2000" dirty="0" smtClean="0"/>
              <a:t>）し</a:t>
            </a:r>
            <a:r>
              <a:rPr lang="ja-JP" altLang="en-US" sz="2000" dirty="0"/>
              <a:t>、記録する</a:t>
            </a:r>
            <a:r>
              <a:rPr lang="ja-JP" altLang="en-US" sz="2000" dirty="0" smtClean="0"/>
              <a:t>。</a:t>
            </a:r>
            <a:endParaRPr lang="en-US" altLang="ja-JP" sz="2000" dirty="0" smtClean="0"/>
          </a:p>
          <a:p>
            <a:pPr marL="185738" indent="-185738"/>
            <a:endParaRPr lang="en-US" altLang="ja-JP" sz="300" dirty="0" smtClean="0"/>
          </a:p>
          <a:p>
            <a:pPr marL="185738" indent="-185738"/>
            <a:r>
              <a:rPr lang="en-US" altLang="ja-JP" sz="2000" dirty="0" smtClean="0"/>
              <a:t>※ </a:t>
            </a:r>
            <a:r>
              <a:rPr lang="ja-JP" altLang="en-US" sz="2000" dirty="0" smtClean="0"/>
              <a:t>個別</a:t>
            </a:r>
            <a:r>
              <a:rPr lang="ja-JP" altLang="en-US" sz="2000" dirty="0"/>
              <a:t>機能訓練に関する記録（実施時間、訓練内容、担当者等）は、利用者ごとに保管され、常に当該特定施設の個別機能訓練の従事者により閲覧が可能であるようにすること。</a:t>
            </a:r>
          </a:p>
          <a:p>
            <a:pPr marL="185738" indent="-185738"/>
            <a:endParaRPr lang="en-US" altLang="ja-JP" sz="300" dirty="0" smtClean="0"/>
          </a:p>
          <a:p>
            <a:pPr marL="185738" indent="-185738"/>
            <a:r>
              <a:rPr lang="en-US" altLang="ja-JP" sz="2000" dirty="0" smtClean="0"/>
              <a:t>※ </a:t>
            </a:r>
            <a:r>
              <a:rPr lang="ja-JP" altLang="en-US" sz="2000" dirty="0" smtClean="0"/>
              <a:t>サービス</a:t>
            </a:r>
            <a:r>
              <a:rPr lang="ja-JP" altLang="en-US" sz="2000" dirty="0"/>
              <a:t>の質の向上を図るため</a:t>
            </a:r>
            <a:r>
              <a:rPr lang="ja-JP" altLang="en-US" sz="2000" dirty="0" smtClean="0"/>
              <a:t>、</a:t>
            </a:r>
            <a:r>
              <a:rPr lang="en-US" altLang="ja-JP" sz="2000" dirty="0" smtClean="0"/>
              <a:t>LIFE</a:t>
            </a:r>
            <a:r>
              <a:rPr lang="ja-JP" altLang="en-US" sz="2000" dirty="0" err="1" smtClean="0"/>
              <a:t>へ</a:t>
            </a:r>
            <a:r>
              <a:rPr lang="ja-JP" altLang="en-US" sz="2000" dirty="0" err="1"/>
              <a:t>の</a:t>
            </a:r>
            <a:r>
              <a:rPr lang="ja-JP" altLang="en-US" sz="2000" dirty="0"/>
              <a:t>提出情報及びフィードバック情報を活用し、利用者の状態に応じた個別機能訓練計画の作成</a:t>
            </a:r>
            <a:r>
              <a:rPr lang="ja-JP" altLang="en-US" sz="2000" dirty="0" smtClean="0"/>
              <a:t>（</a:t>
            </a:r>
            <a:r>
              <a:rPr lang="en-US" altLang="ja-JP" sz="2000" dirty="0" smtClean="0"/>
              <a:t>Plan</a:t>
            </a:r>
            <a:r>
              <a:rPr lang="ja-JP" altLang="en-US" sz="2000" dirty="0" smtClean="0"/>
              <a:t>）</a:t>
            </a:r>
            <a:r>
              <a:rPr lang="ja-JP" altLang="en-US" sz="2000" dirty="0"/>
              <a:t>、当該計画に基づく個別機能訓練の実施</a:t>
            </a:r>
            <a:r>
              <a:rPr lang="ja-JP" altLang="en-US" sz="2000" dirty="0" smtClean="0"/>
              <a:t>（</a:t>
            </a:r>
            <a:r>
              <a:rPr lang="en-US" altLang="ja-JP" sz="2000" dirty="0" smtClean="0"/>
              <a:t>Do</a:t>
            </a:r>
            <a:r>
              <a:rPr lang="ja-JP" altLang="en-US" sz="2000" dirty="0" smtClean="0"/>
              <a:t>）</a:t>
            </a:r>
            <a:r>
              <a:rPr lang="ja-JP" altLang="en-US" sz="2000" dirty="0"/>
              <a:t>、当該実施内容の評価</a:t>
            </a:r>
            <a:r>
              <a:rPr lang="ja-JP" altLang="en-US" sz="2000" dirty="0" smtClean="0"/>
              <a:t>（</a:t>
            </a:r>
            <a:r>
              <a:rPr lang="en-US" altLang="ja-JP" sz="2000" dirty="0" smtClean="0"/>
              <a:t>Check</a:t>
            </a:r>
            <a:r>
              <a:rPr lang="ja-JP" altLang="en-US" sz="2000" dirty="0" smtClean="0"/>
              <a:t>）</a:t>
            </a:r>
            <a:r>
              <a:rPr lang="ja-JP" altLang="en-US" sz="2000" dirty="0"/>
              <a:t>、その評価結果を踏まえた当該計画の見直し・改善</a:t>
            </a:r>
            <a:r>
              <a:rPr lang="ja-JP" altLang="en-US" sz="2000" dirty="0" smtClean="0"/>
              <a:t>（</a:t>
            </a:r>
            <a:r>
              <a:rPr lang="en-US" altLang="ja-JP" sz="2000" dirty="0" smtClean="0"/>
              <a:t>Action</a:t>
            </a:r>
            <a:r>
              <a:rPr lang="ja-JP" altLang="en-US" sz="2000" dirty="0" smtClean="0"/>
              <a:t>）</a:t>
            </a:r>
            <a:r>
              <a:rPr lang="ja-JP" altLang="en-US" sz="2000" dirty="0"/>
              <a:t>の一連</a:t>
            </a:r>
            <a:r>
              <a:rPr lang="ja-JP" altLang="en-US" sz="2000" dirty="0" smtClean="0"/>
              <a:t>の</a:t>
            </a:r>
            <a:r>
              <a:rPr lang="en-US" altLang="ja-JP" sz="2000" dirty="0" smtClean="0"/>
              <a:t>PDCA</a:t>
            </a:r>
            <a:r>
              <a:rPr lang="ja-JP" altLang="en-US" sz="2000" dirty="0" smtClean="0"/>
              <a:t>サイクルに</a:t>
            </a:r>
            <a:r>
              <a:rPr lang="ja-JP" altLang="en-US" sz="2000" dirty="0"/>
              <a:t>より、サービスの質の管理を行うこと。</a:t>
            </a:r>
          </a:p>
          <a:p>
            <a:pPr marL="185738" indent="-185738"/>
            <a:endParaRPr lang="en-US" altLang="ja-JP" sz="300" dirty="0" smtClean="0"/>
          </a:p>
          <a:p>
            <a:pPr marL="185738" indent="-185738"/>
            <a:r>
              <a:rPr lang="en-US" altLang="ja-JP" sz="2000" dirty="0" smtClean="0"/>
              <a:t>※</a:t>
            </a:r>
            <a:r>
              <a:rPr lang="ja-JP" altLang="en-US" sz="2000" dirty="0" smtClean="0"/>
              <a:t> </a:t>
            </a:r>
            <a:r>
              <a:rPr lang="ja-JP" altLang="en-US" sz="2000" dirty="0"/>
              <a:t>個別機能訓練</a:t>
            </a:r>
            <a:r>
              <a:rPr lang="ja-JP" altLang="en-US" sz="2000" dirty="0" smtClean="0"/>
              <a:t>加算</a:t>
            </a:r>
            <a:r>
              <a:rPr lang="en-US" altLang="ja-JP" sz="2000" dirty="0" smtClean="0"/>
              <a:t>(Ⅲ)</a:t>
            </a:r>
            <a:r>
              <a:rPr lang="ja-JP" altLang="en-US" sz="2000" dirty="0" smtClean="0"/>
              <a:t>に</a:t>
            </a:r>
            <a:r>
              <a:rPr lang="ja-JP" altLang="en-US" sz="2000" dirty="0"/>
              <a:t>おける個別機能訓練、口腔、栄養の一体的取組についての基本的な考え方は別途</a:t>
            </a:r>
            <a:r>
              <a:rPr lang="ja-JP" altLang="en-US" sz="2000" dirty="0" smtClean="0"/>
              <a:t>通知「</a:t>
            </a:r>
            <a:r>
              <a:rPr lang="ja-JP" altLang="en-US" sz="2000" dirty="0"/>
              <a:t>リハビリテーション・個別機能訓練、栄養、口腔の実施及び一体的取組について</a:t>
            </a:r>
            <a:r>
              <a:rPr lang="ja-JP" altLang="en-US" sz="2000" dirty="0" smtClean="0"/>
              <a:t>」を</a:t>
            </a:r>
            <a:r>
              <a:rPr lang="ja-JP" altLang="en-US" sz="2000" dirty="0"/>
              <a:t>参考とし、関係職種間で共有すべき情報は、同通知の</a:t>
            </a:r>
            <a:r>
              <a:rPr lang="ja-JP" altLang="en-US" sz="2000" dirty="0" smtClean="0"/>
              <a:t>様式</a:t>
            </a:r>
            <a:r>
              <a:rPr lang="en-US" altLang="ja-JP" sz="2000" dirty="0" smtClean="0"/>
              <a:t>1-4</a:t>
            </a:r>
            <a:r>
              <a:rPr lang="ja-JP" altLang="en-US" sz="2000" dirty="0" smtClean="0"/>
              <a:t>を</a:t>
            </a:r>
            <a:r>
              <a:rPr lang="ja-JP" altLang="en-US" sz="2000" dirty="0"/>
              <a:t>参考とした上で、常に</a:t>
            </a:r>
            <a:r>
              <a:rPr lang="ja-JP" altLang="en-US" sz="2000" dirty="0" smtClean="0"/>
              <a:t>当該施設の</a:t>
            </a:r>
            <a:r>
              <a:rPr lang="ja-JP" altLang="en-US" sz="2000" dirty="0"/>
              <a:t>関係職種により閲覧が可能であるようにすること。</a:t>
            </a:r>
          </a:p>
        </p:txBody>
      </p:sp>
    </p:spTree>
    <p:extLst>
      <p:ext uri="{BB962C8B-B14F-4D97-AF65-F5344CB8AC3E}">
        <p14:creationId xmlns:p14="http://schemas.microsoft.com/office/powerpoint/2010/main" val="13732375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5925" y="6370637"/>
            <a:ext cx="2743200" cy="365125"/>
          </a:xfrm>
        </p:spPr>
        <p:txBody>
          <a:bodyPr/>
          <a:lstStyle/>
          <a:p>
            <a:fld id="{41D9830F-53EB-46B6-9EC0-C4C68F82A889}" type="slidenum">
              <a:rPr kumimoji="1" lang="ja-JP" altLang="en-US" smtClean="0"/>
              <a:t>94</a:t>
            </a:fld>
            <a:endParaRPr kumimoji="1" lang="ja-JP" altLang="en-US" dirty="0"/>
          </a:p>
        </p:txBody>
      </p:sp>
      <p:sp>
        <p:nvSpPr>
          <p:cNvPr id="3" name="正方形/長方形 2"/>
          <p:cNvSpPr/>
          <p:nvPr/>
        </p:nvSpPr>
        <p:spPr>
          <a:xfrm>
            <a:off x="0" y="0"/>
            <a:ext cx="12192000" cy="6647974"/>
          </a:xfrm>
          <a:prstGeom prst="rect">
            <a:avLst/>
          </a:prstGeom>
        </p:spPr>
        <p:txBody>
          <a:bodyPr wrap="square">
            <a:spAutoFit/>
          </a:bodyPr>
          <a:lstStyle/>
          <a:p>
            <a:pPr lvl="0"/>
            <a:r>
              <a:rPr lang="ja-JP" altLang="en-US" sz="2000" b="1" dirty="0" smtClean="0">
                <a:solidFill>
                  <a:prstClr val="black"/>
                </a:solidFill>
              </a:rPr>
              <a:t>（６）ＡＤＬ維持等加算</a:t>
            </a:r>
            <a:r>
              <a:rPr lang="ja-JP" altLang="en-US" sz="2000" b="1" dirty="0">
                <a:solidFill>
                  <a:prstClr val="black"/>
                </a:solidFill>
              </a:rPr>
              <a:t>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85725" lvl="0" indent="185738"/>
            <a:r>
              <a:rPr lang="ja-JP" altLang="en-US" sz="2000" dirty="0" smtClean="0">
                <a:solidFill>
                  <a:prstClr val="black"/>
                </a:solidFill>
              </a:rPr>
              <a:t>基準</a:t>
            </a:r>
            <a:r>
              <a:rPr lang="ja-JP" altLang="en-US" sz="2000" dirty="0">
                <a:solidFill>
                  <a:prstClr val="black"/>
                </a:solidFill>
              </a:rPr>
              <a:t>に適合して</a:t>
            </a:r>
            <a:r>
              <a:rPr lang="ja-JP" altLang="en-US" sz="2000" dirty="0" smtClean="0">
                <a:solidFill>
                  <a:prstClr val="black"/>
                </a:solidFill>
              </a:rPr>
              <a:t>いる施設</a:t>
            </a:r>
            <a:r>
              <a:rPr lang="ja-JP" altLang="en-US" sz="2000" dirty="0">
                <a:solidFill>
                  <a:prstClr val="black"/>
                </a:solidFill>
              </a:rPr>
              <a:t>において、入所者に</a:t>
            </a:r>
            <a:r>
              <a:rPr lang="ja-JP" altLang="en-US" sz="2000" dirty="0" smtClean="0">
                <a:solidFill>
                  <a:prstClr val="black"/>
                </a:solidFill>
              </a:rPr>
              <a:t>対してサービスを提供した場合</a:t>
            </a:r>
            <a:r>
              <a:rPr lang="ja-JP" altLang="en-US" sz="2000" dirty="0">
                <a:solidFill>
                  <a:prstClr val="black"/>
                </a:solidFill>
              </a:rPr>
              <a:t>は、評価対象期間</a:t>
            </a:r>
            <a:r>
              <a:rPr lang="ja-JP" altLang="en-US" sz="2000" dirty="0" smtClean="0">
                <a:solidFill>
                  <a:prstClr val="black"/>
                </a:solidFill>
              </a:rPr>
              <a:t>（</a:t>
            </a:r>
            <a:r>
              <a:rPr lang="en-US" altLang="ja-JP" sz="2000" dirty="0" smtClean="0">
                <a:solidFill>
                  <a:prstClr val="black"/>
                </a:solidFill>
              </a:rPr>
              <a:t>ADL</a:t>
            </a:r>
            <a:r>
              <a:rPr lang="ja-JP" altLang="en-US" sz="2000" dirty="0" smtClean="0">
                <a:solidFill>
                  <a:prstClr val="black"/>
                </a:solidFill>
              </a:rPr>
              <a:t>維持</a:t>
            </a:r>
            <a:r>
              <a:rPr lang="ja-JP" altLang="en-US" sz="2000" dirty="0">
                <a:solidFill>
                  <a:prstClr val="black"/>
                </a:solidFill>
              </a:rPr>
              <a:t>等加算の算定を開始する月の前年の同月から起算</a:t>
            </a:r>
            <a:r>
              <a:rPr lang="ja-JP" altLang="en-US" sz="2000" dirty="0" smtClean="0">
                <a:solidFill>
                  <a:prstClr val="black"/>
                </a:solidFill>
              </a:rPr>
              <a:t>して</a:t>
            </a:r>
            <a:r>
              <a:rPr lang="en-US" altLang="ja-JP" sz="2000" dirty="0" smtClean="0">
                <a:solidFill>
                  <a:prstClr val="black"/>
                </a:solidFill>
              </a:rPr>
              <a:t>12</a:t>
            </a:r>
            <a:r>
              <a:rPr lang="ja-JP" altLang="en-US" sz="2000" dirty="0" smtClean="0">
                <a:solidFill>
                  <a:prstClr val="black"/>
                </a:solidFill>
              </a:rPr>
              <a:t>月</a:t>
            </a:r>
            <a:r>
              <a:rPr lang="ja-JP" altLang="en-US" sz="2000" dirty="0">
                <a:solidFill>
                  <a:prstClr val="black"/>
                </a:solidFill>
              </a:rPr>
              <a:t>までの期間）の満了日の属する月の翌月</a:t>
            </a:r>
            <a:r>
              <a:rPr lang="ja-JP" altLang="en-US" sz="2000" dirty="0" smtClean="0">
                <a:solidFill>
                  <a:prstClr val="black"/>
                </a:solidFill>
              </a:rPr>
              <a:t>から</a:t>
            </a:r>
            <a:r>
              <a:rPr lang="en-US" altLang="ja-JP" sz="2000" dirty="0" smtClean="0">
                <a:solidFill>
                  <a:prstClr val="black"/>
                </a:solidFill>
              </a:rPr>
              <a:t>12</a:t>
            </a:r>
            <a:r>
              <a:rPr lang="ja-JP" altLang="en-US" sz="2000" dirty="0" smtClean="0">
                <a:solidFill>
                  <a:prstClr val="black"/>
                </a:solidFill>
              </a:rPr>
              <a:t>月</a:t>
            </a:r>
            <a:r>
              <a:rPr lang="ja-JP" altLang="en-US" sz="2000" dirty="0">
                <a:solidFill>
                  <a:prstClr val="black"/>
                </a:solidFill>
              </a:rPr>
              <a:t>以内の期間に</a:t>
            </a:r>
            <a:r>
              <a:rPr lang="ja-JP" altLang="en-US" sz="2000" dirty="0" smtClean="0">
                <a:solidFill>
                  <a:prstClr val="black"/>
                </a:solidFill>
              </a:rPr>
              <a:t>限り算定する。</a:t>
            </a:r>
            <a:endParaRPr lang="en-US" altLang="ja-JP" sz="2000" dirty="0" smtClean="0">
              <a:solidFill>
                <a:prstClr val="black"/>
              </a:solidFill>
            </a:endParaRPr>
          </a:p>
          <a:p>
            <a:pPr marL="85725" lvl="0" indent="185738"/>
            <a:endParaRPr lang="en-US" altLang="ja-JP" sz="2000" dirty="0">
              <a:solidFill>
                <a:prstClr val="black"/>
              </a:solidFill>
            </a:endParaRPr>
          </a:p>
          <a:p>
            <a:pPr marL="85725" lvl="0" indent="185738"/>
            <a:endParaRPr lang="en-US" altLang="ja-JP" sz="2000" dirty="0" smtClean="0">
              <a:solidFill>
                <a:prstClr val="black"/>
              </a:solidFill>
            </a:endParaRPr>
          </a:p>
          <a:p>
            <a:pPr marL="85725" lvl="0" indent="185738"/>
            <a:endParaRPr lang="en-US" altLang="ja-JP" dirty="0">
              <a:solidFill>
                <a:prstClr val="black"/>
              </a:solidFill>
            </a:endParaRPr>
          </a:p>
          <a:p>
            <a:pPr marL="85725" lvl="0"/>
            <a:r>
              <a:rPr lang="en-US" altLang="ja-JP" sz="2000" dirty="0" smtClean="0">
                <a:solidFill>
                  <a:prstClr val="black"/>
                </a:solidFill>
              </a:rPr>
              <a:t>※</a:t>
            </a:r>
            <a:r>
              <a:rPr lang="ja-JP" altLang="en-US" sz="2000" dirty="0" smtClean="0">
                <a:solidFill>
                  <a:prstClr val="black"/>
                </a:solidFill>
              </a:rPr>
              <a:t> 加算</a:t>
            </a:r>
            <a:r>
              <a:rPr lang="en-US" altLang="ja-JP" sz="2000" dirty="0" smtClean="0">
                <a:solidFill>
                  <a:prstClr val="black"/>
                </a:solidFill>
              </a:rPr>
              <a:t>(Ⅰ)</a:t>
            </a:r>
            <a:r>
              <a:rPr lang="ja-JP" altLang="en-US" sz="2000" dirty="0" smtClean="0">
                <a:solidFill>
                  <a:prstClr val="black"/>
                </a:solidFill>
              </a:rPr>
              <a:t>と加算</a:t>
            </a:r>
            <a:r>
              <a:rPr lang="en-US" altLang="ja-JP" sz="2000" dirty="0" smtClean="0">
                <a:solidFill>
                  <a:prstClr val="black"/>
                </a:solidFill>
              </a:rPr>
              <a:t>(Ⅱ)</a:t>
            </a:r>
            <a:r>
              <a:rPr lang="ja-JP" altLang="en-US" sz="2000" dirty="0" smtClean="0">
                <a:solidFill>
                  <a:prstClr val="black"/>
                </a:solidFill>
              </a:rPr>
              <a:t>の同時算定はできない。</a:t>
            </a:r>
            <a:endParaRPr lang="en-US" altLang="ja-JP" sz="2000" dirty="0" smtClean="0">
              <a:solidFill>
                <a:prstClr val="black"/>
              </a:solidFill>
            </a:endParaRPr>
          </a:p>
          <a:p>
            <a:pPr lvl="0"/>
            <a:endParaRPr lang="en-US" altLang="ja-JP" sz="800" dirty="0" smtClean="0">
              <a:solidFill>
                <a:prstClr val="black"/>
              </a:solidFill>
            </a:endParaRPr>
          </a:p>
          <a:p>
            <a:pPr lvl="0"/>
            <a:r>
              <a:rPr lang="en-US" altLang="ja-JP" sz="2000" dirty="0" smtClean="0">
                <a:solidFill>
                  <a:prstClr val="black"/>
                </a:solidFill>
              </a:rPr>
              <a:t>【</a:t>
            </a:r>
            <a:r>
              <a:rPr lang="ja-JP" altLang="en-US" sz="2000" dirty="0" smtClean="0">
                <a:solidFill>
                  <a:prstClr val="black"/>
                </a:solidFill>
              </a:rPr>
              <a:t>ＡＤＬ</a:t>
            </a:r>
            <a:r>
              <a:rPr lang="ja-JP" altLang="en-US" sz="2000" dirty="0">
                <a:solidFill>
                  <a:prstClr val="black"/>
                </a:solidFill>
              </a:rPr>
              <a:t>維持等</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　</a:t>
            </a:r>
            <a:r>
              <a:rPr lang="en-US" altLang="ja-JP" sz="2000" dirty="0" smtClean="0">
                <a:solidFill>
                  <a:prstClr val="black"/>
                </a:solidFill>
              </a:rPr>
              <a:t>30</a:t>
            </a:r>
            <a:r>
              <a:rPr lang="ja-JP" altLang="en-US" sz="2000" dirty="0" smtClean="0">
                <a:solidFill>
                  <a:prstClr val="black"/>
                </a:solidFill>
              </a:rPr>
              <a:t>単位／月</a:t>
            </a:r>
            <a:endParaRPr lang="en-US" altLang="ja-JP" sz="2000" dirty="0" smtClean="0">
              <a:solidFill>
                <a:prstClr val="black"/>
              </a:solidFill>
            </a:endParaRPr>
          </a:p>
          <a:p>
            <a:pPr marL="85725" lvl="0"/>
            <a:r>
              <a:rPr lang="ja-JP" altLang="en-US" sz="2000" dirty="0" smtClean="0">
                <a:solidFill>
                  <a:prstClr val="black"/>
                </a:solidFill>
              </a:rPr>
              <a:t>次の</a:t>
            </a:r>
            <a:r>
              <a:rPr lang="ja-JP" altLang="en-US" sz="2000" dirty="0">
                <a:solidFill>
                  <a:prstClr val="black"/>
                </a:solidFill>
              </a:rPr>
              <a:t>いずれにも適合すること。</a:t>
            </a:r>
          </a:p>
          <a:p>
            <a:pPr marL="271463" lvl="0" indent="-185738"/>
            <a:r>
              <a:rPr lang="ja-JP" altLang="en-US" sz="2000" dirty="0" smtClean="0">
                <a:solidFill>
                  <a:prstClr val="black"/>
                </a:solidFill>
              </a:rPr>
              <a:t>① </a:t>
            </a:r>
            <a:r>
              <a:rPr lang="ja-JP" altLang="en-US" sz="2000" dirty="0">
                <a:solidFill>
                  <a:prstClr val="black"/>
                </a:solidFill>
              </a:rPr>
              <a:t>評価対象者</a:t>
            </a:r>
            <a:r>
              <a:rPr lang="ja-JP" altLang="en-US" sz="2000" dirty="0" smtClean="0">
                <a:solidFill>
                  <a:prstClr val="black"/>
                </a:solidFill>
              </a:rPr>
              <a:t>（当該</a:t>
            </a:r>
            <a:r>
              <a:rPr lang="ja-JP" altLang="en-US" sz="2000" dirty="0">
                <a:solidFill>
                  <a:prstClr val="black"/>
                </a:solidFill>
              </a:rPr>
              <a:t>施設の利用期間</a:t>
            </a:r>
            <a:r>
              <a:rPr lang="ja-JP" altLang="en-US" sz="2000" dirty="0" smtClean="0">
                <a:solidFill>
                  <a:prstClr val="black"/>
                </a:solidFill>
              </a:rPr>
              <a:t>（以下「</a:t>
            </a:r>
            <a:r>
              <a:rPr lang="ja-JP" altLang="en-US" sz="2000" dirty="0">
                <a:solidFill>
                  <a:prstClr val="black"/>
                </a:solidFill>
              </a:rPr>
              <a:t>評価対象利用期間</a:t>
            </a:r>
            <a:r>
              <a:rPr lang="ja-JP" altLang="en-US" sz="2000" dirty="0" smtClean="0">
                <a:solidFill>
                  <a:prstClr val="black"/>
                </a:solidFill>
              </a:rPr>
              <a:t>」）が</a:t>
            </a:r>
            <a:r>
              <a:rPr lang="en-US" altLang="ja-JP" sz="2000" dirty="0" smtClean="0">
                <a:solidFill>
                  <a:prstClr val="black"/>
                </a:solidFill>
              </a:rPr>
              <a:t>6</a:t>
            </a:r>
            <a:r>
              <a:rPr lang="ja-JP" altLang="en-US" sz="2000" dirty="0" smtClean="0">
                <a:solidFill>
                  <a:prstClr val="black"/>
                </a:solidFill>
              </a:rPr>
              <a:t>月</a:t>
            </a:r>
            <a:r>
              <a:rPr lang="ja-JP" altLang="en-US" sz="2000" dirty="0">
                <a:solidFill>
                  <a:prstClr val="black"/>
                </a:solidFill>
              </a:rPr>
              <a:t>を超える者を</a:t>
            </a:r>
            <a:r>
              <a:rPr lang="ja-JP" altLang="en-US" sz="2000" dirty="0" smtClean="0">
                <a:solidFill>
                  <a:prstClr val="black"/>
                </a:solidFill>
              </a:rPr>
              <a:t>いう）</a:t>
            </a:r>
            <a:r>
              <a:rPr lang="ja-JP" altLang="en-US" sz="2000" dirty="0">
                <a:solidFill>
                  <a:prstClr val="black"/>
                </a:solidFill>
              </a:rPr>
              <a:t>の総数</a:t>
            </a:r>
            <a:r>
              <a:rPr lang="ja-JP" altLang="en-US" sz="2000" dirty="0" smtClean="0">
                <a:solidFill>
                  <a:prstClr val="black"/>
                </a:solidFill>
              </a:rPr>
              <a:t>が</a:t>
            </a:r>
            <a:r>
              <a:rPr lang="en-US" altLang="ja-JP" sz="2000" dirty="0" smtClean="0">
                <a:solidFill>
                  <a:prstClr val="black"/>
                </a:solidFill>
              </a:rPr>
              <a:t>10</a:t>
            </a:r>
            <a:r>
              <a:rPr lang="ja-JP" altLang="en-US" sz="2000" dirty="0" smtClean="0">
                <a:solidFill>
                  <a:prstClr val="black"/>
                </a:solidFill>
              </a:rPr>
              <a:t>人</a:t>
            </a:r>
            <a:r>
              <a:rPr lang="ja-JP" altLang="en-US" sz="2000" dirty="0">
                <a:solidFill>
                  <a:prstClr val="black"/>
                </a:solidFill>
              </a:rPr>
              <a:t>以上であること</a:t>
            </a:r>
            <a:r>
              <a:rPr lang="ja-JP" altLang="en-US" sz="2000" dirty="0" smtClean="0">
                <a:solidFill>
                  <a:prstClr val="black"/>
                </a:solidFill>
              </a:rPr>
              <a:t>。</a:t>
            </a:r>
            <a:endParaRPr lang="en-US" altLang="ja-JP" sz="2000" dirty="0" smtClean="0">
              <a:solidFill>
                <a:prstClr val="black"/>
              </a:solidFill>
            </a:endParaRPr>
          </a:p>
          <a:p>
            <a:pPr marL="271463" lvl="0" indent="-185738"/>
            <a:r>
              <a:rPr lang="ja-JP" altLang="en-US" sz="2000" dirty="0" smtClean="0">
                <a:solidFill>
                  <a:prstClr val="black"/>
                </a:solidFill>
              </a:rPr>
              <a:t>② </a:t>
            </a:r>
            <a:r>
              <a:rPr lang="ja-JP" altLang="en-US" sz="2000" dirty="0">
                <a:solidFill>
                  <a:prstClr val="black"/>
                </a:solidFill>
              </a:rPr>
              <a:t>評価対象者全員について、評価対象利用期間の初月（以下「評価対象利用開始月</a:t>
            </a:r>
            <a:r>
              <a:rPr lang="ja-JP" altLang="en-US" sz="2000" dirty="0" smtClean="0">
                <a:solidFill>
                  <a:prstClr val="black"/>
                </a:solidFill>
              </a:rPr>
              <a:t>」）</a:t>
            </a:r>
            <a:r>
              <a:rPr lang="ja-JP" altLang="en-US" sz="2000" dirty="0">
                <a:solidFill>
                  <a:prstClr val="black"/>
                </a:solidFill>
              </a:rPr>
              <a:t>と、当該月の翌月から起算</a:t>
            </a:r>
            <a:r>
              <a:rPr lang="ja-JP" altLang="en-US" sz="2000" dirty="0" smtClean="0">
                <a:solidFill>
                  <a:prstClr val="black"/>
                </a:solidFill>
              </a:rPr>
              <a:t>して</a:t>
            </a:r>
            <a:r>
              <a:rPr lang="en-US" altLang="ja-JP" sz="2000" dirty="0" smtClean="0">
                <a:solidFill>
                  <a:prstClr val="black"/>
                </a:solidFill>
              </a:rPr>
              <a:t>6</a:t>
            </a:r>
            <a:r>
              <a:rPr lang="ja-JP" altLang="en-US" sz="2000" dirty="0" smtClean="0">
                <a:solidFill>
                  <a:prstClr val="black"/>
                </a:solidFill>
              </a:rPr>
              <a:t>月目（</a:t>
            </a:r>
            <a:r>
              <a:rPr lang="en-US" altLang="ja-JP" sz="2000" dirty="0" smtClean="0">
                <a:solidFill>
                  <a:prstClr val="black"/>
                </a:solidFill>
              </a:rPr>
              <a:t>6</a:t>
            </a:r>
            <a:r>
              <a:rPr lang="ja-JP" altLang="en-US" sz="2000" dirty="0" smtClean="0">
                <a:solidFill>
                  <a:prstClr val="black"/>
                </a:solidFill>
              </a:rPr>
              <a:t>月目</a:t>
            </a:r>
            <a:r>
              <a:rPr lang="ja-JP" altLang="en-US" sz="2000" dirty="0">
                <a:solidFill>
                  <a:prstClr val="black"/>
                </a:solidFill>
              </a:rPr>
              <a:t>にサービスの利用がない場合について</a:t>
            </a:r>
            <a:r>
              <a:rPr lang="ja-JP" altLang="en-US" sz="2000" dirty="0" smtClean="0">
                <a:solidFill>
                  <a:prstClr val="black"/>
                </a:solidFill>
              </a:rPr>
              <a:t>は利用</a:t>
            </a:r>
            <a:r>
              <a:rPr lang="ja-JP" altLang="en-US" sz="2000" dirty="0">
                <a:solidFill>
                  <a:prstClr val="black"/>
                </a:solidFill>
              </a:rPr>
              <a:t>があった最終の月）に</a:t>
            </a:r>
            <a:r>
              <a:rPr lang="ja-JP" altLang="en-US" sz="2000" dirty="0" smtClean="0">
                <a:solidFill>
                  <a:prstClr val="black"/>
                </a:solidFill>
              </a:rPr>
              <a:t>おいて</a:t>
            </a:r>
            <a:r>
              <a:rPr lang="en-US" altLang="ja-JP" sz="2000" dirty="0" err="1" smtClean="0">
                <a:solidFill>
                  <a:prstClr val="black"/>
                </a:solidFill>
              </a:rPr>
              <a:t>Barthel</a:t>
            </a:r>
            <a:r>
              <a:rPr lang="en-US" altLang="ja-JP" sz="2000" dirty="0" smtClean="0">
                <a:solidFill>
                  <a:prstClr val="black"/>
                </a:solidFill>
              </a:rPr>
              <a:t> index</a:t>
            </a:r>
            <a:r>
              <a:rPr lang="ja-JP" altLang="en-US" sz="2000" dirty="0" err="1" smtClean="0">
                <a:solidFill>
                  <a:prstClr val="black"/>
                </a:solidFill>
              </a:rPr>
              <a:t>を適</a:t>
            </a:r>
            <a:r>
              <a:rPr lang="ja-JP" altLang="en-US" sz="2000" dirty="0" smtClean="0">
                <a:solidFill>
                  <a:prstClr val="black"/>
                </a:solidFill>
              </a:rPr>
              <a:t>切に評価できる者が</a:t>
            </a:r>
            <a:r>
              <a:rPr lang="en-US" altLang="ja-JP" sz="2000" dirty="0" smtClean="0">
                <a:solidFill>
                  <a:prstClr val="black"/>
                </a:solidFill>
              </a:rPr>
              <a:t>ADL</a:t>
            </a:r>
            <a:r>
              <a:rPr lang="ja-JP" altLang="en-US" sz="2000" dirty="0" err="1" smtClean="0">
                <a:solidFill>
                  <a:prstClr val="black"/>
                </a:solidFill>
              </a:rPr>
              <a:t>を</a:t>
            </a:r>
            <a:r>
              <a:rPr lang="ja-JP" altLang="en-US" sz="2000" dirty="0" err="1">
                <a:solidFill>
                  <a:prstClr val="black"/>
                </a:solidFill>
              </a:rPr>
              <a:t>評</a:t>
            </a:r>
            <a:r>
              <a:rPr lang="ja-JP" altLang="en-US" sz="2000" dirty="0">
                <a:solidFill>
                  <a:prstClr val="black"/>
                </a:solidFill>
              </a:rPr>
              <a:t>価し、その評価に基づく値（以下</a:t>
            </a:r>
            <a:r>
              <a:rPr lang="ja-JP" altLang="en-US" sz="2000" dirty="0" smtClean="0">
                <a:solidFill>
                  <a:prstClr val="black"/>
                </a:solidFill>
              </a:rPr>
              <a:t>「</a:t>
            </a:r>
            <a:r>
              <a:rPr lang="en-US" altLang="ja-JP" sz="2000" dirty="0" smtClean="0">
                <a:solidFill>
                  <a:prstClr val="black"/>
                </a:solidFill>
              </a:rPr>
              <a:t>ADL</a:t>
            </a:r>
            <a:r>
              <a:rPr lang="ja-JP" altLang="en-US" sz="2000" dirty="0" smtClean="0">
                <a:solidFill>
                  <a:prstClr val="black"/>
                </a:solidFill>
              </a:rPr>
              <a:t>値」）</a:t>
            </a:r>
            <a:r>
              <a:rPr lang="ja-JP" altLang="en-US" sz="2000" dirty="0">
                <a:solidFill>
                  <a:prstClr val="black"/>
                </a:solidFill>
              </a:rPr>
              <a:t>を測定し、測定した日が属する月ごと</a:t>
            </a:r>
            <a:r>
              <a:rPr lang="ja-JP" altLang="en-US" sz="2000" dirty="0" smtClean="0">
                <a:solidFill>
                  <a:prstClr val="black"/>
                </a:solidFill>
              </a:rPr>
              <a:t>に</a:t>
            </a:r>
            <a:r>
              <a:rPr lang="en-US" altLang="ja-JP" sz="2000" dirty="0" smtClean="0">
                <a:solidFill>
                  <a:prstClr val="black"/>
                </a:solidFill>
              </a:rPr>
              <a:t>LIFE</a:t>
            </a:r>
            <a:r>
              <a:rPr lang="ja-JP" altLang="en-US" sz="2000" dirty="0" smtClean="0">
                <a:solidFill>
                  <a:prstClr val="black"/>
                </a:solidFill>
              </a:rPr>
              <a:t>を用いて厚生</a:t>
            </a:r>
            <a:r>
              <a:rPr lang="ja-JP" altLang="en-US" sz="2000" dirty="0">
                <a:solidFill>
                  <a:prstClr val="black"/>
                </a:solidFill>
              </a:rPr>
              <a:t>労働省に当該測定を提出していること</a:t>
            </a:r>
            <a:r>
              <a:rPr lang="ja-JP" altLang="en-US" sz="2000" dirty="0" smtClean="0">
                <a:solidFill>
                  <a:prstClr val="black"/>
                </a:solidFill>
              </a:rPr>
              <a:t>。</a:t>
            </a:r>
            <a:endParaRPr lang="en-US" altLang="ja-JP" sz="2000" dirty="0" smtClean="0">
              <a:solidFill>
                <a:prstClr val="black"/>
              </a:solidFill>
            </a:endParaRPr>
          </a:p>
          <a:p>
            <a:pPr marL="271463" lvl="0" indent="-188913"/>
            <a:r>
              <a:rPr lang="ja-JP" altLang="en-US" sz="2000" dirty="0" smtClean="0">
                <a:solidFill>
                  <a:prstClr val="black"/>
                </a:solidFill>
              </a:rPr>
              <a:t>③ </a:t>
            </a:r>
            <a:r>
              <a:rPr lang="ja-JP" altLang="en-US" sz="2000" dirty="0">
                <a:solidFill>
                  <a:prstClr val="black"/>
                </a:solidFill>
              </a:rPr>
              <a:t>評価対象者の評価対象利用開始月の翌月から起算</a:t>
            </a:r>
            <a:r>
              <a:rPr lang="ja-JP" altLang="en-US" sz="2000" dirty="0" smtClean="0">
                <a:solidFill>
                  <a:prstClr val="black"/>
                </a:solidFill>
              </a:rPr>
              <a:t>して</a:t>
            </a:r>
            <a:r>
              <a:rPr lang="en-US" altLang="ja-JP" sz="2000" dirty="0" smtClean="0">
                <a:solidFill>
                  <a:prstClr val="black"/>
                </a:solidFill>
              </a:rPr>
              <a:t>6</a:t>
            </a:r>
            <a:r>
              <a:rPr lang="ja-JP" altLang="en-US" sz="2000" dirty="0" smtClean="0">
                <a:solidFill>
                  <a:prstClr val="black"/>
                </a:solidFill>
              </a:rPr>
              <a:t>月目</a:t>
            </a:r>
            <a:endParaRPr lang="en-US" altLang="ja-JP" sz="2000" dirty="0" smtClean="0">
              <a:solidFill>
                <a:prstClr val="black"/>
              </a:solidFill>
            </a:endParaRPr>
          </a:p>
          <a:p>
            <a:pPr marL="271463" lvl="0" indent="-7938"/>
            <a:r>
              <a:rPr lang="ja-JP" altLang="en-US" sz="2000" dirty="0" smtClean="0">
                <a:solidFill>
                  <a:prstClr val="black"/>
                </a:solidFill>
              </a:rPr>
              <a:t>の</a:t>
            </a:r>
            <a:r>
              <a:rPr lang="ja-JP" altLang="en-US" sz="2000" dirty="0">
                <a:solidFill>
                  <a:prstClr val="black"/>
                </a:solidFill>
              </a:rPr>
              <a:t>月に測定</a:t>
            </a:r>
            <a:r>
              <a:rPr lang="ja-JP" altLang="en-US" sz="2000" dirty="0" smtClean="0">
                <a:solidFill>
                  <a:prstClr val="black"/>
                </a:solidFill>
              </a:rPr>
              <a:t>した</a:t>
            </a:r>
            <a:r>
              <a:rPr lang="en-US" altLang="ja-JP" sz="2000" dirty="0" smtClean="0">
                <a:solidFill>
                  <a:prstClr val="black"/>
                </a:solidFill>
              </a:rPr>
              <a:t>ADL</a:t>
            </a:r>
            <a:r>
              <a:rPr lang="ja-JP" altLang="en-US" sz="2000" dirty="0" smtClean="0">
                <a:solidFill>
                  <a:prstClr val="black"/>
                </a:solidFill>
              </a:rPr>
              <a:t>値から、評価</a:t>
            </a:r>
            <a:r>
              <a:rPr lang="ja-JP" altLang="en-US" sz="2000" dirty="0">
                <a:solidFill>
                  <a:prstClr val="black"/>
                </a:solidFill>
              </a:rPr>
              <a:t>対象利用開始月</a:t>
            </a:r>
            <a:r>
              <a:rPr lang="ja-JP" altLang="en-US" sz="2000" dirty="0" smtClean="0">
                <a:solidFill>
                  <a:prstClr val="black"/>
                </a:solidFill>
              </a:rPr>
              <a:t>に測定した</a:t>
            </a:r>
            <a:endParaRPr lang="en-US" altLang="ja-JP" sz="2000" dirty="0" smtClean="0">
              <a:solidFill>
                <a:prstClr val="black"/>
              </a:solidFill>
            </a:endParaRPr>
          </a:p>
          <a:p>
            <a:pPr marL="271463" lvl="0" indent="-7938"/>
            <a:r>
              <a:rPr lang="en-US" altLang="ja-JP" sz="2000" dirty="0" smtClean="0">
                <a:solidFill>
                  <a:prstClr val="black"/>
                </a:solidFill>
              </a:rPr>
              <a:t>ADL</a:t>
            </a:r>
            <a:r>
              <a:rPr lang="ja-JP" altLang="en-US" sz="2000" dirty="0" smtClean="0">
                <a:solidFill>
                  <a:prstClr val="black"/>
                </a:solidFill>
              </a:rPr>
              <a:t>値</a:t>
            </a:r>
            <a:r>
              <a:rPr lang="ja-JP" altLang="en-US" sz="2000" dirty="0">
                <a:solidFill>
                  <a:prstClr val="black"/>
                </a:solidFill>
              </a:rPr>
              <a:t>を控除して得た</a:t>
            </a:r>
            <a:r>
              <a:rPr lang="ja-JP" altLang="en-US" sz="2000" dirty="0" smtClean="0">
                <a:solidFill>
                  <a:prstClr val="black"/>
                </a:solidFill>
              </a:rPr>
              <a:t>値に、右表の左欄の評価対象利用開始</a:t>
            </a:r>
            <a:endParaRPr lang="en-US" altLang="ja-JP" sz="2000" dirty="0" smtClean="0">
              <a:solidFill>
                <a:prstClr val="black"/>
              </a:solidFill>
            </a:endParaRPr>
          </a:p>
          <a:p>
            <a:pPr marL="271463" lvl="0" indent="-7938"/>
            <a:r>
              <a:rPr lang="ja-JP" altLang="en-US" sz="2000" dirty="0" smtClean="0">
                <a:solidFill>
                  <a:prstClr val="black"/>
                </a:solidFill>
              </a:rPr>
              <a:t>月に測定した</a:t>
            </a:r>
            <a:r>
              <a:rPr lang="en-US" altLang="ja-JP" sz="2000" dirty="0" smtClean="0">
                <a:solidFill>
                  <a:prstClr val="black"/>
                </a:solidFill>
              </a:rPr>
              <a:t>ADL</a:t>
            </a:r>
            <a:r>
              <a:rPr lang="ja-JP" altLang="en-US" sz="2000" dirty="0" smtClean="0">
                <a:solidFill>
                  <a:prstClr val="black"/>
                </a:solidFill>
              </a:rPr>
              <a:t>値に応じてそれぞれ右欄に掲げる値を加え</a:t>
            </a:r>
            <a:endParaRPr lang="en-US" altLang="ja-JP" sz="2000" dirty="0" smtClean="0">
              <a:solidFill>
                <a:prstClr val="black"/>
              </a:solidFill>
            </a:endParaRPr>
          </a:p>
          <a:p>
            <a:pPr marL="271463" lvl="0" indent="-7938"/>
            <a:r>
              <a:rPr lang="ja-JP" altLang="en-US" sz="2000" dirty="0" smtClean="0">
                <a:solidFill>
                  <a:prstClr val="black"/>
                </a:solidFill>
              </a:rPr>
              <a:t>た</a:t>
            </a:r>
            <a:r>
              <a:rPr lang="ja-JP" altLang="en-US" sz="2000" dirty="0">
                <a:solidFill>
                  <a:prstClr val="black"/>
                </a:solidFill>
              </a:rPr>
              <a:t>値（以下「</a:t>
            </a:r>
            <a:r>
              <a:rPr lang="en-US" altLang="ja-JP" sz="2000" dirty="0">
                <a:solidFill>
                  <a:prstClr val="black"/>
                </a:solidFill>
              </a:rPr>
              <a:t>ADL</a:t>
            </a:r>
            <a:r>
              <a:rPr lang="ja-JP" altLang="en-US" sz="2000" dirty="0">
                <a:solidFill>
                  <a:prstClr val="black"/>
                </a:solidFill>
              </a:rPr>
              <a:t>利得」</a:t>
            </a:r>
            <a:r>
              <a:rPr lang="ja-JP" altLang="en-US" sz="2000" dirty="0" smtClean="0">
                <a:solidFill>
                  <a:prstClr val="black"/>
                </a:solidFill>
              </a:rPr>
              <a:t>）の</a:t>
            </a:r>
            <a:r>
              <a:rPr lang="ja-JP" altLang="en-US" sz="2000" dirty="0">
                <a:solidFill>
                  <a:prstClr val="black"/>
                </a:solidFill>
              </a:rPr>
              <a:t>平均値</a:t>
            </a:r>
            <a:r>
              <a:rPr lang="ja-JP" altLang="en-US" sz="2000" dirty="0" smtClean="0">
                <a:solidFill>
                  <a:prstClr val="black"/>
                </a:solidFill>
              </a:rPr>
              <a:t>が１以上で</a:t>
            </a:r>
            <a:r>
              <a:rPr lang="ja-JP" altLang="en-US" sz="2000" dirty="0">
                <a:solidFill>
                  <a:prstClr val="black"/>
                </a:solidFill>
              </a:rPr>
              <a:t>あること</a:t>
            </a:r>
            <a:r>
              <a:rPr lang="ja-JP" altLang="en-US" sz="2000" dirty="0" smtClean="0">
                <a:solidFill>
                  <a:prstClr val="black"/>
                </a:solidFill>
              </a:rPr>
              <a:t>。</a:t>
            </a:r>
            <a:endParaRPr lang="en-US" altLang="ja-JP" sz="2000" dirty="0">
              <a:solidFill>
                <a:prstClr val="black"/>
              </a:solidFill>
            </a:endParaRPr>
          </a:p>
        </p:txBody>
      </p:sp>
      <p:graphicFrame>
        <p:nvGraphicFramePr>
          <p:cNvPr id="4" name="表 3"/>
          <p:cNvGraphicFramePr>
            <a:graphicFrameLocks noGrp="1"/>
          </p:cNvGraphicFramePr>
          <p:nvPr>
            <p:extLst>
              <p:ext uri="{D42A27DB-BD31-4B8C-83A1-F6EECF244321}">
                <p14:modId xmlns:p14="http://schemas.microsoft.com/office/powerpoint/2010/main" val="2767111251"/>
              </p:ext>
            </p:extLst>
          </p:nvPr>
        </p:nvGraphicFramePr>
        <p:xfrm>
          <a:off x="7605279" y="5134176"/>
          <a:ext cx="4038599" cy="1601586"/>
        </p:xfrm>
        <a:graphic>
          <a:graphicData uri="http://schemas.openxmlformats.org/drawingml/2006/table">
            <a:tbl>
              <a:tblPr firstRow="1" bandRow="1">
                <a:tableStyleId>{5C22544A-7EE6-4342-B048-85BDC9FD1C3A}</a:tableStyleId>
              </a:tblPr>
              <a:tblGrid>
                <a:gridCol w="3380330">
                  <a:extLst>
                    <a:ext uri="{9D8B030D-6E8A-4147-A177-3AD203B41FA5}">
                      <a16:colId xmlns:a16="http://schemas.microsoft.com/office/drawing/2014/main" val="2552290167"/>
                    </a:ext>
                  </a:extLst>
                </a:gridCol>
                <a:gridCol w="658269">
                  <a:extLst>
                    <a:ext uri="{9D8B030D-6E8A-4147-A177-3AD203B41FA5}">
                      <a16:colId xmlns:a16="http://schemas.microsoft.com/office/drawing/2014/main" val="488278404"/>
                    </a:ext>
                  </a:extLst>
                </a:gridCol>
              </a:tblGrid>
              <a:tr h="374072">
                <a:tc>
                  <a:txBody>
                    <a:bodyPr/>
                    <a:lstStyle/>
                    <a:p>
                      <a:pPr algn="ct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0</a:t>
                      </a:r>
                      <a:r>
                        <a:rPr kumimoji="1" lang="ja-JP" altLang="en-US" sz="2000" b="0" dirty="0" smtClean="0">
                          <a:solidFill>
                            <a:schemeClr val="tx1"/>
                          </a:solidFill>
                        </a:rPr>
                        <a:t>以上</a:t>
                      </a:r>
                      <a:r>
                        <a:rPr kumimoji="1" lang="en-US" altLang="ja-JP" sz="2000" b="0" dirty="0" smtClean="0">
                          <a:solidFill>
                            <a:schemeClr val="tx1"/>
                          </a:solidFill>
                        </a:rPr>
                        <a:t>25</a:t>
                      </a:r>
                      <a:r>
                        <a:rPr kumimoji="1" lang="ja-JP" altLang="en-US" sz="2000" b="0" dirty="0" smtClean="0">
                          <a:solidFill>
                            <a:schemeClr val="tx1"/>
                          </a:solidFill>
                        </a:rPr>
                        <a:t>以下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２</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9492499"/>
                  </a:ext>
                </a:extLst>
              </a:tr>
              <a:tr h="4128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30</a:t>
                      </a:r>
                      <a:r>
                        <a:rPr kumimoji="1" lang="ja-JP" altLang="en-US" sz="2000" b="0" dirty="0" smtClean="0">
                          <a:solidFill>
                            <a:schemeClr val="tx1"/>
                          </a:solidFill>
                        </a:rPr>
                        <a:t>以上</a:t>
                      </a:r>
                      <a:r>
                        <a:rPr kumimoji="1" lang="en-US" altLang="ja-JP" sz="2000" b="0" dirty="0" smtClean="0">
                          <a:solidFill>
                            <a:schemeClr val="tx1"/>
                          </a:solidFill>
                        </a:rPr>
                        <a:t>50</a:t>
                      </a:r>
                      <a:r>
                        <a:rPr kumimoji="1" lang="ja-JP" altLang="en-US" sz="2000" b="0" dirty="0" smtClean="0">
                          <a:solidFill>
                            <a:schemeClr val="tx1"/>
                          </a:solidFill>
                        </a:rPr>
                        <a:t>以下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２</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1328"/>
                  </a:ext>
                </a:extLst>
              </a:tr>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ADL</a:t>
                      </a:r>
                      <a:r>
                        <a:rPr kumimoji="1" lang="ja-JP" altLang="en-US" sz="2000" b="0" dirty="0" smtClean="0">
                          <a:solidFill>
                            <a:schemeClr val="tx1"/>
                          </a:solidFill>
                        </a:rPr>
                        <a:t>値が</a:t>
                      </a:r>
                      <a:r>
                        <a:rPr kumimoji="1" lang="ja-JP" altLang="en-US" sz="2000" b="0" baseline="0" dirty="0" smtClean="0">
                          <a:solidFill>
                            <a:schemeClr val="tx1"/>
                          </a:solidFill>
                        </a:rPr>
                        <a:t> </a:t>
                      </a:r>
                      <a:r>
                        <a:rPr kumimoji="1" lang="en-US" altLang="ja-JP" sz="2000" b="0" baseline="0" dirty="0" smtClean="0">
                          <a:solidFill>
                            <a:schemeClr val="tx1"/>
                          </a:solidFill>
                        </a:rPr>
                        <a:t>55</a:t>
                      </a:r>
                      <a:r>
                        <a:rPr kumimoji="1" lang="ja-JP" altLang="en-US" sz="2000" b="0" dirty="0" smtClean="0">
                          <a:solidFill>
                            <a:schemeClr val="tx1"/>
                          </a:solidFill>
                        </a:rPr>
                        <a:t>以上</a:t>
                      </a:r>
                      <a:r>
                        <a:rPr kumimoji="1" lang="en-US" altLang="ja-JP" sz="2000" b="0" dirty="0" smtClean="0">
                          <a:solidFill>
                            <a:schemeClr val="tx1"/>
                          </a:solidFill>
                        </a:rPr>
                        <a:t>75</a:t>
                      </a:r>
                      <a:r>
                        <a:rPr kumimoji="1" lang="ja-JP" altLang="en-US" sz="2000" b="0" dirty="0" smtClean="0">
                          <a:solidFill>
                            <a:schemeClr val="tx1"/>
                          </a:solidFill>
                        </a:rPr>
                        <a:t>以下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３</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058971"/>
                  </a:ext>
                </a:extLst>
              </a:tr>
              <a:tr h="36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ADL</a:t>
                      </a:r>
                      <a:r>
                        <a:rPr kumimoji="1" lang="ja-JP" altLang="en-US" sz="2000" b="0" dirty="0" smtClean="0">
                          <a:solidFill>
                            <a:schemeClr val="tx1"/>
                          </a:solidFill>
                        </a:rPr>
                        <a:t>値が</a:t>
                      </a:r>
                      <a:r>
                        <a:rPr kumimoji="1" lang="ja-JP" altLang="en-US" sz="2000" b="0" baseline="0" dirty="0" smtClean="0">
                          <a:solidFill>
                            <a:schemeClr val="tx1"/>
                          </a:solidFill>
                        </a:rPr>
                        <a:t> </a:t>
                      </a:r>
                      <a:r>
                        <a:rPr kumimoji="1" lang="en-US" altLang="ja-JP" sz="2000" b="0" baseline="0" dirty="0" smtClean="0">
                          <a:solidFill>
                            <a:schemeClr val="tx1"/>
                          </a:solidFill>
                        </a:rPr>
                        <a:t>80</a:t>
                      </a:r>
                      <a:r>
                        <a:rPr kumimoji="1" lang="ja-JP" altLang="en-US" sz="2000" b="0" dirty="0" smtClean="0">
                          <a:solidFill>
                            <a:schemeClr val="tx1"/>
                          </a:solidFill>
                        </a:rPr>
                        <a:t>以上</a:t>
                      </a:r>
                      <a:r>
                        <a:rPr kumimoji="1" lang="en-US" altLang="ja-JP" sz="2000" b="0" dirty="0" smtClean="0">
                          <a:solidFill>
                            <a:schemeClr val="tx1"/>
                          </a:solidFill>
                        </a:rPr>
                        <a:t>100</a:t>
                      </a:r>
                      <a:r>
                        <a:rPr kumimoji="1" lang="ja-JP" altLang="en-US" sz="2000" b="0" dirty="0" smtClean="0">
                          <a:solidFill>
                            <a:schemeClr val="tx1"/>
                          </a:solidFill>
                        </a:rPr>
                        <a:t>以下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2000" b="0" dirty="0" smtClean="0">
                          <a:solidFill>
                            <a:schemeClr val="tx1"/>
                          </a:solidFill>
                        </a:rPr>
                        <a:t>４</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3467254"/>
                  </a:ext>
                </a:extLst>
              </a:tr>
            </a:tbl>
          </a:graphicData>
        </a:graphic>
      </p:graphicFrame>
      <p:sp>
        <p:nvSpPr>
          <p:cNvPr id="6" name="正方形/長方形 5"/>
          <p:cNvSpPr/>
          <p:nvPr/>
        </p:nvSpPr>
        <p:spPr>
          <a:xfrm>
            <a:off x="337271" y="1321147"/>
            <a:ext cx="11711854" cy="724608"/>
          </a:xfrm>
          <a:prstGeom prst="rect">
            <a:avLst/>
          </a:prstGeom>
          <a:ln w="6350">
            <a:solidFill>
              <a:schemeClr val="tx1"/>
            </a:solidFill>
            <a:prstDash val="sysDot"/>
          </a:ln>
        </p:spPr>
        <p:txBody>
          <a:bodyPr wrap="square" tIns="72000" bIns="36000" anchor="ctr" anchorCtr="0">
            <a:spAutoFit/>
          </a:bodyPr>
          <a:lstStyle/>
          <a:p>
            <a:pPr marL="263525" lvl="0" indent="-263525">
              <a:tabLst>
                <a:tab pos="271463" algn="l"/>
              </a:tabLst>
            </a:pPr>
            <a:r>
              <a:rPr lang="en-US" altLang="ja-JP" sz="2000" dirty="0">
                <a:solidFill>
                  <a:prstClr val="black"/>
                </a:solidFill>
              </a:rPr>
              <a:t>※</a:t>
            </a:r>
            <a:r>
              <a:rPr lang="ja-JP" altLang="en-US" sz="2000" dirty="0">
                <a:solidFill>
                  <a:prstClr val="black"/>
                </a:solidFill>
              </a:rPr>
              <a:t> 加算を取得する月の前年の同月に、基準に適合するものとして菊陽町に届け出ている場合は、届け出の日から</a:t>
            </a:r>
            <a:r>
              <a:rPr lang="en-US" altLang="ja-JP" sz="2000" dirty="0">
                <a:solidFill>
                  <a:prstClr val="black"/>
                </a:solidFill>
              </a:rPr>
              <a:t>12</a:t>
            </a:r>
            <a:r>
              <a:rPr lang="ja-JP" altLang="en-US" sz="2000" dirty="0">
                <a:solidFill>
                  <a:prstClr val="black"/>
                </a:solidFill>
              </a:rPr>
              <a:t>月後までの期間を評価対象期間とする。</a:t>
            </a:r>
          </a:p>
        </p:txBody>
      </p:sp>
    </p:spTree>
    <p:extLst>
      <p:ext uri="{BB962C8B-B14F-4D97-AF65-F5344CB8AC3E}">
        <p14:creationId xmlns:p14="http://schemas.microsoft.com/office/powerpoint/2010/main" val="815953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70637"/>
            <a:ext cx="2743200" cy="365125"/>
          </a:xfrm>
        </p:spPr>
        <p:txBody>
          <a:bodyPr/>
          <a:lstStyle/>
          <a:p>
            <a:fld id="{41D9830F-53EB-46B6-9EC0-C4C68F82A889}" type="slidenum">
              <a:rPr kumimoji="1" lang="ja-JP" altLang="en-US" smtClean="0"/>
              <a:t>95</a:t>
            </a:fld>
            <a:endParaRPr kumimoji="1" lang="ja-JP" altLang="en-US" dirty="0"/>
          </a:p>
        </p:txBody>
      </p:sp>
      <p:sp>
        <p:nvSpPr>
          <p:cNvPr id="3" name="正方形/長方形 2"/>
          <p:cNvSpPr/>
          <p:nvPr/>
        </p:nvSpPr>
        <p:spPr>
          <a:xfrm>
            <a:off x="0" y="0"/>
            <a:ext cx="12192000" cy="6924973"/>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ＡＤＬ維持等加算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60</a:t>
            </a:r>
            <a:r>
              <a:rPr lang="ja-JP" altLang="en-US" sz="2000" dirty="0">
                <a:solidFill>
                  <a:prstClr val="black"/>
                </a:solidFill>
              </a:rPr>
              <a:t>単位／月</a:t>
            </a:r>
          </a:p>
          <a:p>
            <a:pPr marL="442913" lvl="0" indent="-263525">
              <a:tabLst>
                <a:tab pos="360363" algn="l"/>
              </a:tabLst>
            </a:pPr>
            <a:r>
              <a:rPr lang="ja-JP" altLang="en-US" sz="2000" dirty="0">
                <a:solidFill>
                  <a:prstClr val="black"/>
                </a:solidFill>
              </a:rPr>
              <a:t>次のいずれにも該当すること。</a:t>
            </a:r>
            <a:endParaRPr lang="en-US" altLang="ja-JP" sz="2000" dirty="0">
              <a:solidFill>
                <a:prstClr val="black"/>
              </a:solidFill>
            </a:endParaRPr>
          </a:p>
          <a:p>
            <a:pPr marL="442913" lvl="0" indent="-263525">
              <a:tabLst>
                <a:tab pos="360363" algn="l"/>
              </a:tabLst>
            </a:pPr>
            <a:r>
              <a:rPr lang="ja-JP" altLang="en-US" sz="2000" dirty="0">
                <a:solidFill>
                  <a:prstClr val="black"/>
                </a:solidFill>
              </a:rPr>
              <a:t>①「</a:t>
            </a:r>
            <a:r>
              <a:rPr lang="en-US" altLang="ja-JP" sz="2000" dirty="0">
                <a:solidFill>
                  <a:prstClr val="black"/>
                </a:solidFill>
              </a:rPr>
              <a:t> ADL</a:t>
            </a:r>
            <a:r>
              <a:rPr lang="ja-JP" altLang="en-US" sz="2000" dirty="0">
                <a:solidFill>
                  <a:prstClr val="black"/>
                </a:solidFill>
              </a:rPr>
              <a:t>維持</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の</a:t>
            </a:r>
            <a:r>
              <a:rPr lang="ja-JP" altLang="en-US" sz="2000" dirty="0">
                <a:solidFill>
                  <a:prstClr val="black"/>
                </a:solidFill>
              </a:rPr>
              <a:t>①及び②の基準に適合する。</a:t>
            </a:r>
            <a:endParaRPr lang="en-US" altLang="ja-JP" sz="2000" dirty="0">
              <a:solidFill>
                <a:prstClr val="black"/>
              </a:solidFill>
            </a:endParaRPr>
          </a:p>
          <a:p>
            <a:pPr marL="442913" lvl="0" indent="-263525">
              <a:tabLst>
                <a:tab pos="360363" algn="l"/>
              </a:tabLst>
            </a:pPr>
            <a:r>
              <a:rPr lang="ja-JP" altLang="en-US" sz="2000" dirty="0">
                <a:solidFill>
                  <a:prstClr val="black"/>
                </a:solidFill>
              </a:rPr>
              <a:t>② 評価対象者の</a:t>
            </a:r>
            <a:r>
              <a:rPr lang="en-US" altLang="ja-JP" sz="2000" dirty="0">
                <a:solidFill>
                  <a:prstClr val="black"/>
                </a:solidFill>
              </a:rPr>
              <a:t>ADL</a:t>
            </a:r>
            <a:r>
              <a:rPr lang="ja-JP" altLang="en-US" sz="2000" dirty="0">
                <a:solidFill>
                  <a:prstClr val="black"/>
                </a:solidFill>
              </a:rPr>
              <a:t>利得の平均値が３以上である</a:t>
            </a:r>
            <a:r>
              <a:rPr lang="ja-JP" altLang="en-US" sz="2000" dirty="0" smtClean="0">
                <a:solidFill>
                  <a:prstClr val="black"/>
                </a:solidFill>
              </a:rPr>
              <a:t>。</a:t>
            </a:r>
            <a:endParaRPr lang="en-US" altLang="ja-JP" sz="2000" dirty="0" smtClean="0">
              <a:solidFill>
                <a:prstClr val="black"/>
              </a:solidFill>
            </a:endParaRPr>
          </a:p>
          <a:p>
            <a:pPr marL="442913" lvl="0" indent="-263525">
              <a:tabLst>
                <a:tab pos="360363" algn="l"/>
              </a:tabLst>
            </a:pPr>
            <a:endParaRPr lang="en-US" altLang="ja-JP" sz="2000" dirty="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2000" dirty="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800" dirty="0" smtClean="0">
              <a:solidFill>
                <a:prstClr val="black"/>
              </a:solidFill>
            </a:endParaRPr>
          </a:p>
          <a:p>
            <a:pPr marL="442913" lvl="0" indent="-442913"/>
            <a:r>
              <a:rPr lang="ja-JP" altLang="en-US" sz="2000" b="1" dirty="0" smtClean="0">
                <a:solidFill>
                  <a:prstClr val="black"/>
                </a:solidFill>
              </a:rPr>
              <a:t>（７）</a:t>
            </a:r>
            <a:r>
              <a:rPr lang="ja-JP" altLang="en-US" sz="2000" b="1" dirty="0">
                <a:solidFill>
                  <a:prstClr val="black"/>
                </a:solidFill>
              </a:rPr>
              <a:t>若年性</a:t>
            </a:r>
            <a:r>
              <a:rPr lang="ja-JP" altLang="en-US" sz="2000" b="1" dirty="0" smtClean="0">
                <a:solidFill>
                  <a:prstClr val="black"/>
                </a:solidFill>
              </a:rPr>
              <a:t>認知症入所者</a:t>
            </a:r>
            <a:r>
              <a:rPr lang="ja-JP" altLang="en-US" sz="2000" b="1" dirty="0">
                <a:solidFill>
                  <a:prstClr val="black"/>
                </a:solidFill>
              </a:rPr>
              <a:t>受入加算</a:t>
            </a:r>
            <a:r>
              <a:rPr lang="ja-JP" altLang="en-US" sz="2000" dirty="0">
                <a:solidFill>
                  <a:prstClr val="black"/>
                </a:solidFill>
              </a:rPr>
              <a:t>　　</a:t>
            </a:r>
            <a:r>
              <a:rPr lang="en-US" altLang="ja-JP" sz="2000" dirty="0" smtClean="0">
                <a:solidFill>
                  <a:prstClr val="black"/>
                </a:solidFill>
              </a:rPr>
              <a:t>120</a:t>
            </a:r>
            <a:r>
              <a:rPr lang="ja-JP" altLang="en-US" sz="2000" dirty="0" smtClean="0">
                <a:solidFill>
                  <a:prstClr val="black"/>
                </a:solidFill>
              </a:rPr>
              <a:t>単位</a:t>
            </a:r>
            <a:r>
              <a:rPr lang="ja-JP" altLang="en-US" sz="2000" dirty="0">
                <a:solidFill>
                  <a:prstClr val="black"/>
                </a:solidFill>
              </a:rPr>
              <a:t>／日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179388" lvl="0" indent="179388"/>
            <a:r>
              <a:rPr lang="ja-JP" altLang="en-US" sz="2000" dirty="0">
                <a:solidFill>
                  <a:prstClr val="black"/>
                </a:solidFill>
              </a:rPr>
              <a:t>施設</a:t>
            </a:r>
            <a:r>
              <a:rPr lang="ja-JP" altLang="en-US" sz="2000" dirty="0" smtClean="0">
                <a:solidFill>
                  <a:prstClr val="black"/>
                </a:solidFill>
              </a:rPr>
              <a:t>に</a:t>
            </a:r>
            <a:r>
              <a:rPr lang="ja-JP" altLang="en-US" sz="2000" dirty="0">
                <a:solidFill>
                  <a:prstClr val="black"/>
                </a:solidFill>
              </a:rPr>
              <a:t>おいて、受け入れた若年性</a:t>
            </a:r>
            <a:r>
              <a:rPr lang="ja-JP" altLang="en-US" sz="2000" dirty="0" smtClean="0">
                <a:solidFill>
                  <a:prstClr val="black"/>
                </a:solidFill>
              </a:rPr>
              <a:t>認知症入所者</a:t>
            </a:r>
            <a:r>
              <a:rPr lang="ja-JP" altLang="en-US" sz="2000" dirty="0">
                <a:solidFill>
                  <a:prstClr val="black"/>
                </a:solidFill>
              </a:rPr>
              <a:t>（初老期における認知症によって要介護者となった者）ごとに個別に担当者を定め、その者を中心に、当該利用者の特性やニーズに応じたサービス提供を行った場合に算定する</a:t>
            </a:r>
            <a:r>
              <a:rPr lang="ja-JP" altLang="en-US" sz="2000" dirty="0" smtClean="0">
                <a:solidFill>
                  <a:prstClr val="black"/>
                </a:solidFill>
              </a:rPr>
              <a:t>。</a:t>
            </a:r>
            <a:endParaRPr lang="en-US" altLang="ja-JP" sz="2000" dirty="0" smtClean="0">
              <a:solidFill>
                <a:prstClr val="black"/>
              </a:solidFill>
            </a:endParaRPr>
          </a:p>
          <a:p>
            <a:pPr marL="179388" lvl="0" indent="179388"/>
            <a:endParaRPr lang="en-US" altLang="ja-JP" sz="2000" dirty="0">
              <a:solidFill>
                <a:prstClr val="black"/>
              </a:solidFill>
            </a:endParaRPr>
          </a:p>
          <a:p>
            <a:pPr marL="179388" lvl="0" indent="179388"/>
            <a:endParaRPr lang="en-US" altLang="ja-JP" sz="2000" dirty="0" smtClean="0">
              <a:solidFill>
                <a:prstClr val="black"/>
              </a:solidFill>
            </a:endParaRPr>
          </a:p>
          <a:p>
            <a:pPr marL="179388" lvl="0" indent="179388"/>
            <a:endParaRPr lang="en-US" altLang="ja-JP" sz="2000" dirty="0" smtClean="0">
              <a:solidFill>
                <a:prstClr val="black"/>
              </a:solidFill>
            </a:endParaRPr>
          </a:p>
          <a:p>
            <a:pPr marL="179388" lvl="0" indent="-179388"/>
            <a:endParaRPr lang="en-US" altLang="ja-JP" sz="2000" b="1" dirty="0" smtClean="0">
              <a:solidFill>
                <a:prstClr val="black"/>
              </a:solidFill>
            </a:endParaRPr>
          </a:p>
          <a:p>
            <a:pPr marL="179388" lvl="0" indent="-179388"/>
            <a:endParaRPr lang="en-US" altLang="ja-JP" sz="2000" b="1" dirty="0" smtClean="0">
              <a:solidFill>
                <a:prstClr val="black"/>
              </a:solidFill>
            </a:endParaRPr>
          </a:p>
          <a:p>
            <a:pPr marL="179388" lvl="0" indent="-179388"/>
            <a:endParaRPr lang="en-US" altLang="ja-JP" sz="800" b="1" dirty="0">
              <a:solidFill>
                <a:prstClr val="black"/>
              </a:solidFill>
            </a:endParaRPr>
          </a:p>
          <a:p>
            <a:pPr marL="179388" lvl="0" indent="-179388"/>
            <a:r>
              <a:rPr lang="ja-JP" altLang="en-US" sz="2000" b="1" dirty="0" smtClean="0">
                <a:solidFill>
                  <a:prstClr val="black"/>
                </a:solidFill>
              </a:rPr>
              <a:t>（８）専従常勤医師配置加算　</a:t>
            </a:r>
            <a:r>
              <a:rPr lang="en-US" altLang="ja-JP" sz="2000" dirty="0" smtClean="0">
                <a:solidFill>
                  <a:prstClr val="black"/>
                </a:solidFill>
              </a:rPr>
              <a:t>25</a:t>
            </a:r>
            <a:r>
              <a:rPr lang="ja-JP" altLang="en-US" sz="2000" dirty="0" smtClean="0">
                <a:solidFill>
                  <a:prstClr val="black"/>
                </a:solidFill>
              </a:rPr>
              <a:t>単位／日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179388" lvl="0" indent="180975">
              <a:tabLst>
                <a:tab pos="360363" algn="l"/>
              </a:tabLst>
            </a:pPr>
            <a:r>
              <a:rPr lang="ja-JP" altLang="en-US" sz="2000" dirty="0">
                <a:solidFill>
                  <a:prstClr val="black"/>
                </a:solidFill>
              </a:rPr>
              <a:t>専ら</a:t>
            </a:r>
            <a:r>
              <a:rPr lang="ja-JP" altLang="en-US" sz="2000" dirty="0" smtClean="0">
                <a:solidFill>
                  <a:prstClr val="black"/>
                </a:solidFill>
              </a:rPr>
              <a:t>当該施設の</a:t>
            </a:r>
            <a:r>
              <a:rPr lang="ja-JP" altLang="en-US" sz="2000" dirty="0">
                <a:solidFill>
                  <a:prstClr val="black"/>
                </a:solidFill>
              </a:rPr>
              <a:t>職務に従事する常勤の医師を </a:t>
            </a:r>
            <a:r>
              <a:rPr lang="en-US" altLang="ja-JP" sz="2000" dirty="0">
                <a:solidFill>
                  <a:prstClr val="black"/>
                </a:solidFill>
              </a:rPr>
              <a:t>1 </a:t>
            </a:r>
            <a:r>
              <a:rPr lang="ja-JP" altLang="en-US" sz="2000" dirty="0">
                <a:solidFill>
                  <a:prstClr val="black"/>
                </a:solidFill>
              </a:rPr>
              <a:t>名以上配置して</a:t>
            </a:r>
            <a:r>
              <a:rPr lang="ja-JP" altLang="en-US" sz="2000" dirty="0" smtClean="0">
                <a:solidFill>
                  <a:prstClr val="black"/>
                </a:solidFill>
              </a:rPr>
              <a:t>いること。</a:t>
            </a:r>
            <a:endParaRPr lang="en-US" altLang="ja-JP" sz="2000" dirty="0" smtClean="0">
              <a:solidFill>
                <a:prstClr val="black"/>
              </a:solidFill>
            </a:endParaRPr>
          </a:p>
          <a:p>
            <a:pPr marL="179388" lvl="0" indent="180975">
              <a:tabLst>
                <a:tab pos="360363" algn="l"/>
              </a:tabLst>
            </a:pPr>
            <a:endParaRPr lang="en-US" altLang="ja-JP" sz="1600" dirty="0" smtClean="0">
              <a:solidFill>
                <a:prstClr val="black"/>
              </a:solidFill>
            </a:endParaRPr>
          </a:p>
        </p:txBody>
      </p:sp>
      <p:sp>
        <p:nvSpPr>
          <p:cNvPr id="4" name="正方形/長方形 3"/>
          <p:cNvSpPr/>
          <p:nvPr/>
        </p:nvSpPr>
        <p:spPr>
          <a:xfrm>
            <a:off x="221673" y="1308333"/>
            <a:ext cx="11817927" cy="1303809"/>
          </a:xfrm>
          <a:prstGeom prst="rect">
            <a:avLst/>
          </a:prstGeom>
          <a:ln w="6350">
            <a:solidFill>
              <a:schemeClr val="tx1"/>
            </a:solidFill>
            <a:prstDash val="sysDot"/>
          </a:ln>
        </p:spPr>
        <p:txBody>
          <a:bodyPr wrap="square" tIns="72000" bIns="0" anchor="ctr" anchorCtr="0">
            <a:spAutoFit/>
          </a:bodyPr>
          <a:lstStyle/>
          <a:p>
            <a:pPr marL="263525" lvl="0" indent="-263525">
              <a:tabLst>
                <a:tab pos="179388" algn="l"/>
              </a:tabLst>
            </a:pPr>
            <a:r>
              <a:rPr lang="en-US" altLang="ja-JP" sz="2000" dirty="0" smtClean="0">
                <a:solidFill>
                  <a:prstClr val="black"/>
                </a:solidFill>
              </a:rPr>
              <a:t>【ADL</a:t>
            </a:r>
            <a:r>
              <a:rPr lang="ja-JP" altLang="en-US" sz="2000" dirty="0">
                <a:solidFill>
                  <a:prstClr val="black"/>
                </a:solidFill>
              </a:rPr>
              <a:t>利得の平均を計算するに当たって対象とする</a:t>
            </a:r>
            <a:r>
              <a:rPr lang="ja-JP" altLang="en-US" sz="2000" dirty="0" smtClean="0">
                <a:solidFill>
                  <a:prstClr val="black"/>
                </a:solidFill>
              </a:rPr>
              <a:t>者</a:t>
            </a:r>
            <a:r>
              <a:rPr lang="en-US" altLang="ja-JP" sz="2000" dirty="0" smtClean="0">
                <a:solidFill>
                  <a:prstClr val="black"/>
                </a:solidFill>
              </a:rPr>
              <a:t>】</a:t>
            </a:r>
          </a:p>
          <a:p>
            <a:pPr marL="185738" lvl="0" indent="171450">
              <a:tabLst>
                <a:tab pos="185738" algn="l"/>
              </a:tabLst>
            </a:pPr>
            <a:r>
              <a:rPr lang="en-US" altLang="ja-JP" sz="2000" dirty="0" smtClean="0">
                <a:solidFill>
                  <a:prstClr val="black"/>
                </a:solidFill>
              </a:rPr>
              <a:t>ADL</a:t>
            </a:r>
            <a:r>
              <a:rPr lang="ja-JP" altLang="en-US" sz="2000" dirty="0">
                <a:solidFill>
                  <a:prstClr val="black"/>
                </a:solidFill>
              </a:rPr>
              <a:t>利得の多い順に、上位</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10</a:t>
            </a:r>
            <a:r>
              <a:rPr lang="ja-JP" altLang="en-US" sz="2000" dirty="0">
                <a:solidFill>
                  <a:prstClr val="black"/>
                </a:solidFill>
              </a:rPr>
              <a:t>に相当する利用者（その数に</a:t>
            </a:r>
            <a:r>
              <a:rPr lang="en-US" altLang="ja-JP" sz="2000" dirty="0">
                <a:solidFill>
                  <a:prstClr val="black"/>
                </a:solidFill>
              </a:rPr>
              <a:t>1</a:t>
            </a:r>
            <a:r>
              <a:rPr lang="ja-JP" altLang="en-US" sz="2000" dirty="0">
                <a:solidFill>
                  <a:prstClr val="black"/>
                </a:solidFill>
              </a:rPr>
              <a:t>未満の端数が生じたときは、これを切り捨てる）及び下位</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10</a:t>
            </a:r>
            <a:r>
              <a:rPr lang="ja-JP" altLang="en-US" sz="2000" dirty="0">
                <a:solidFill>
                  <a:prstClr val="black"/>
                </a:solidFill>
              </a:rPr>
              <a:t>に相当する利用者（その数に</a:t>
            </a:r>
            <a:r>
              <a:rPr lang="en-US" altLang="ja-JP" sz="2000" dirty="0">
                <a:solidFill>
                  <a:prstClr val="black"/>
                </a:solidFill>
              </a:rPr>
              <a:t>1</a:t>
            </a:r>
            <a:r>
              <a:rPr lang="ja-JP" altLang="en-US" sz="2000" dirty="0">
                <a:solidFill>
                  <a:prstClr val="black"/>
                </a:solidFill>
              </a:rPr>
              <a:t>未満の端数が生じたときは、これを切り捨てる）を除く利用者とする。</a:t>
            </a:r>
            <a:endParaRPr lang="en-US" altLang="ja-JP" sz="2000" dirty="0">
              <a:solidFill>
                <a:prstClr val="black"/>
              </a:solidFill>
            </a:endParaRPr>
          </a:p>
        </p:txBody>
      </p:sp>
      <p:sp>
        <p:nvSpPr>
          <p:cNvPr id="5" name="正方形/長方形 4"/>
          <p:cNvSpPr/>
          <p:nvPr/>
        </p:nvSpPr>
        <p:spPr>
          <a:xfrm>
            <a:off x="260964" y="4166550"/>
            <a:ext cx="11739344" cy="1340161"/>
          </a:xfrm>
          <a:prstGeom prst="rect">
            <a:avLst/>
          </a:prstGeom>
          <a:ln w="6350">
            <a:solidFill>
              <a:schemeClr val="tx1"/>
            </a:solidFill>
            <a:prstDash val="sysDot"/>
          </a:ln>
        </p:spPr>
        <p:txBody>
          <a:bodyPr wrap="square" tIns="72000" bIns="36000" anchor="ctr" anchorCtr="0">
            <a:spAutoFit/>
          </a:bodyPr>
          <a:lstStyle/>
          <a:p>
            <a:pPr marL="180975" lvl="0" indent="-180975"/>
            <a:r>
              <a:rPr lang="en-US" altLang="ja-JP" sz="2000" dirty="0" smtClean="0">
                <a:solidFill>
                  <a:prstClr val="black"/>
                </a:solidFill>
              </a:rPr>
              <a:t>※ </a:t>
            </a:r>
            <a:r>
              <a:rPr lang="ja-JP" altLang="en-US" sz="2000" dirty="0" smtClean="0"/>
              <a:t>認知症</a:t>
            </a:r>
            <a:r>
              <a:rPr lang="ja-JP" altLang="en-US" sz="2000" dirty="0"/>
              <a:t>行動・</a:t>
            </a:r>
            <a:r>
              <a:rPr lang="ja-JP" altLang="en-US" sz="2000" dirty="0" smtClean="0"/>
              <a:t>心理症状緊急対応</a:t>
            </a:r>
            <a:r>
              <a:rPr lang="ja-JP" altLang="en-US" sz="2000" dirty="0" smtClean="0">
                <a:solidFill>
                  <a:prstClr val="black"/>
                </a:solidFill>
              </a:rPr>
              <a:t>加算を</a:t>
            </a:r>
            <a:r>
              <a:rPr lang="ja-JP" altLang="en-US" sz="2000" dirty="0">
                <a:solidFill>
                  <a:prstClr val="black"/>
                </a:solidFill>
              </a:rPr>
              <a:t>算定している場合は算定しない。</a:t>
            </a:r>
            <a:endParaRPr lang="en-US" altLang="ja-JP" sz="2000" dirty="0">
              <a:solidFill>
                <a:prstClr val="black"/>
              </a:solidFill>
            </a:endParaRPr>
          </a:p>
          <a:p>
            <a:pPr marL="180975" lvl="0" indent="-180975"/>
            <a:r>
              <a:rPr lang="en-US" altLang="ja-JP" sz="2000" dirty="0" smtClean="0">
                <a:solidFill>
                  <a:prstClr val="black"/>
                </a:solidFill>
              </a:rPr>
              <a:t>※ </a:t>
            </a:r>
            <a:r>
              <a:rPr lang="ja-JP" altLang="en-US" sz="2000" dirty="0">
                <a:solidFill>
                  <a:prstClr val="black"/>
                </a:solidFill>
              </a:rPr>
              <a:t>本加算</a:t>
            </a:r>
            <a:r>
              <a:rPr lang="ja-JP" altLang="en-US" sz="2000" dirty="0" smtClean="0">
                <a:solidFill>
                  <a:prstClr val="black"/>
                </a:solidFill>
              </a:rPr>
              <a:t>は、</a:t>
            </a:r>
            <a:r>
              <a:rPr lang="en-US" altLang="ja-JP" sz="2000" dirty="0">
                <a:solidFill>
                  <a:prstClr val="black"/>
                </a:solidFill>
              </a:rPr>
              <a:t>65</a:t>
            </a:r>
            <a:r>
              <a:rPr lang="ja-JP" altLang="en-US" sz="2000" dirty="0">
                <a:solidFill>
                  <a:prstClr val="black"/>
                </a:solidFill>
              </a:rPr>
              <a:t>歳の誕生日の前々日までは対象である</a:t>
            </a:r>
            <a:r>
              <a:rPr lang="ja-JP" altLang="en-US" sz="2000" dirty="0" smtClean="0">
                <a:solidFill>
                  <a:prstClr val="black"/>
                </a:solidFill>
              </a:rPr>
              <a:t>。</a:t>
            </a:r>
            <a:endParaRPr lang="en-US" altLang="ja-JP" sz="2000" dirty="0" smtClean="0">
              <a:solidFill>
                <a:prstClr val="black"/>
              </a:solidFill>
            </a:endParaRPr>
          </a:p>
          <a:p>
            <a:pPr marL="180975" lvl="0" indent="-180975"/>
            <a:r>
              <a:rPr lang="en-US" altLang="ja-JP" sz="2000" dirty="0" smtClean="0">
                <a:solidFill>
                  <a:prstClr val="black"/>
                </a:solidFill>
              </a:rPr>
              <a:t>※</a:t>
            </a:r>
            <a:r>
              <a:rPr lang="ja-JP" altLang="en-US" sz="2000" dirty="0">
                <a:solidFill>
                  <a:prstClr val="black"/>
                </a:solidFill>
              </a:rPr>
              <a:t>若年性認知症利用者を担当する</a:t>
            </a:r>
            <a:r>
              <a:rPr lang="ja-JP" altLang="en-US" sz="2000" dirty="0" smtClean="0">
                <a:solidFill>
                  <a:prstClr val="black"/>
                </a:solidFill>
              </a:rPr>
              <a:t>者は、施設の</a:t>
            </a:r>
            <a:r>
              <a:rPr lang="ja-JP" altLang="en-US" sz="2000" dirty="0">
                <a:solidFill>
                  <a:prstClr val="black"/>
                </a:solidFill>
              </a:rPr>
              <a:t>介護職員の中から</a:t>
            </a:r>
            <a:r>
              <a:rPr lang="ja-JP" altLang="en-US" sz="2000" dirty="0" smtClean="0">
                <a:solidFill>
                  <a:prstClr val="black"/>
                </a:solidFill>
              </a:rPr>
              <a:t>定めること。</a:t>
            </a:r>
            <a:r>
              <a:rPr lang="ja-JP" altLang="en-US" sz="2000" dirty="0">
                <a:solidFill>
                  <a:prstClr val="black"/>
                </a:solidFill>
              </a:rPr>
              <a:t>人数や資格等の要件は問わない。</a:t>
            </a:r>
            <a:endParaRPr lang="en-US" altLang="ja-JP" sz="2000" dirty="0">
              <a:solidFill>
                <a:prstClr val="black"/>
              </a:solidFill>
            </a:endParaRPr>
          </a:p>
        </p:txBody>
      </p:sp>
    </p:spTree>
    <p:extLst>
      <p:ext uri="{BB962C8B-B14F-4D97-AF65-F5344CB8AC3E}">
        <p14:creationId xmlns:p14="http://schemas.microsoft.com/office/powerpoint/2010/main" val="7819263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5438" y="6356350"/>
            <a:ext cx="2743200" cy="365125"/>
          </a:xfrm>
        </p:spPr>
        <p:txBody>
          <a:bodyPr/>
          <a:lstStyle/>
          <a:p>
            <a:fld id="{41D9830F-53EB-46B6-9EC0-C4C68F82A889}" type="slidenum">
              <a:rPr kumimoji="1" lang="ja-JP" altLang="en-US" smtClean="0"/>
              <a:t>96</a:t>
            </a:fld>
            <a:endParaRPr kumimoji="1" lang="ja-JP" altLang="en-US" dirty="0"/>
          </a:p>
        </p:txBody>
      </p:sp>
      <p:sp>
        <p:nvSpPr>
          <p:cNvPr id="3" name="正方形/長方形 2"/>
          <p:cNvSpPr/>
          <p:nvPr/>
        </p:nvSpPr>
        <p:spPr>
          <a:xfrm>
            <a:off x="214310" y="2838140"/>
            <a:ext cx="11530013" cy="1277273"/>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t>【</a:t>
            </a:r>
            <a:r>
              <a:rPr lang="ja-JP" altLang="en-US" sz="2000" dirty="0" smtClean="0"/>
              <a:t>精神科</a:t>
            </a:r>
            <a:r>
              <a:rPr lang="ja-JP" altLang="en-US" sz="2000" dirty="0"/>
              <a:t>を担当する</a:t>
            </a:r>
            <a:r>
              <a:rPr lang="ja-JP" altLang="en-US" sz="2000" dirty="0" smtClean="0"/>
              <a:t>医師</a:t>
            </a:r>
            <a:r>
              <a:rPr lang="en-US" altLang="ja-JP" sz="2000" dirty="0" smtClean="0"/>
              <a:t>】</a:t>
            </a:r>
          </a:p>
          <a:p>
            <a:pPr indent="185738"/>
            <a:r>
              <a:rPr lang="ja-JP" altLang="en-US" sz="2000" dirty="0" smtClean="0"/>
              <a:t>精神科</a:t>
            </a:r>
            <a:r>
              <a:rPr lang="ja-JP" altLang="en-US" sz="2000" dirty="0"/>
              <a:t>を標ぼうしている医療機関に</a:t>
            </a:r>
            <a:r>
              <a:rPr lang="ja-JP" altLang="en-US" sz="2000" dirty="0" smtClean="0"/>
              <a:t>おいて精神科</a:t>
            </a:r>
            <a:r>
              <a:rPr lang="ja-JP" altLang="en-US" sz="2000" dirty="0"/>
              <a:t>を担当している医師を指すものであることが原則であるが、過去に</a:t>
            </a:r>
            <a:r>
              <a:rPr lang="ja-JP" altLang="en-US" sz="2000" dirty="0" smtClean="0"/>
              <a:t>相当</a:t>
            </a:r>
            <a:r>
              <a:rPr lang="ja-JP" altLang="en-US" sz="2000" dirty="0"/>
              <a:t>期間、精神科を担当する医師であった場合や精神保健指定医の指定を</a:t>
            </a:r>
            <a:r>
              <a:rPr lang="ja-JP" altLang="en-US" sz="2000" dirty="0" smtClean="0"/>
              <a:t>受けて</a:t>
            </a:r>
            <a:r>
              <a:rPr lang="ja-JP" altLang="en-US" sz="2000" dirty="0"/>
              <a:t>いるなど、その専門性が担保されていると判断できる場合は算定できる</a:t>
            </a:r>
            <a:r>
              <a:rPr lang="ja-JP" altLang="en-US" sz="2000" dirty="0" smtClean="0"/>
              <a:t>。</a:t>
            </a:r>
            <a:endParaRPr lang="ja-JP" altLang="en-US" sz="2000" dirty="0"/>
          </a:p>
        </p:txBody>
      </p:sp>
      <p:sp>
        <p:nvSpPr>
          <p:cNvPr id="4" name="正方形/長方形 3"/>
          <p:cNvSpPr/>
          <p:nvPr/>
        </p:nvSpPr>
        <p:spPr>
          <a:xfrm>
            <a:off x="214310" y="1030603"/>
            <a:ext cx="11530013" cy="1738938"/>
          </a:xfrm>
          <a:prstGeom prst="rect">
            <a:avLst/>
          </a:prstGeom>
          <a:ln w="6350">
            <a:solidFill>
              <a:schemeClr val="tx1"/>
            </a:solidFill>
            <a:prstDash val="sysDot"/>
          </a:ln>
        </p:spPr>
        <p:txBody>
          <a:bodyPr wrap="square" bIns="0" anchor="ctr" anchorCtr="0">
            <a:spAutoFit/>
          </a:bodyPr>
          <a:lstStyle/>
          <a:p>
            <a:pPr>
              <a:lnSpc>
                <a:spcPts val="2200"/>
              </a:lnSpc>
            </a:pPr>
            <a:r>
              <a:rPr lang="en-US" altLang="ja-JP" sz="2000" dirty="0" smtClean="0"/>
              <a:t>【</a:t>
            </a:r>
            <a:r>
              <a:rPr lang="ja-JP" altLang="en-US" sz="2000" dirty="0" smtClean="0"/>
              <a:t>認知症</a:t>
            </a:r>
            <a:r>
              <a:rPr lang="ja-JP" altLang="en-US" sz="2000" dirty="0"/>
              <a:t>である</a:t>
            </a:r>
            <a:r>
              <a:rPr lang="ja-JP" altLang="en-US" sz="2000" dirty="0" smtClean="0"/>
              <a:t>者</a:t>
            </a:r>
            <a:r>
              <a:rPr lang="en-US" altLang="ja-JP" sz="2000" dirty="0" smtClean="0"/>
              <a:t>】</a:t>
            </a:r>
          </a:p>
          <a:p>
            <a:pPr>
              <a:lnSpc>
                <a:spcPts val="2200"/>
              </a:lnSpc>
            </a:pPr>
            <a:r>
              <a:rPr lang="ja-JP" altLang="en-US" sz="2000" dirty="0" smtClean="0"/>
              <a:t> </a:t>
            </a:r>
            <a:r>
              <a:rPr lang="ja-JP" altLang="en-US" sz="2000" dirty="0"/>
              <a:t>次のいずれかに該当する者であること。</a:t>
            </a:r>
          </a:p>
          <a:p>
            <a:pPr>
              <a:lnSpc>
                <a:spcPts val="2200"/>
              </a:lnSpc>
            </a:pPr>
            <a:r>
              <a:rPr lang="ja-JP" altLang="en-US" sz="2000" dirty="0" smtClean="0"/>
              <a:t>① 医師</a:t>
            </a:r>
            <a:r>
              <a:rPr lang="ja-JP" altLang="en-US" sz="2000" dirty="0"/>
              <a:t>が認知症と診断した者</a:t>
            </a:r>
          </a:p>
          <a:p>
            <a:pPr marL="185738" indent="-185738">
              <a:lnSpc>
                <a:spcPts val="2200"/>
              </a:lnSpc>
            </a:pPr>
            <a:r>
              <a:rPr lang="ja-JP" altLang="en-US" sz="2000" dirty="0" smtClean="0"/>
              <a:t>② 旧措置</a:t>
            </a:r>
            <a:r>
              <a:rPr lang="ja-JP" altLang="en-US" sz="2000" dirty="0"/>
              <a:t>入所者にあっては、</a:t>
            </a:r>
            <a:r>
              <a:rPr lang="ja-JP" altLang="en-US" sz="2000" dirty="0" smtClean="0"/>
              <a:t>前期</a:t>
            </a:r>
            <a:r>
              <a:rPr lang="ja-JP" altLang="en-US" sz="2000" dirty="0"/>
              <a:t>①</a:t>
            </a:r>
            <a:r>
              <a:rPr lang="ja-JP" altLang="en-US" sz="2000" dirty="0" smtClean="0"/>
              <a:t>に</a:t>
            </a:r>
            <a:r>
              <a:rPr lang="ja-JP" altLang="en-US" sz="2000" dirty="0"/>
              <a:t>かかわらず、従来の「老人</a:t>
            </a:r>
            <a:r>
              <a:rPr lang="ja-JP" altLang="en-US" sz="2000" dirty="0" smtClean="0"/>
              <a:t>福祉法</a:t>
            </a:r>
            <a:r>
              <a:rPr lang="ja-JP" altLang="en-US" sz="2000" dirty="0"/>
              <a:t>による特別養護老人ホームにおける痴呆性老人等介護</a:t>
            </a:r>
            <a:r>
              <a:rPr lang="ja-JP" altLang="en-US" sz="2000" dirty="0" smtClean="0"/>
              <a:t>加算制度</a:t>
            </a:r>
            <a:r>
              <a:rPr lang="ja-JP" altLang="en-US" sz="2000" dirty="0"/>
              <a:t>について</a:t>
            </a:r>
            <a:r>
              <a:rPr lang="ja-JP" altLang="en-US" sz="2000" dirty="0" smtClean="0"/>
              <a:t>」（平成</a:t>
            </a:r>
            <a:r>
              <a:rPr lang="en-US" altLang="ja-JP" sz="2000" dirty="0" smtClean="0"/>
              <a:t>6</a:t>
            </a:r>
            <a:r>
              <a:rPr lang="ja-JP" altLang="en-US" sz="2000" dirty="0" smtClean="0"/>
              <a:t>年</a:t>
            </a:r>
            <a:r>
              <a:rPr lang="en-US" altLang="ja-JP" sz="2000" dirty="0" smtClean="0"/>
              <a:t>9</a:t>
            </a:r>
            <a:r>
              <a:rPr lang="ja-JP" altLang="en-US" sz="2000" dirty="0" smtClean="0"/>
              <a:t>月</a:t>
            </a:r>
            <a:r>
              <a:rPr lang="en-US" altLang="ja-JP" sz="2000" dirty="0" smtClean="0"/>
              <a:t>30</a:t>
            </a:r>
            <a:r>
              <a:rPr lang="ja-JP" altLang="en-US" sz="2000" dirty="0" smtClean="0"/>
              <a:t>日老計第</a:t>
            </a:r>
            <a:r>
              <a:rPr lang="en-US" altLang="ja-JP" sz="2000" dirty="0" smtClean="0"/>
              <a:t>131</a:t>
            </a:r>
            <a:r>
              <a:rPr lang="ja-JP" altLang="en-US" sz="2000" dirty="0" smtClean="0"/>
              <a:t>号）における認知症老人介護加算の対象者に該当している場合は医師の診断は必要としない。</a:t>
            </a:r>
          </a:p>
        </p:txBody>
      </p:sp>
      <p:sp>
        <p:nvSpPr>
          <p:cNvPr id="5" name="正方形/長方形 4"/>
          <p:cNvSpPr/>
          <p:nvPr/>
        </p:nvSpPr>
        <p:spPr>
          <a:xfrm>
            <a:off x="214309" y="4184012"/>
            <a:ext cx="11530013" cy="2200602"/>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t>※</a:t>
            </a:r>
            <a:r>
              <a:rPr lang="ja-JP" altLang="en-US" sz="2000" dirty="0" smtClean="0"/>
              <a:t> </a:t>
            </a:r>
            <a:r>
              <a:rPr lang="ja-JP" altLang="en-US" sz="2000" dirty="0"/>
              <a:t>精神科を担当する医師について、専従常勤医師配置加算が算定されている場合は、当該加算の規定にかかわらず、精神科を担当する医師に</a:t>
            </a:r>
            <a:r>
              <a:rPr lang="ja-JP" altLang="en-US" sz="2000" dirty="0" smtClean="0"/>
              <a:t>係る</a:t>
            </a:r>
            <a:r>
              <a:rPr lang="ja-JP" altLang="en-US" sz="2000" dirty="0"/>
              <a:t>加算は算定</a:t>
            </a:r>
            <a:r>
              <a:rPr lang="ja-JP" altLang="en-US" sz="2000" dirty="0" smtClean="0"/>
              <a:t>されない。</a:t>
            </a:r>
            <a:endParaRPr lang="ja-JP" altLang="en-US" sz="2000" dirty="0"/>
          </a:p>
          <a:p>
            <a:pPr marL="185738" indent="-185738"/>
            <a:r>
              <a:rPr lang="en-US" altLang="ja-JP" sz="2000" dirty="0" smtClean="0"/>
              <a:t>※</a:t>
            </a:r>
            <a:r>
              <a:rPr lang="ja-JP" altLang="en-US" sz="2000" dirty="0" smtClean="0"/>
              <a:t> </a:t>
            </a:r>
            <a:r>
              <a:rPr lang="ja-JP" altLang="en-US" sz="2000" dirty="0"/>
              <a:t>健康管理を担当する</a:t>
            </a:r>
            <a:r>
              <a:rPr lang="ja-JP" altLang="en-US" sz="2000" dirty="0" smtClean="0"/>
              <a:t>当該施設の</a:t>
            </a:r>
            <a:r>
              <a:rPr lang="ja-JP" altLang="en-US" sz="2000" dirty="0"/>
              <a:t>配置医師（嘱託医）が </a:t>
            </a:r>
            <a:r>
              <a:rPr lang="en-US" altLang="ja-JP" sz="2000" dirty="0"/>
              <a:t>1 </a:t>
            </a:r>
            <a:r>
              <a:rPr lang="ja-JP" altLang="en-US" sz="2000" dirty="0"/>
              <a:t>名であり、当該</a:t>
            </a:r>
            <a:r>
              <a:rPr lang="ja-JP" altLang="en-US" sz="2000" dirty="0" smtClean="0"/>
              <a:t>医師</a:t>
            </a:r>
            <a:r>
              <a:rPr lang="ja-JP" altLang="en-US" sz="2000" dirty="0"/>
              <a:t>が精神科を担当する医師も兼ねる場合は、配置医師として勤務する回数</a:t>
            </a:r>
            <a:r>
              <a:rPr lang="ja-JP" altLang="en-US" sz="2000" dirty="0" smtClean="0"/>
              <a:t>のうち月</a:t>
            </a:r>
            <a:r>
              <a:rPr lang="en-US" altLang="ja-JP" sz="2000" dirty="0" smtClean="0"/>
              <a:t>4</a:t>
            </a:r>
            <a:r>
              <a:rPr lang="ja-JP" altLang="en-US" sz="2000" dirty="0" smtClean="0"/>
              <a:t>回（</a:t>
            </a:r>
            <a:r>
              <a:rPr lang="en-US" altLang="ja-JP" sz="2000" dirty="0" smtClean="0"/>
              <a:t>1</a:t>
            </a:r>
            <a:r>
              <a:rPr lang="ja-JP" altLang="en-US" sz="2000" dirty="0" smtClean="0"/>
              <a:t>回</a:t>
            </a:r>
            <a:r>
              <a:rPr lang="ja-JP" altLang="en-US" sz="2000" dirty="0"/>
              <a:t>あたりの勤務</a:t>
            </a:r>
            <a:r>
              <a:rPr lang="ja-JP" altLang="en-US" sz="2000" dirty="0" smtClean="0"/>
              <a:t>時間</a:t>
            </a:r>
            <a:r>
              <a:rPr lang="en-US" altLang="ja-JP" sz="2000" dirty="0" smtClean="0"/>
              <a:t>3</a:t>
            </a:r>
            <a:r>
              <a:rPr lang="ja-JP" altLang="en-US" sz="2000" dirty="0" smtClean="0"/>
              <a:t>～</a:t>
            </a:r>
            <a:r>
              <a:rPr lang="en-US" altLang="ja-JP" sz="2000" dirty="0" smtClean="0"/>
              <a:t>4</a:t>
            </a:r>
            <a:r>
              <a:rPr lang="ja-JP" altLang="en-US" sz="2000" dirty="0" smtClean="0"/>
              <a:t>時間</a:t>
            </a:r>
            <a:r>
              <a:rPr lang="ja-JP" altLang="en-US" sz="2000" dirty="0"/>
              <a:t>程度）までは加算の算定の</a:t>
            </a:r>
            <a:r>
              <a:rPr lang="ja-JP" altLang="en-US" sz="2000" dirty="0" smtClean="0"/>
              <a:t>基礎としない。</a:t>
            </a:r>
            <a:endParaRPr lang="ja-JP" altLang="en-US" sz="2000" dirty="0"/>
          </a:p>
          <a:p>
            <a:pPr marL="185738" indent="-185738"/>
            <a:r>
              <a:rPr lang="en-US" altLang="ja-JP" sz="2000" dirty="0" smtClean="0"/>
              <a:t>※</a:t>
            </a:r>
            <a:r>
              <a:rPr lang="ja-JP" altLang="en-US" sz="2000" dirty="0" smtClean="0"/>
              <a:t> </a:t>
            </a:r>
            <a:r>
              <a:rPr lang="ja-JP" altLang="en-US" sz="2000" dirty="0"/>
              <a:t>入所者に対し療養指導を行った記録等を残しておくこと</a:t>
            </a:r>
            <a:r>
              <a:rPr lang="ja-JP" altLang="en-US" sz="2000" dirty="0" smtClean="0"/>
              <a:t>。</a:t>
            </a:r>
            <a:endParaRPr lang="en-US" altLang="ja-JP" sz="2000" dirty="0" smtClean="0"/>
          </a:p>
          <a:p>
            <a:pPr marL="185738" indent="-185738"/>
            <a:r>
              <a:rPr lang="en-US" altLang="ja-JP" sz="2000" dirty="0" smtClean="0"/>
              <a:t>※ </a:t>
            </a:r>
            <a:r>
              <a:rPr lang="ja-JP" altLang="en-US" sz="2000" dirty="0" smtClean="0"/>
              <a:t>本加算を算定しようとする施設は、常に、認知症である入所者の数を的確に把握すること。</a:t>
            </a:r>
            <a:endParaRPr lang="ja-JP" altLang="en-US" sz="2000" dirty="0"/>
          </a:p>
        </p:txBody>
      </p:sp>
      <p:sp>
        <p:nvSpPr>
          <p:cNvPr id="7" name="正方形/長方形 6"/>
          <p:cNvSpPr/>
          <p:nvPr/>
        </p:nvSpPr>
        <p:spPr>
          <a:xfrm>
            <a:off x="0" y="26687"/>
            <a:ext cx="12192000" cy="1015663"/>
          </a:xfrm>
          <a:prstGeom prst="rect">
            <a:avLst/>
          </a:prstGeom>
        </p:spPr>
        <p:txBody>
          <a:bodyPr wrap="square">
            <a:spAutoFit/>
          </a:bodyPr>
          <a:lstStyle/>
          <a:p>
            <a:pPr marL="179388" lvl="0" indent="-179388">
              <a:tabLst>
                <a:tab pos="360363" algn="l"/>
              </a:tabLst>
            </a:pPr>
            <a:r>
              <a:rPr lang="ja-JP" altLang="en-US" sz="2000" b="1" dirty="0" smtClean="0">
                <a:solidFill>
                  <a:prstClr val="black"/>
                </a:solidFill>
              </a:rPr>
              <a:t>（９）</a:t>
            </a:r>
            <a:r>
              <a:rPr lang="ja-JP" altLang="en-US" sz="2000" b="1" dirty="0">
                <a:solidFill>
                  <a:prstClr val="black"/>
                </a:solidFill>
              </a:rPr>
              <a:t>精神科医師定期的療養指導加算　</a:t>
            </a:r>
            <a:r>
              <a:rPr lang="en-US" altLang="ja-JP" sz="2000" dirty="0">
                <a:solidFill>
                  <a:prstClr val="black"/>
                </a:solidFill>
              </a:rPr>
              <a:t>5</a:t>
            </a:r>
            <a:r>
              <a:rPr lang="ja-JP" altLang="en-US" sz="2000" dirty="0">
                <a:solidFill>
                  <a:prstClr val="black"/>
                </a:solidFill>
              </a:rPr>
              <a:t>単位／日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179388" lvl="0" indent="92075">
              <a:tabLst>
                <a:tab pos="360363" algn="l"/>
              </a:tabLst>
            </a:pPr>
            <a:r>
              <a:rPr lang="ja-JP" altLang="en-US" sz="2000" dirty="0">
                <a:solidFill>
                  <a:prstClr val="black"/>
                </a:solidFill>
              </a:rPr>
              <a:t>認知症である入所者が全入所者の</a:t>
            </a:r>
            <a:r>
              <a:rPr lang="en-US" altLang="ja-JP" sz="2000" dirty="0">
                <a:solidFill>
                  <a:prstClr val="black"/>
                </a:solidFill>
              </a:rPr>
              <a:t>3</a:t>
            </a:r>
            <a:r>
              <a:rPr lang="ja-JP" altLang="en-US" sz="2000" dirty="0">
                <a:solidFill>
                  <a:prstClr val="black"/>
                </a:solidFill>
              </a:rPr>
              <a:t>分の</a:t>
            </a:r>
            <a:r>
              <a:rPr lang="en-US" altLang="ja-JP" sz="2000" dirty="0">
                <a:solidFill>
                  <a:prstClr val="black"/>
                </a:solidFill>
              </a:rPr>
              <a:t>1</a:t>
            </a:r>
            <a:r>
              <a:rPr lang="ja-JP" altLang="en-US" sz="2000" dirty="0">
                <a:solidFill>
                  <a:prstClr val="black"/>
                </a:solidFill>
              </a:rPr>
              <a:t>以上を占める施設において、精神科を担当する医師による定期的な療養指導が月に</a:t>
            </a:r>
            <a:r>
              <a:rPr lang="en-US" altLang="ja-JP" sz="2000" dirty="0">
                <a:solidFill>
                  <a:prstClr val="black"/>
                </a:solidFill>
              </a:rPr>
              <a:t>2 </a:t>
            </a:r>
            <a:r>
              <a:rPr lang="ja-JP" altLang="en-US" sz="2000" dirty="0">
                <a:solidFill>
                  <a:prstClr val="black"/>
                </a:solidFill>
              </a:rPr>
              <a:t>回以上行われている場合に加算する。</a:t>
            </a:r>
            <a:endParaRPr lang="en-US" altLang="ja-JP" sz="2000" dirty="0">
              <a:solidFill>
                <a:prstClr val="black"/>
              </a:solidFill>
            </a:endParaRPr>
          </a:p>
        </p:txBody>
      </p:sp>
    </p:spTree>
    <p:extLst>
      <p:ext uri="{BB962C8B-B14F-4D97-AF65-F5344CB8AC3E}">
        <p14:creationId xmlns:p14="http://schemas.microsoft.com/office/powerpoint/2010/main" val="12046672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4962" y="6356350"/>
            <a:ext cx="2743200" cy="365125"/>
          </a:xfrm>
        </p:spPr>
        <p:txBody>
          <a:bodyPr/>
          <a:lstStyle/>
          <a:p>
            <a:fld id="{41D9830F-53EB-46B6-9EC0-C4C68F82A889}" type="slidenum">
              <a:rPr kumimoji="1" lang="ja-JP" altLang="en-US" smtClean="0"/>
              <a:t>97</a:t>
            </a:fld>
            <a:endParaRPr kumimoji="1" lang="ja-JP" altLang="en-US"/>
          </a:p>
        </p:txBody>
      </p:sp>
      <p:sp>
        <p:nvSpPr>
          <p:cNvPr id="3" name="正方形/長方形 2"/>
          <p:cNvSpPr/>
          <p:nvPr/>
        </p:nvSpPr>
        <p:spPr>
          <a:xfrm>
            <a:off x="1" y="0"/>
            <a:ext cx="12191999" cy="3385542"/>
          </a:xfrm>
          <a:prstGeom prst="rect">
            <a:avLst/>
          </a:prstGeom>
        </p:spPr>
        <p:txBody>
          <a:bodyPr wrap="square">
            <a:spAutoFit/>
          </a:bodyPr>
          <a:lstStyle/>
          <a:p>
            <a:r>
              <a:rPr lang="ja-JP" altLang="en-US" sz="2000" b="1" dirty="0" smtClean="0"/>
              <a:t>（１０）障害者</a:t>
            </a:r>
            <a:r>
              <a:rPr lang="ja-JP" altLang="en-US" sz="2000" b="1" dirty="0"/>
              <a:t>生活支援体制</a:t>
            </a:r>
            <a:r>
              <a:rPr lang="ja-JP" altLang="en-US" sz="2000" b="1" dirty="0" smtClean="0"/>
              <a:t>加算　</a:t>
            </a:r>
            <a:r>
              <a:rPr lang="en-US" altLang="ja-JP" sz="2000" dirty="0" smtClean="0"/>
              <a:t>※</a:t>
            </a:r>
            <a:r>
              <a:rPr lang="ja-JP" altLang="en-US" sz="2000" dirty="0" smtClean="0"/>
              <a:t>体制届が必要</a:t>
            </a:r>
            <a:endParaRPr lang="en-US" altLang="ja-JP" sz="2000" dirty="0" smtClean="0"/>
          </a:p>
          <a:p>
            <a:pPr marL="185738"/>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は同時算定はできない。</a:t>
            </a:r>
            <a:endParaRPr lang="en-US" altLang="ja-JP" sz="2000" dirty="0" smtClean="0"/>
          </a:p>
          <a:p>
            <a:endParaRPr lang="en-US" altLang="ja-JP" sz="800" dirty="0" smtClean="0"/>
          </a:p>
          <a:p>
            <a:r>
              <a:rPr lang="en-US" altLang="ja-JP" sz="2000" dirty="0" smtClean="0"/>
              <a:t>【</a:t>
            </a:r>
            <a:r>
              <a:rPr lang="ja-JP" altLang="en-US" sz="2000" dirty="0" smtClean="0"/>
              <a:t>障害者</a:t>
            </a:r>
            <a:r>
              <a:rPr lang="ja-JP" altLang="en-US" sz="2000" dirty="0"/>
              <a:t>生活支援体制</a:t>
            </a:r>
            <a:r>
              <a:rPr lang="ja-JP" altLang="en-US" sz="2000" dirty="0" smtClean="0"/>
              <a:t>加算</a:t>
            </a:r>
            <a:r>
              <a:rPr lang="en-US" altLang="ja-JP" sz="2000" dirty="0" smtClean="0"/>
              <a:t>(Ⅰ)】</a:t>
            </a:r>
            <a:r>
              <a:rPr lang="ja-JP" altLang="en-US" sz="2000" dirty="0" smtClean="0"/>
              <a:t>　</a:t>
            </a:r>
            <a:r>
              <a:rPr lang="en-US" altLang="ja-JP" sz="2000" dirty="0" smtClean="0"/>
              <a:t>26</a:t>
            </a:r>
            <a:r>
              <a:rPr lang="ja-JP" altLang="en-US" sz="2000" dirty="0" smtClean="0"/>
              <a:t>単位／日</a:t>
            </a:r>
            <a:endParaRPr lang="ja-JP" altLang="en-US" sz="2000" dirty="0"/>
          </a:p>
          <a:p>
            <a:pPr marL="357188" indent="-185738"/>
            <a:r>
              <a:rPr lang="ja-JP" altLang="en-US" sz="2000" dirty="0" smtClean="0"/>
              <a:t>① 視覚</a:t>
            </a:r>
            <a:r>
              <a:rPr lang="ja-JP" altLang="en-US" sz="2000" dirty="0"/>
              <a:t>、聴覚若しくは言語機能</a:t>
            </a:r>
            <a:r>
              <a:rPr lang="ja-JP" altLang="en-US" sz="2000" dirty="0" smtClean="0"/>
              <a:t>に</a:t>
            </a:r>
            <a:r>
              <a:rPr lang="ja-JP" altLang="en-US" sz="2000" u="sng" dirty="0" smtClean="0"/>
              <a:t>重度の</a:t>
            </a:r>
            <a:r>
              <a:rPr lang="ja-JP" altLang="en-US" sz="2000" dirty="0" smtClean="0"/>
              <a:t>障害</a:t>
            </a:r>
            <a:r>
              <a:rPr lang="ja-JP" altLang="en-US" sz="2000" dirty="0"/>
              <a:t>のある</a:t>
            </a:r>
            <a:r>
              <a:rPr lang="ja-JP" altLang="en-US" sz="2000" dirty="0" smtClean="0"/>
              <a:t>者又は</a:t>
            </a:r>
            <a:r>
              <a:rPr lang="ja-JP" altLang="en-US" sz="2000" u="sng" dirty="0" smtClean="0"/>
              <a:t>重度の</a:t>
            </a:r>
            <a:r>
              <a:rPr lang="ja-JP" altLang="en-US" sz="2000" dirty="0" smtClean="0"/>
              <a:t>知的障害者若しくは精神障害者（以下「視覚障害者等」）で</a:t>
            </a:r>
            <a:r>
              <a:rPr lang="ja-JP" altLang="en-US" sz="2000" dirty="0"/>
              <a:t>ある入所者</a:t>
            </a:r>
            <a:r>
              <a:rPr lang="ja-JP" altLang="en-US" sz="2000" dirty="0" smtClean="0"/>
              <a:t>の占める割合が</a:t>
            </a:r>
            <a:r>
              <a:rPr lang="en-US" altLang="ja-JP" sz="2000" dirty="0" smtClean="0"/>
              <a:t>30</a:t>
            </a:r>
            <a:r>
              <a:rPr lang="ja-JP" altLang="en-US" sz="2000" dirty="0" smtClean="0"/>
              <a:t>％</a:t>
            </a:r>
            <a:r>
              <a:rPr lang="ja-JP" altLang="en-US" sz="2000" dirty="0"/>
              <a:t>以上で</a:t>
            </a:r>
            <a:r>
              <a:rPr lang="ja-JP" altLang="en-US" sz="2000" dirty="0" smtClean="0"/>
              <a:t>ある。</a:t>
            </a:r>
            <a:endParaRPr lang="en-US" altLang="ja-JP" sz="2000" dirty="0" smtClean="0"/>
          </a:p>
          <a:p>
            <a:pPr marL="357188" indent="-185738"/>
            <a:r>
              <a:rPr lang="ja-JP" altLang="en-US" sz="2000" dirty="0" smtClean="0"/>
              <a:t>② 専ら障害者生活支援員としての職務に従事する常勤の職員であるものを１名以上配置している。</a:t>
            </a:r>
            <a:endParaRPr lang="en-US" altLang="ja-JP" sz="2000" dirty="0" smtClean="0"/>
          </a:p>
          <a:p>
            <a:endParaRPr lang="en-US" altLang="ja-JP" sz="300" dirty="0" smtClean="0"/>
          </a:p>
          <a:p>
            <a:endParaRPr lang="en-US" altLang="ja-JP" sz="300" dirty="0" smtClean="0"/>
          </a:p>
          <a:p>
            <a:r>
              <a:rPr lang="en-US" altLang="ja-JP" sz="2000" dirty="0" smtClean="0"/>
              <a:t>【</a:t>
            </a:r>
            <a:r>
              <a:rPr lang="ja-JP" altLang="en-US" sz="2000" dirty="0" smtClean="0"/>
              <a:t>障害者</a:t>
            </a:r>
            <a:r>
              <a:rPr lang="ja-JP" altLang="en-US" sz="2000" dirty="0"/>
              <a:t>生活支援体制</a:t>
            </a:r>
            <a:r>
              <a:rPr lang="ja-JP" altLang="en-US" sz="2000" dirty="0" smtClean="0"/>
              <a:t>加算</a:t>
            </a:r>
            <a:r>
              <a:rPr lang="en-US" altLang="ja-JP" sz="2000" dirty="0" smtClean="0"/>
              <a:t>(Ⅱ)】</a:t>
            </a:r>
            <a:r>
              <a:rPr lang="ja-JP" altLang="en-US" sz="2000" dirty="0" smtClean="0"/>
              <a:t>　</a:t>
            </a:r>
            <a:r>
              <a:rPr lang="en-US" altLang="ja-JP" sz="2000" dirty="0" smtClean="0"/>
              <a:t>41</a:t>
            </a:r>
            <a:r>
              <a:rPr lang="ja-JP" altLang="en-US" sz="2000" dirty="0" smtClean="0"/>
              <a:t>単位／日</a:t>
            </a:r>
            <a:endParaRPr lang="ja-JP" altLang="en-US" sz="2000" dirty="0"/>
          </a:p>
          <a:p>
            <a:pPr marL="357188" indent="-171450">
              <a:tabLst>
                <a:tab pos="442913" algn="l"/>
              </a:tabLst>
            </a:pPr>
            <a:r>
              <a:rPr lang="ja-JP" altLang="en-US" sz="2000" dirty="0" smtClean="0"/>
              <a:t>① 入所者</a:t>
            </a:r>
            <a:r>
              <a:rPr lang="ja-JP" altLang="en-US" sz="2000" dirty="0"/>
              <a:t>のうち、視覚障害者等である入所者の占める割合</a:t>
            </a:r>
            <a:r>
              <a:rPr lang="ja-JP" altLang="en-US" sz="2000" dirty="0" smtClean="0"/>
              <a:t>が</a:t>
            </a:r>
            <a:r>
              <a:rPr lang="en-US" altLang="ja-JP" sz="2000" dirty="0" smtClean="0"/>
              <a:t>50</a:t>
            </a:r>
            <a:r>
              <a:rPr lang="ja-JP" altLang="en-US" sz="2000" dirty="0" smtClean="0"/>
              <a:t>％</a:t>
            </a:r>
            <a:r>
              <a:rPr lang="ja-JP" altLang="en-US" sz="2000" dirty="0"/>
              <a:t>以上</a:t>
            </a:r>
            <a:r>
              <a:rPr lang="ja-JP" altLang="en-US" sz="2000" dirty="0" smtClean="0"/>
              <a:t>である。</a:t>
            </a:r>
            <a:endParaRPr lang="en-US" altLang="ja-JP" sz="2000" dirty="0" smtClean="0"/>
          </a:p>
          <a:p>
            <a:pPr marL="357188" indent="-171450">
              <a:tabLst>
                <a:tab pos="442913" algn="l"/>
              </a:tabLst>
            </a:pPr>
            <a:r>
              <a:rPr lang="ja-JP" altLang="en-US" sz="2000" dirty="0" smtClean="0"/>
              <a:t>② 障害者</a:t>
            </a:r>
            <a:r>
              <a:rPr lang="ja-JP" altLang="en-US" sz="2000" dirty="0"/>
              <a:t>生活支援員であって専ら障害者生活支援員としての職務に従事する常勤の職員で</a:t>
            </a:r>
            <a:r>
              <a:rPr lang="ja-JP" altLang="en-US" sz="2000" dirty="0" smtClean="0"/>
              <a:t>ある者を</a:t>
            </a:r>
            <a:r>
              <a:rPr lang="ja-JP" altLang="en-US" sz="2000" dirty="0"/>
              <a:t>２名以上配置している</a:t>
            </a:r>
            <a:r>
              <a:rPr lang="ja-JP" altLang="en-US" sz="2000" dirty="0" smtClean="0"/>
              <a:t>。</a:t>
            </a:r>
            <a:endParaRPr lang="ja-JP" altLang="en-US" sz="2000" dirty="0"/>
          </a:p>
        </p:txBody>
      </p:sp>
      <p:sp>
        <p:nvSpPr>
          <p:cNvPr id="4" name="正方形/長方形 3"/>
          <p:cNvSpPr/>
          <p:nvPr/>
        </p:nvSpPr>
        <p:spPr>
          <a:xfrm>
            <a:off x="171451" y="3399234"/>
            <a:ext cx="11743134" cy="3123932"/>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smtClean="0"/>
              <a:t>【</a:t>
            </a:r>
            <a:r>
              <a:rPr lang="ja-JP" altLang="en-US" sz="2000" dirty="0" smtClean="0"/>
              <a:t>障害者生活支援員</a:t>
            </a:r>
            <a:r>
              <a:rPr lang="en-US" altLang="ja-JP" sz="2000" dirty="0" smtClean="0"/>
              <a:t>】</a:t>
            </a:r>
          </a:p>
          <a:p>
            <a:pPr marL="185738" indent="-185738"/>
            <a:r>
              <a:rPr lang="ja-JP" altLang="en-US" sz="2000" dirty="0" smtClean="0"/>
              <a:t>・視覚障害　点字の指導、点訳、歩行支援等を行うことができる者</a:t>
            </a:r>
            <a:endParaRPr lang="en-US" altLang="ja-JP" sz="2000" dirty="0" smtClean="0"/>
          </a:p>
          <a:p>
            <a:pPr marL="185738" indent="-185738"/>
            <a:r>
              <a:rPr lang="ja-JP" altLang="en-US" sz="2000" dirty="0" smtClean="0"/>
              <a:t>・聴覚障害又は言語機能障害　手話通訳等を行うことができる者</a:t>
            </a:r>
            <a:endParaRPr lang="en-US" altLang="ja-JP" sz="2000" dirty="0" smtClean="0"/>
          </a:p>
          <a:p>
            <a:pPr marL="185738" indent="-185738"/>
            <a:r>
              <a:rPr lang="ja-JP" altLang="en-US" sz="2000" dirty="0" smtClean="0"/>
              <a:t>・知的障害　知的障害者福祉司の資格を有する者のほか、知的障害者援護施設における指導員、看護師等で入所者の処遇実務経験</a:t>
            </a:r>
            <a:r>
              <a:rPr lang="en-US" altLang="ja-JP" sz="2000" dirty="0" smtClean="0"/>
              <a:t>5</a:t>
            </a:r>
            <a:r>
              <a:rPr lang="ja-JP" altLang="en-US" sz="2000" dirty="0" smtClean="0"/>
              <a:t>年以上の者</a:t>
            </a:r>
            <a:endParaRPr lang="en-US" altLang="ja-JP" sz="2000" dirty="0" smtClean="0"/>
          </a:p>
          <a:p>
            <a:pPr marL="185738" indent="-185738"/>
            <a:r>
              <a:rPr lang="ja-JP" altLang="en-US" sz="2000" dirty="0" smtClean="0"/>
              <a:t>・精神障害　精神保健福祉士又は精神保健福祉法施行令第</a:t>
            </a:r>
            <a:r>
              <a:rPr lang="en-US" altLang="ja-JP" sz="2000" dirty="0" smtClean="0"/>
              <a:t>12</a:t>
            </a:r>
            <a:r>
              <a:rPr lang="ja-JP" altLang="en-US" sz="2000" dirty="0" smtClean="0"/>
              <a:t>条各号に掲げる者</a:t>
            </a:r>
            <a:endParaRPr lang="en-US" altLang="ja-JP" sz="2000" dirty="0" smtClean="0"/>
          </a:p>
          <a:p>
            <a:pPr marL="185738" indent="-185738"/>
            <a:r>
              <a:rPr lang="en-US" altLang="ja-JP" sz="2000" dirty="0" smtClean="0"/>
              <a:t>※ </a:t>
            </a:r>
            <a:r>
              <a:rPr lang="ja-JP" altLang="en-US" sz="2000" dirty="0" smtClean="0"/>
              <a:t>それぞれの障害に対応できる専門性を有する者が配置されていることが</a:t>
            </a:r>
            <a:r>
              <a:rPr lang="ja-JP" altLang="en-US" sz="2000" dirty="0"/>
              <a:t>望ましい</a:t>
            </a:r>
            <a:r>
              <a:rPr lang="ja-JP" altLang="en-US" sz="2000" dirty="0" smtClean="0"/>
              <a:t>が、例えば、視覚障害に対応できる常勤専従の障害者生活支援員に加えて、聴覚障害、言語機能障害、知的障害及び精神障害に対応できる非常勤職員の配置又は他の職員が兼務することにより、適切な生活の支援を行うことができれば、当該加算の要件を満たすものとする。</a:t>
            </a:r>
            <a:endParaRPr lang="ja-JP" altLang="en-US" sz="2000" dirty="0"/>
          </a:p>
        </p:txBody>
      </p:sp>
    </p:spTree>
    <p:extLst>
      <p:ext uri="{BB962C8B-B14F-4D97-AF65-F5344CB8AC3E}">
        <p14:creationId xmlns:p14="http://schemas.microsoft.com/office/powerpoint/2010/main" val="1285534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29725" y="6342062"/>
            <a:ext cx="2743200" cy="365125"/>
          </a:xfrm>
        </p:spPr>
        <p:txBody>
          <a:bodyPr/>
          <a:lstStyle/>
          <a:p>
            <a:fld id="{41D9830F-53EB-46B6-9EC0-C4C68F82A889}" type="slidenum">
              <a:rPr kumimoji="1" lang="ja-JP" altLang="en-US" smtClean="0"/>
              <a:t>98</a:t>
            </a:fld>
            <a:endParaRPr kumimoji="1" lang="ja-JP" altLang="en-US" dirty="0"/>
          </a:p>
        </p:txBody>
      </p:sp>
      <p:sp>
        <p:nvSpPr>
          <p:cNvPr id="3" name="正方形/長方形 2"/>
          <p:cNvSpPr/>
          <p:nvPr/>
        </p:nvSpPr>
        <p:spPr>
          <a:xfrm>
            <a:off x="0" y="0"/>
            <a:ext cx="12192000" cy="1323439"/>
          </a:xfrm>
          <a:prstGeom prst="rect">
            <a:avLst/>
          </a:prstGeom>
        </p:spPr>
        <p:txBody>
          <a:bodyPr wrap="square">
            <a:spAutoFit/>
          </a:bodyPr>
          <a:lstStyle/>
          <a:p>
            <a:r>
              <a:rPr lang="ja-JP" altLang="en-US" sz="2000" b="1" dirty="0">
                <a:solidFill>
                  <a:prstClr val="black"/>
                </a:solidFill>
              </a:rPr>
              <a:t>（</a:t>
            </a:r>
            <a:r>
              <a:rPr lang="ja-JP" altLang="en-US" sz="2000" b="1" dirty="0" smtClean="0">
                <a:solidFill>
                  <a:prstClr val="black"/>
                </a:solidFill>
              </a:rPr>
              <a:t>１１）入院・外泊した時の費用</a:t>
            </a:r>
            <a:r>
              <a:rPr lang="ja-JP" altLang="en-US" sz="2000" dirty="0" smtClean="0">
                <a:solidFill>
                  <a:prstClr val="black"/>
                </a:solidFill>
              </a:rPr>
              <a:t>　</a:t>
            </a:r>
            <a:r>
              <a:rPr lang="en-US" altLang="ja-JP" sz="2000" dirty="0" smtClean="0">
                <a:solidFill>
                  <a:prstClr val="black"/>
                </a:solidFill>
              </a:rPr>
              <a:t>246</a:t>
            </a:r>
            <a:r>
              <a:rPr lang="ja-JP" altLang="en-US" sz="2000" dirty="0" smtClean="0">
                <a:solidFill>
                  <a:prstClr val="black"/>
                </a:solidFill>
              </a:rPr>
              <a:t>単位／日</a:t>
            </a:r>
            <a:endParaRPr lang="en-US" altLang="ja-JP" sz="2000" dirty="0" smtClean="0">
              <a:solidFill>
                <a:prstClr val="black"/>
              </a:solidFill>
            </a:endParaRPr>
          </a:p>
          <a:p>
            <a:pPr marL="85725" indent="185738"/>
            <a:r>
              <a:rPr lang="ja-JP" altLang="en-US" sz="2000" dirty="0"/>
              <a:t>入所者が病院又は診療所への入院を要した場合及び入所者に対して居宅における外泊を認めた場合は</a:t>
            </a:r>
            <a:r>
              <a:rPr lang="ja-JP" altLang="en-US" sz="2000" dirty="0" smtClean="0"/>
              <a:t>、</a:t>
            </a:r>
            <a:r>
              <a:rPr lang="en-US" altLang="ja-JP" sz="2000" dirty="0" smtClean="0"/>
              <a:t>1</a:t>
            </a:r>
            <a:r>
              <a:rPr lang="ja-JP" altLang="en-US" sz="2000" dirty="0" smtClean="0"/>
              <a:t>月に</a:t>
            </a:r>
            <a:r>
              <a:rPr lang="en-US" altLang="ja-JP" sz="2000" dirty="0" smtClean="0"/>
              <a:t>6</a:t>
            </a:r>
            <a:r>
              <a:rPr lang="ja-JP" altLang="en-US" sz="2000" dirty="0" smtClean="0"/>
              <a:t>日</a:t>
            </a:r>
            <a:r>
              <a:rPr lang="ja-JP" altLang="en-US" sz="2000" dirty="0"/>
              <a:t>を限度として所定単位数に</a:t>
            </a:r>
            <a:r>
              <a:rPr lang="ja-JP" altLang="en-US" sz="2000" dirty="0" smtClean="0"/>
              <a:t>代えて算定</a:t>
            </a:r>
            <a:r>
              <a:rPr lang="ja-JP" altLang="en-US" sz="2000" dirty="0"/>
              <a:t>する</a:t>
            </a:r>
            <a:r>
              <a:rPr lang="ja-JP" altLang="en-US" sz="2000" dirty="0" smtClean="0"/>
              <a:t>。</a:t>
            </a:r>
            <a:endParaRPr lang="en-US" altLang="ja-JP" sz="2000" dirty="0" smtClean="0"/>
          </a:p>
          <a:p>
            <a:pPr marL="85725" indent="185738"/>
            <a:r>
              <a:rPr lang="ja-JP" altLang="en-US" sz="2000" dirty="0" smtClean="0"/>
              <a:t>ただし</a:t>
            </a:r>
            <a:r>
              <a:rPr lang="ja-JP" altLang="en-US" sz="2000" dirty="0"/>
              <a:t>、入院又は外泊の初日及び最終日は所定単位数を算定するため、当該加算は算定できない</a:t>
            </a:r>
            <a:r>
              <a:rPr lang="ja-JP" altLang="en-US" sz="2000" dirty="0" smtClean="0"/>
              <a:t>。</a:t>
            </a:r>
            <a:endParaRPr lang="ja-JP" altLang="en-US" sz="2000" dirty="0"/>
          </a:p>
        </p:txBody>
      </p:sp>
      <p:sp>
        <p:nvSpPr>
          <p:cNvPr id="4" name="正方形/長方形 3"/>
          <p:cNvSpPr/>
          <p:nvPr/>
        </p:nvSpPr>
        <p:spPr>
          <a:xfrm>
            <a:off x="200026" y="1265035"/>
            <a:ext cx="11872912" cy="5547673"/>
          </a:xfrm>
          <a:prstGeom prst="rect">
            <a:avLst/>
          </a:prstGeom>
          <a:ln w="6350">
            <a:solidFill>
              <a:schemeClr val="tx1"/>
            </a:solidFill>
            <a:prstDash val="sysDot"/>
          </a:ln>
        </p:spPr>
        <p:txBody>
          <a:bodyPr wrap="square" bIns="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入所者</a:t>
            </a:r>
            <a:r>
              <a:rPr lang="ja-JP" altLang="en-US" sz="2000" dirty="0">
                <a:solidFill>
                  <a:prstClr val="black"/>
                </a:solidFill>
              </a:rPr>
              <a:t>の入院又は外泊の期間中にそのまま退所した場合、退所した日の外泊時の費用は</a:t>
            </a:r>
            <a:r>
              <a:rPr lang="ja-JP" altLang="en-US" sz="2000" dirty="0" smtClean="0">
                <a:solidFill>
                  <a:prstClr val="black"/>
                </a:solidFill>
              </a:rPr>
              <a:t>算定できる。</a:t>
            </a:r>
            <a:endParaRPr lang="ja-JP" altLang="en-US" sz="2000" dirty="0">
              <a:solidFill>
                <a:prstClr val="black"/>
              </a:solidFill>
            </a:endParaRPr>
          </a:p>
          <a:p>
            <a:pPr marL="185738" lvl="0" indent="-185738"/>
            <a:endParaRPr lang="en-US" altLang="ja-JP" sz="2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入所者</a:t>
            </a:r>
            <a:r>
              <a:rPr lang="ja-JP" altLang="en-US" sz="2000" dirty="0">
                <a:solidFill>
                  <a:prstClr val="black"/>
                </a:solidFill>
              </a:rPr>
              <a:t>の外泊の期間中にそのまま併設医療機関に入院した場合は、入院日以降についての外泊時の費用は</a:t>
            </a:r>
            <a:r>
              <a:rPr lang="ja-JP" altLang="en-US" sz="2000" dirty="0" smtClean="0">
                <a:solidFill>
                  <a:prstClr val="black"/>
                </a:solidFill>
              </a:rPr>
              <a:t>算定できない。</a:t>
            </a:r>
            <a:endParaRPr lang="en-US" altLang="ja-JP" sz="2000" dirty="0" smtClean="0">
              <a:solidFill>
                <a:prstClr val="black"/>
              </a:solidFill>
            </a:endParaRPr>
          </a:p>
          <a:p>
            <a:pPr marL="185738" lvl="0" indent="-185738"/>
            <a:endParaRPr lang="en-US" altLang="ja-JP" sz="2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入所者</a:t>
            </a:r>
            <a:r>
              <a:rPr lang="ja-JP" altLang="en-US" sz="2000" dirty="0">
                <a:solidFill>
                  <a:prstClr val="black"/>
                </a:solidFill>
              </a:rPr>
              <a:t>の入院又は外泊の期間中で、かつ、入院又は外泊時の費用の算定期間中は、当該入所者が使用していたベッドを他のサービスに利用することなく空けておくことが原則である。当該入所者の同意があれば、そのベッドを短期入所生活介護に活用する事は可能であるが、この場合は、入院又は外泊時の費用は算定できない。</a:t>
            </a:r>
          </a:p>
          <a:p>
            <a:pPr marL="185738" lvl="0" indent="-185738"/>
            <a:endParaRPr lang="en-US" altLang="ja-JP" sz="2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１回</a:t>
            </a:r>
            <a:r>
              <a:rPr lang="ja-JP" altLang="en-US" sz="2000" dirty="0">
                <a:solidFill>
                  <a:prstClr val="black"/>
                </a:solidFill>
              </a:rPr>
              <a:t>の入院又は外泊で月をまたがる場合 は、最大で</a:t>
            </a:r>
            <a:r>
              <a:rPr lang="ja-JP" altLang="en-US" sz="2000" dirty="0" smtClean="0">
                <a:solidFill>
                  <a:prstClr val="black"/>
                </a:solidFill>
              </a:rPr>
              <a:t>連続</a:t>
            </a:r>
            <a:r>
              <a:rPr lang="en-US" altLang="ja-JP" sz="2000" dirty="0" smtClean="0">
                <a:solidFill>
                  <a:prstClr val="black"/>
                </a:solidFill>
              </a:rPr>
              <a:t>13</a:t>
            </a:r>
            <a:r>
              <a:rPr lang="ja-JP" altLang="en-US" sz="2000" dirty="0" smtClean="0">
                <a:solidFill>
                  <a:prstClr val="black"/>
                </a:solidFill>
              </a:rPr>
              <a:t>泊（</a:t>
            </a:r>
            <a:r>
              <a:rPr lang="en-US" altLang="ja-JP" sz="2000" dirty="0" smtClean="0">
                <a:solidFill>
                  <a:prstClr val="black"/>
                </a:solidFill>
              </a:rPr>
              <a:t>12</a:t>
            </a:r>
            <a:r>
              <a:rPr lang="ja-JP" altLang="en-US" sz="2000" dirty="0" smtClean="0">
                <a:solidFill>
                  <a:prstClr val="black"/>
                </a:solidFill>
              </a:rPr>
              <a:t>日分</a:t>
            </a:r>
            <a:r>
              <a:rPr lang="ja-JP" altLang="en-US" sz="2000" dirty="0">
                <a:solidFill>
                  <a:prstClr val="black"/>
                </a:solidFill>
              </a:rPr>
              <a:t>）まで入院又は外泊時の費用の算定が可能。</a:t>
            </a:r>
          </a:p>
          <a:p>
            <a:pPr marL="185738" lvl="0" indent="-185738"/>
            <a:r>
              <a:rPr lang="ja-JP" altLang="en-US" sz="2000" dirty="0">
                <a:solidFill>
                  <a:prstClr val="black"/>
                </a:solidFill>
              </a:rPr>
              <a:t>（例）月をまたがる入院の場合（入院期間　</a:t>
            </a:r>
            <a:r>
              <a:rPr lang="en-US" altLang="ja-JP" sz="2000" dirty="0">
                <a:solidFill>
                  <a:prstClr val="black"/>
                </a:solidFill>
              </a:rPr>
              <a:t>1</a:t>
            </a:r>
            <a:r>
              <a:rPr lang="ja-JP" altLang="en-US" sz="2000" dirty="0">
                <a:solidFill>
                  <a:prstClr val="black"/>
                </a:solidFill>
              </a:rPr>
              <a:t>月</a:t>
            </a:r>
            <a:r>
              <a:rPr lang="en-US" altLang="ja-JP" sz="2000" dirty="0">
                <a:solidFill>
                  <a:prstClr val="black"/>
                </a:solidFill>
              </a:rPr>
              <a:t>25</a:t>
            </a:r>
            <a:r>
              <a:rPr lang="ja-JP" altLang="en-US" sz="2000" dirty="0">
                <a:solidFill>
                  <a:prstClr val="black"/>
                </a:solidFill>
              </a:rPr>
              <a:t>日～</a:t>
            </a:r>
            <a:r>
              <a:rPr lang="en-US" altLang="ja-JP" sz="2000" dirty="0">
                <a:solidFill>
                  <a:prstClr val="black"/>
                </a:solidFill>
              </a:rPr>
              <a:t>3</a:t>
            </a:r>
            <a:r>
              <a:rPr lang="ja-JP" altLang="en-US" sz="2000" dirty="0">
                <a:solidFill>
                  <a:prstClr val="black"/>
                </a:solidFill>
              </a:rPr>
              <a:t>月</a:t>
            </a:r>
            <a:r>
              <a:rPr lang="en-US" altLang="ja-JP" sz="2000" dirty="0">
                <a:solidFill>
                  <a:prstClr val="black"/>
                </a:solidFill>
              </a:rPr>
              <a:t>8</a:t>
            </a:r>
            <a:r>
              <a:rPr lang="ja-JP" altLang="en-US" sz="2000" dirty="0">
                <a:solidFill>
                  <a:prstClr val="black"/>
                </a:solidFill>
              </a:rPr>
              <a:t>日）</a:t>
            </a:r>
            <a:endParaRPr lang="en-US" altLang="ja-JP" sz="2000" dirty="0">
              <a:solidFill>
                <a:prstClr val="black"/>
              </a:solidFill>
            </a:endParaRPr>
          </a:p>
          <a:p>
            <a:pPr marL="714375" lvl="0">
              <a:lnSpc>
                <a:spcPts val="2100"/>
              </a:lnSpc>
            </a:pPr>
            <a:r>
              <a:rPr lang="en-US" altLang="ja-JP" sz="2000" dirty="0">
                <a:solidFill>
                  <a:prstClr val="black"/>
                </a:solidFill>
              </a:rPr>
              <a:t>1</a:t>
            </a:r>
            <a:r>
              <a:rPr lang="ja-JP" altLang="en-US" sz="2000" dirty="0">
                <a:solidFill>
                  <a:prstClr val="black"/>
                </a:solidFill>
              </a:rPr>
              <a:t>月</a:t>
            </a:r>
            <a:r>
              <a:rPr lang="en-US" altLang="ja-JP" sz="2000" dirty="0">
                <a:solidFill>
                  <a:prstClr val="black"/>
                </a:solidFill>
              </a:rPr>
              <a:t>25</a:t>
            </a:r>
            <a:r>
              <a:rPr lang="ja-JP" altLang="en-US" sz="2000" dirty="0">
                <a:solidFill>
                  <a:prstClr val="black"/>
                </a:solidFill>
              </a:rPr>
              <a:t>日　入院　  </a:t>
            </a:r>
            <a:r>
              <a:rPr lang="en-US" altLang="ja-JP" sz="2000" dirty="0">
                <a:solidFill>
                  <a:prstClr val="black"/>
                </a:solidFill>
              </a:rPr>
              <a:t>…</a:t>
            </a:r>
            <a:r>
              <a:rPr lang="ja-JP" altLang="en-US" sz="2000" dirty="0">
                <a:solidFill>
                  <a:prstClr val="black"/>
                </a:solidFill>
              </a:rPr>
              <a:t>　所定単位数を算定</a:t>
            </a:r>
            <a:endParaRPr lang="en-US" altLang="ja-JP" sz="2000" dirty="0">
              <a:solidFill>
                <a:prstClr val="black"/>
              </a:solidFill>
            </a:endParaRPr>
          </a:p>
          <a:p>
            <a:pPr marL="714375" lvl="0">
              <a:lnSpc>
                <a:spcPts val="2100"/>
              </a:lnSpc>
            </a:pPr>
            <a:r>
              <a:rPr lang="en-US" altLang="ja-JP" sz="2000" dirty="0">
                <a:solidFill>
                  <a:prstClr val="black"/>
                </a:solidFill>
              </a:rPr>
              <a:t>1</a:t>
            </a:r>
            <a:r>
              <a:rPr lang="ja-JP" altLang="en-US" sz="2000" dirty="0">
                <a:solidFill>
                  <a:prstClr val="black"/>
                </a:solidFill>
              </a:rPr>
              <a:t>月</a:t>
            </a:r>
            <a:r>
              <a:rPr lang="en-US" altLang="ja-JP" sz="2000" dirty="0">
                <a:solidFill>
                  <a:prstClr val="black"/>
                </a:solidFill>
              </a:rPr>
              <a:t>26</a:t>
            </a:r>
            <a:r>
              <a:rPr lang="ja-JP" altLang="en-US" sz="2000" dirty="0">
                <a:solidFill>
                  <a:prstClr val="black"/>
                </a:solidFill>
              </a:rPr>
              <a:t>日～</a:t>
            </a:r>
            <a:r>
              <a:rPr lang="en-US" altLang="ja-JP" sz="2000" dirty="0">
                <a:solidFill>
                  <a:prstClr val="black"/>
                </a:solidFill>
              </a:rPr>
              <a:t>1</a:t>
            </a:r>
            <a:r>
              <a:rPr lang="ja-JP" altLang="en-US" sz="2000" dirty="0">
                <a:solidFill>
                  <a:prstClr val="black"/>
                </a:solidFill>
              </a:rPr>
              <a:t>月</a:t>
            </a:r>
            <a:r>
              <a:rPr lang="en-US" altLang="ja-JP" sz="2000" dirty="0">
                <a:solidFill>
                  <a:prstClr val="black"/>
                </a:solidFill>
              </a:rPr>
              <a:t>31</a:t>
            </a:r>
            <a:r>
              <a:rPr lang="ja-JP" altLang="en-US" sz="2000" dirty="0">
                <a:solidFill>
                  <a:prstClr val="black"/>
                </a:solidFill>
              </a:rPr>
              <a:t>日（</a:t>
            </a:r>
            <a:r>
              <a:rPr lang="en-US" altLang="ja-JP" sz="2000" dirty="0">
                <a:solidFill>
                  <a:prstClr val="black"/>
                </a:solidFill>
              </a:rPr>
              <a:t>6</a:t>
            </a:r>
            <a:r>
              <a:rPr lang="ja-JP" altLang="en-US" sz="2000" dirty="0">
                <a:solidFill>
                  <a:prstClr val="black"/>
                </a:solidFill>
              </a:rPr>
              <a:t>日間）　</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1</a:t>
            </a:r>
            <a:r>
              <a:rPr lang="ja-JP" altLang="en-US" sz="2000" dirty="0">
                <a:solidFill>
                  <a:prstClr val="black"/>
                </a:solidFill>
              </a:rPr>
              <a:t>日につき</a:t>
            </a:r>
            <a:r>
              <a:rPr lang="en-US" altLang="ja-JP" sz="2000" dirty="0">
                <a:solidFill>
                  <a:prstClr val="black"/>
                </a:solidFill>
              </a:rPr>
              <a:t>246</a:t>
            </a:r>
            <a:r>
              <a:rPr lang="ja-JP" altLang="en-US" sz="2000" dirty="0">
                <a:solidFill>
                  <a:prstClr val="black"/>
                </a:solidFill>
              </a:rPr>
              <a:t>単位を算定可</a:t>
            </a:r>
            <a:endParaRPr lang="en-US" altLang="ja-JP" sz="2000" dirty="0">
              <a:solidFill>
                <a:prstClr val="black"/>
              </a:solidFill>
            </a:endParaRPr>
          </a:p>
          <a:p>
            <a:pPr marL="714375">
              <a:lnSpc>
                <a:spcPts val="2100"/>
              </a:lnSpc>
            </a:pPr>
            <a:r>
              <a:rPr lang="en-US" altLang="ja-JP" sz="2000" dirty="0">
                <a:solidFill>
                  <a:prstClr val="black"/>
                </a:solidFill>
              </a:rPr>
              <a:t>2</a:t>
            </a:r>
            <a:r>
              <a:rPr lang="ja-JP" altLang="en-US" sz="2000" dirty="0">
                <a:solidFill>
                  <a:prstClr val="black"/>
                </a:solidFill>
              </a:rPr>
              <a:t>月</a:t>
            </a:r>
            <a:r>
              <a:rPr lang="en-US" altLang="ja-JP" sz="2000" dirty="0">
                <a:solidFill>
                  <a:prstClr val="black"/>
                </a:solidFill>
              </a:rPr>
              <a:t>1</a:t>
            </a:r>
            <a:r>
              <a:rPr lang="ja-JP" altLang="en-US" sz="2000" dirty="0">
                <a:solidFill>
                  <a:prstClr val="black"/>
                </a:solidFill>
              </a:rPr>
              <a:t>日 ～ </a:t>
            </a:r>
            <a:r>
              <a:rPr lang="en-US" altLang="ja-JP" sz="2000" dirty="0">
                <a:solidFill>
                  <a:prstClr val="black"/>
                </a:solidFill>
              </a:rPr>
              <a:t>2</a:t>
            </a:r>
            <a:r>
              <a:rPr lang="ja-JP" altLang="en-US" sz="2000" dirty="0">
                <a:solidFill>
                  <a:prstClr val="black"/>
                </a:solidFill>
              </a:rPr>
              <a:t>月</a:t>
            </a:r>
            <a:r>
              <a:rPr lang="en-US" altLang="ja-JP" sz="2000" dirty="0">
                <a:solidFill>
                  <a:prstClr val="black"/>
                </a:solidFill>
              </a:rPr>
              <a:t>6</a:t>
            </a:r>
            <a:r>
              <a:rPr lang="ja-JP" altLang="en-US" sz="2000" dirty="0">
                <a:solidFill>
                  <a:prstClr val="black"/>
                </a:solidFill>
              </a:rPr>
              <a:t>日  （</a:t>
            </a:r>
            <a:r>
              <a:rPr lang="en-US" altLang="ja-JP" sz="2000" dirty="0">
                <a:solidFill>
                  <a:prstClr val="black"/>
                </a:solidFill>
              </a:rPr>
              <a:t>6</a:t>
            </a:r>
            <a:r>
              <a:rPr lang="ja-JP" altLang="en-US" sz="2000" dirty="0">
                <a:solidFill>
                  <a:prstClr val="black"/>
                </a:solidFill>
              </a:rPr>
              <a:t>日間）　</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1</a:t>
            </a:r>
            <a:r>
              <a:rPr lang="ja-JP" altLang="en-US" sz="2000" dirty="0">
                <a:solidFill>
                  <a:prstClr val="black"/>
                </a:solidFill>
              </a:rPr>
              <a:t>日につき</a:t>
            </a:r>
            <a:r>
              <a:rPr lang="en-US" altLang="ja-JP" sz="2000" dirty="0">
                <a:solidFill>
                  <a:prstClr val="black"/>
                </a:solidFill>
              </a:rPr>
              <a:t>246</a:t>
            </a:r>
            <a:r>
              <a:rPr lang="ja-JP" altLang="en-US" sz="2000" dirty="0">
                <a:solidFill>
                  <a:prstClr val="black"/>
                </a:solidFill>
              </a:rPr>
              <a:t>単位を算定可</a:t>
            </a:r>
            <a:endParaRPr lang="en-US" altLang="ja-JP" sz="2000" dirty="0">
              <a:solidFill>
                <a:prstClr val="black"/>
              </a:solidFill>
            </a:endParaRPr>
          </a:p>
          <a:p>
            <a:pPr marL="714375" lvl="0">
              <a:lnSpc>
                <a:spcPts val="2100"/>
              </a:lnSpc>
            </a:pPr>
            <a:r>
              <a:rPr lang="en-US" altLang="ja-JP" sz="2000" dirty="0">
                <a:solidFill>
                  <a:prstClr val="black"/>
                </a:solidFill>
              </a:rPr>
              <a:t>2</a:t>
            </a:r>
            <a:r>
              <a:rPr lang="ja-JP" altLang="en-US" sz="2000" dirty="0">
                <a:solidFill>
                  <a:prstClr val="black"/>
                </a:solidFill>
              </a:rPr>
              <a:t>月</a:t>
            </a:r>
            <a:r>
              <a:rPr lang="en-US" altLang="ja-JP" sz="2000" dirty="0">
                <a:solidFill>
                  <a:prstClr val="black"/>
                </a:solidFill>
              </a:rPr>
              <a:t>7</a:t>
            </a:r>
            <a:r>
              <a:rPr lang="ja-JP" altLang="en-US" sz="2000" dirty="0">
                <a:solidFill>
                  <a:prstClr val="black"/>
                </a:solidFill>
              </a:rPr>
              <a:t>日～</a:t>
            </a:r>
            <a:r>
              <a:rPr lang="en-US" altLang="ja-JP" sz="2000" dirty="0">
                <a:solidFill>
                  <a:prstClr val="black"/>
                </a:solidFill>
              </a:rPr>
              <a:t>3</a:t>
            </a:r>
            <a:r>
              <a:rPr lang="ja-JP" altLang="en-US" sz="2000" dirty="0">
                <a:solidFill>
                  <a:prstClr val="black"/>
                </a:solidFill>
              </a:rPr>
              <a:t>月</a:t>
            </a:r>
            <a:r>
              <a:rPr lang="en-US" altLang="ja-JP" sz="2000" dirty="0">
                <a:solidFill>
                  <a:prstClr val="black"/>
                </a:solidFill>
              </a:rPr>
              <a:t>7</a:t>
            </a:r>
            <a:r>
              <a:rPr lang="ja-JP" altLang="en-US" sz="2000" dirty="0">
                <a:solidFill>
                  <a:prstClr val="black"/>
                </a:solidFill>
              </a:rPr>
              <a:t>日　</a:t>
            </a:r>
            <a:r>
              <a:rPr lang="en-US" altLang="ja-JP" sz="2000" dirty="0">
                <a:solidFill>
                  <a:prstClr val="black"/>
                </a:solidFill>
              </a:rPr>
              <a:t>…</a:t>
            </a:r>
            <a:r>
              <a:rPr lang="ja-JP" altLang="en-US" sz="2000" dirty="0">
                <a:solidFill>
                  <a:prstClr val="black"/>
                </a:solidFill>
              </a:rPr>
              <a:t>　費用算定不可</a:t>
            </a:r>
            <a:endParaRPr lang="en-US" altLang="ja-JP" sz="2000" dirty="0">
              <a:solidFill>
                <a:prstClr val="black"/>
              </a:solidFill>
            </a:endParaRPr>
          </a:p>
          <a:p>
            <a:pPr marL="714375" lvl="0">
              <a:lnSpc>
                <a:spcPts val="2100"/>
              </a:lnSpc>
            </a:pPr>
            <a:r>
              <a:rPr lang="en-US" altLang="ja-JP" sz="2000" dirty="0">
                <a:solidFill>
                  <a:prstClr val="black"/>
                </a:solidFill>
              </a:rPr>
              <a:t>3</a:t>
            </a:r>
            <a:r>
              <a:rPr lang="ja-JP" altLang="en-US" sz="2000" dirty="0">
                <a:solidFill>
                  <a:prstClr val="black"/>
                </a:solidFill>
              </a:rPr>
              <a:t>月</a:t>
            </a:r>
            <a:r>
              <a:rPr lang="en-US" altLang="ja-JP" sz="2000" dirty="0">
                <a:solidFill>
                  <a:prstClr val="black"/>
                </a:solidFill>
              </a:rPr>
              <a:t>8</a:t>
            </a:r>
            <a:r>
              <a:rPr lang="ja-JP" altLang="en-US" sz="2000" dirty="0">
                <a:solidFill>
                  <a:prstClr val="black"/>
                </a:solidFill>
              </a:rPr>
              <a:t>日　退院　　</a:t>
            </a:r>
            <a:r>
              <a:rPr lang="en-US" altLang="ja-JP" sz="2000" dirty="0">
                <a:solidFill>
                  <a:prstClr val="black"/>
                </a:solidFill>
              </a:rPr>
              <a:t>…</a:t>
            </a:r>
            <a:r>
              <a:rPr lang="ja-JP" altLang="en-US" sz="2000" dirty="0">
                <a:solidFill>
                  <a:prstClr val="black"/>
                </a:solidFill>
              </a:rPr>
              <a:t>　所定単位数を算定</a:t>
            </a:r>
          </a:p>
          <a:p>
            <a:pPr marL="185738" lvl="0" indent="-185738"/>
            <a:endParaRPr lang="en-US" altLang="ja-JP" sz="200" dirty="0" smtClean="0">
              <a:solidFill>
                <a:prstClr val="black"/>
              </a:solidFill>
            </a:endParaRPr>
          </a:p>
          <a:p>
            <a:pPr marL="185738" lvl="0" indent="-185738"/>
            <a:r>
              <a:rPr lang="en-US" altLang="ja-JP" sz="2000" dirty="0" smtClean="0">
                <a:solidFill>
                  <a:prstClr val="black"/>
                </a:solidFill>
              </a:rPr>
              <a:t>※</a:t>
            </a:r>
            <a:r>
              <a:rPr lang="ja-JP" altLang="en-US" sz="2000" dirty="0" smtClean="0">
                <a:solidFill>
                  <a:prstClr val="black"/>
                </a:solidFill>
              </a:rPr>
              <a:t>「</a:t>
            </a:r>
            <a:r>
              <a:rPr lang="ja-JP" altLang="en-US" sz="2000" dirty="0">
                <a:solidFill>
                  <a:prstClr val="black"/>
                </a:solidFill>
              </a:rPr>
              <a:t>外泊」には入所者の親戚の家における宿泊、子供又はその家族と旅行に行く場合の宿泊等も含む。</a:t>
            </a:r>
          </a:p>
          <a:p>
            <a:pPr marL="185738" lvl="0" indent="-185738"/>
            <a:endParaRPr lang="en-US" altLang="ja-JP" sz="2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外泊</a:t>
            </a:r>
            <a:r>
              <a:rPr lang="ja-JP" altLang="en-US" sz="2000" dirty="0">
                <a:solidFill>
                  <a:prstClr val="black"/>
                </a:solidFill>
              </a:rPr>
              <a:t>の期間中は、当該入所者については、居宅介護サービス費は算定できない</a:t>
            </a:r>
            <a:r>
              <a:rPr lang="ja-JP" altLang="en-US" sz="2000" dirty="0" smtClean="0">
                <a:solidFill>
                  <a:prstClr val="black"/>
                </a:solidFill>
              </a:rPr>
              <a:t>。</a:t>
            </a:r>
            <a:endParaRPr lang="en-US" altLang="ja-JP" sz="2000" dirty="0" smtClean="0">
              <a:solidFill>
                <a:prstClr val="black"/>
              </a:solidFill>
            </a:endParaRPr>
          </a:p>
          <a:p>
            <a:pPr marL="185738" lvl="0" indent="-185738"/>
            <a:endParaRPr lang="en-US" altLang="ja-JP" sz="200" dirty="0" smtClean="0">
              <a:solidFill>
                <a:prstClr val="black"/>
              </a:solidFill>
            </a:endParaRPr>
          </a:p>
          <a:p>
            <a:pPr marL="185738" lvl="0" indent="-185738"/>
            <a:r>
              <a:rPr lang="en-US" altLang="ja-JP" sz="2000" dirty="0" smtClean="0">
                <a:solidFill>
                  <a:prstClr val="black"/>
                </a:solidFill>
              </a:rPr>
              <a:t>※</a:t>
            </a:r>
            <a:r>
              <a:rPr lang="ja-JP" altLang="en-US" sz="2000" spc="-100" dirty="0" smtClean="0">
                <a:solidFill>
                  <a:prstClr val="black"/>
                </a:solidFill>
              </a:rPr>
              <a:t>「</a:t>
            </a:r>
            <a:r>
              <a:rPr lang="ja-JP" altLang="en-US" sz="2000" spc="-100" dirty="0">
                <a:solidFill>
                  <a:prstClr val="black"/>
                </a:solidFill>
              </a:rPr>
              <a:t>入院」の場合、必要に応じて入退院の手続きや家族等への連絡調整、情報提供等の業務にあたること。</a:t>
            </a:r>
          </a:p>
        </p:txBody>
      </p:sp>
    </p:spTree>
    <p:extLst>
      <p:ext uri="{BB962C8B-B14F-4D97-AF65-F5344CB8AC3E}">
        <p14:creationId xmlns:p14="http://schemas.microsoft.com/office/powerpoint/2010/main" val="42939150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356350"/>
            <a:ext cx="2743200" cy="365125"/>
          </a:xfrm>
        </p:spPr>
        <p:txBody>
          <a:bodyPr/>
          <a:lstStyle/>
          <a:p>
            <a:fld id="{41D9830F-53EB-46B6-9EC0-C4C68F82A889}" type="slidenum">
              <a:rPr kumimoji="1" lang="ja-JP" altLang="en-US" smtClean="0"/>
              <a:t>99</a:t>
            </a:fld>
            <a:endParaRPr kumimoji="1" lang="ja-JP" altLang="en-US"/>
          </a:p>
        </p:txBody>
      </p:sp>
      <p:sp>
        <p:nvSpPr>
          <p:cNvPr id="3" name="正方形/長方形 2"/>
          <p:cNvSpPr/>
          <p:nvPr/>
        </p:nvSpPr>
        <p:spPr>
          <a:xfrm>
            <a:off x="0" y="0"/>
            <a:ext cx="12191999" cy="400110"/>
          </a:xfrm>
          <a:prstGeom prst="rect">
            <a:avLst/>
          </a:prstGeom>
        </p:spPr>
        <p:txBody>
          <a:bodyPr wrap="square">
            <a:spAutoFit/>
          </a:bodyPr>
          <a:lstStyle/>
          <a:p>
            <a:pPr lvl="0"/>
            <a:r>
              <a:rPr lang="ja-JP" altLang="en-US" sz="2000" b="1" dirty="0">
                <a:solidFill>
                  <a:prstClr val="black"/>
                </a:solidFill>
              </a:rPr>
              <a:t>（</a:t>
            </a:r>
            <a:r>
              <a:rPr lang="ja-JP" altLang="en-US" sz="2000" b="1" dirty="0" smtClean="0">
                <a:solidFill>
                  <a:prstClr val="black"/>
                </a:solidFill>
              </a:rPr>
              <a:t>１２）外泊時在宅サービス利用費用</a:t>
            </a:r>
            <a:r>
              <a:rPr lang="ja-JP" altLang="en-US" sz="2000" dirty="0">
                <a:solidFill>
                  <a:prstClr val="black"/>
                </a:solidFill>
              </a:rPr>
              <a:t>　</a:t>
            </a:r>
            <a:r>
              <a:rPr lang="en-US" altLang="ja-JP" sz="2000" dirty="0" smtClean="0">
                <a:solidFill>
                  <a:prstClr val="black"/>
                </a:solidFill>
              </a:rPr>
              <a:t>560</a:t>
            </a:r>
            <a:r>
              <a:rPr lang="ja-JP" altLang="en-US" sz="2000" dirty="0" smtClean="0">
                <a:solidFill>
                  <a:prstClr val="black"/>
                </a:solidFill>
              </a:rPr>
              <a:t>単位</a:t>
            </a:r>
            <a:r>
              <a:rPr lang="ja-JP" altLang="en-US" sz="2000" dirty="0">
                <a:solidFill>
                  <a:prstClr val="black"/>
                </a:solidFill>
              </a:rPr>
              <a:t>／日</a:t>
            </a:r>
            <a:endParaRPr lang="en-US" altLang="ja-JP" sz="2000" dirty="0">
              <a:solidFill>
                <a:prstClr val="black"/>
              </a:solidFill>
            </a:endParaRPr>
          </a:p>
        </p:txBody>
      </p:sp>
      <p:sp>
        <p:nvSpPr>
          <p:cNvPr id="5" name="正方形/長方形 4"/>
          <p:cNvSpPr/>
          <p:nvPr/>
        </p:nvSpPr>
        <p:spPr>
          <a:xfrm>
            <a:off x="-1" y="307090"/>
            <a:ext cx="12192000" cy="1323439"/>
          </a:xfrm>
          <a:prstGeom prst="rect">
            <a:avLst/>
          </a:prstGeom>
        </p:spPr>
        <p:txBody>
          <a:bodyPr wrap="square">
            <a:spAutoFit/>
          </a:bodyPr>
          <a:lstStyle/>
          <a:p>
            <a:pPr marL="185738" indent="171450"/>
            <a:r>
              <a:rPr lang="ja-JP" altLang="en-US" sz="2000" dirty="0"/>
              <a:t>入所者に対して居宅における外泊を認め</a:t>
            </a:r>
            <a:r>
              <a:rPr lang="ja-JP" altLang="en-US" sz="2000" dirty="0" smtClean="0"/>
              <a:t>、施設</a:t>
            </a:r>
            <a:r>
              <a:rPr lang="ja-JP" altLang="en-US" sz="2000" dirty="0"/>
              <a:t>が居宅サービスを提供する場合は</a:t>
            </a:r>
            <a:r>
              <a:rPr lang="ja-JP" altLang="en-US" sz="2000" dirty="0" smtClean="0"/>
              <a:t>、</a:t>
            </a:r>
            <a:r>
              <a:rPr lang="en-US" altLang="ja-JP" sz="2000" dirty="0" smtClean="0"/>
              <a:t>1</a:t>
            </a:r>
            <a:r>
              <a:rPr lang="ja-JP" altLang="en-US" sz="2000" dirty="0" smtClean="0"/>
              <a:t>月に</a:t>
            </a:r>
            <a:r>
              <a:rPr lang="en-US" altLang="ja-JP" sz="2000" dirty="0" smtClean="0"/>
              <a:t>6</a:t>
            </a:r>
            <a:r>
              <a:rPr lang="ja-JP" altLang="en-US" sz="2000" dirty="0" smtClean="0"/>
              <a:t>日</a:t>
            </a:r>
            <a:r>
              <a:rPr lang="ja-JP" altLang="en-US" sz="2000" dirty="0"/>
              <a:t>を限度として所定単位数に</a:t>
            </a:r>
            <a:r>
              <a:rPr lang="ja-JP" altLang="en-US" sz="2000" dirty="0" smtClean="0"/>
              <a:t>代えて算定</a:t>
            </a:r>
            <a:r>
              <a:rPr lang="ja-JP" altLang="en-US" sz="2000" dirty="0"/>
              <a:t>する</a:t>
            </a:r>
            <a:r>
              <a:rPr lang="ja-JP" altLang="en-US" sz="2000" dirty="0" smtClean="0"/>
              <a:t>。</a:t>
            </a:r>
            <a:endParaRPr lang="en-US" altLang="ja-JP" sz="2000" dirty="0" smtClean="0"/>
          </a:p>
          <a:p>
            <a:pPr marL="185738" indent="171450"/>
            <a:r>
              <a:rPr lang="ja-JP" altLang="en-US" sz="2000" dirty="0" smtClean="0"/>
              <a:t>ただし</a:t>
            </a:r>
            <a:r>
              <a:rPr lang="ja-JP" altLang="en-US" sz="2000" dirty="0"/>
              <a:t>、外泊の初日及び最終日は算定せず、外泊時費用を算定する場合は算定しない</a:t>
            </a:r>
            <a:r>
              <a:rPr lang="ja-JP" altLang="en-US" sz="2000" dirty="0" smtClean="0"/>
              <a:t>。</a:t>
            </a:r>
            <a:endParaRPr lang="en-US" altLang="ja-JP" sz="2000" dirty="0" smtClean="0"/>
          </a:p>
          <a:p>
            <a:pPr marL="185738" indent="171450"/>
            <a:r>
              <a:rPr lang="en-US" altLang="ja-JP" sz="2000" dirty="0" smtClean="0"/>
              <a:t>※ </a:t>
            </a:r>
            <a:r>
              <a:rPr lang="ja-JP" altLang="en-US" sz="2000" dirty="0" smtClean="0"/>
              <a:t>外泊時費用を算定する場合は算定しない。</a:t>
            </a:r>
            <a:endParaRPr lang="ja-JP" altLang="en-US" sz="2000" dirty="0"/>
          </a:p>
        </p:txBody>
      </p:sp>
      <p:sp>
        <p:nvSpPr>
          <p:cNvPr id="6" name="正方形/長方形 5"/>
          <p:cNvSpPr/>
          <p:nvPr/>
        </p:nvSpPr>
        <p:spPr>
          <a:xfrm>
            <a:off x="154780" y="1589420"/>
            <a:ext cx="11882438" cy="5183920"/>
          </a:xfrm>
          <a:prstGeom prst="rect">
            <a:avLst/>
          </a:prstGeom>
          <a:ln w="6350">
            <a:solidFill>
              <a:schemeClr val="tx1"/>
            </a:solidFill>
            <a:prstDash val="sysDot"/>
          </a:ln>
        </p:spPr>
        <p:txBody>
          <a:bodyPr wrap="square" bIns="0" anchor="ctr" anchorCtr="0">
            <a:spAutoFit/>
          </a:bodyPr>
          <a:lstStyle/>
          <a:p>
            <a:pPr marL="185738" lvl="0" indent="-185738">
              <a:lnSpc>
                <a:spcPts val="2000"/>
              </a:lnSpc>
            </a:pPr>
            <a:r>
              <a:rPr lang="en-US" altLang="ja-JP" sz="2000" dirty="0">
                <a:solidFill>
                  <a:prstClr val="black"/>
                </a:solidFill>
              </a:rPr>
              <a:t>① </a:t>
            </a:r>
            <a:r>
              <a:rPr lang="ja-JP" altLang="en-US" sz="2000" dirty="0">
                <a:solidFill>
                  <a:prstClr val="black"/>
                </a:solidFill>
              </a:rPr>
              <a:t>外泊時在宅サービスの提供を行うに当たっては、その病状及び身体の状況に照らし、医師、看護・介護職員、支援相談員、介護支援専門員等により、その居宅において在宅サービス利用を行う必要性があるかどうか検討すること。</a:t>
            </a:r>
          </a:p>
          <a:p>
            <a:pPr marL="185738" lvl="0" indent="-185738">
              <a:lnSpc>
                <a:spcPts val="2000"/>
              </a:lnSpc>
            </a:pPr>
            <a:r>
              <a:rPr lang="ja-JP" altLang="en-US" sz="2000" dirty="0">
                <a:solidFill>
                  <a:prstClr val="black"/>
                </a:solidFill>
              </a:rPr>
              <a:t>② 当該入所者又は家族に対し、この加算の趣旨を十分説明し、同意を得た上で実施すること。</a:t>
            </a:r>
          </a:p>
          <a:p>
            <a:pPr marL="185738" lvl="0" indent="-185738">
              <a:lnSpc>
                <a:spcPts val="2000"/>
              </a:lnSpc>
            </a:pPr>
            <a:r>
              <a:rPr lang="ja-JP" altLang="en-US" sz="2000" dirty="0">
                <a:solidFill>
                  <a:prstClr val="black"/>
                </a:solidFill>
              </a:rPr>
              <a:t>③ 外泊時在宅サービスの提供に当たっては</a:t>
            </a:r>
            <a:r>
              <a:rPr lang="ja-JP" altLang="en-US" sz="2000" dirty="0" smtClean="0">
                <a:solidFill>
                  <a:prstClr val="black"/>
                </a:solidFill>
              </a:rPr>
              <a:t>、当該施設</a:t>
            </a:r>
            <a:r>
              <a:rPr lang="ja-JP" altLang="en-US" sz="2000" dirty="0">
                <a:solidFill>
                  <a:prstClr val="black"/>
                </a:solidFill>
              </a:rPr>
              <a:t>の介護支援専門員が、外泊時利用サービスに係る在宅サービスの計画を作成するとともに、従業者又は指定居宅サービス事業者等との連絡調整を行い、その利用者が可能な限りその居宅において、その有する能力に応じ、自立した日常生活を営むことができるように配慮した計画を作成すること。</a:t>
            </a:r>
          </a:p>
          <a:p>
            <a:pPr marL="185738" lvl="0" indent="-185738">
              <a:lnSpc>
                <a:spcPts val="2000"/>
              </a:lnSpc>
            </a:pPr>
            <a:r>
              <a:rPr lang="ja-JP" altLang="en-US" sz="2000" dirty="0">
                <a:solidFill>
                  <a:prstClr val="black"/>
                </a:solidFill>
              </a:rPr>
              <a:t>④ 家族等に対し次の指導を事前に行うことが望ましいこと。</a:t>
            </a:r>
          </a:p>
          <a:p>
            <a:pPr marL="357188" lvl="0" indent="-185738">
              <a:lnSpc>
                <a:spcPts val="2000"/>
              </a:lnSpc>
            </a:pPr>
            <a:r>
              <a:rPr lang="ja-JP" altLang="en-US" sz="2000" dirty="0">
                <a:solidFill>
                  <a:prstClr val="black"/>
                </a:solidFill>
              </a:rPr>
              <a:t>イ 食事、入浴、健康管理等在宅療養に関する</a:t>
            </a:r>
            <a:r>
              <a:rPr lang="ja-JP" altLang="en-US" sz="2000" dirty="0" smtClean="0">
                <a:solidFill>
                  <a:prstClr val="black"/>
                </a:solidFill>
              </a:rPr>
              <a:t>指導</a:t>
            </a:r>
            <a:endParaRPr lang="en-US" altLang="ja-JP" sz="2000" dirty="0" smtClean="0">
              <a:solidFill>
                <a:prstClr val="black"/>
              </a:solidFill>
            </a:endParaRPr>
          </a:p>
          <a:p>
            <a:pPr marL="357188" lvl="0" indent="-185738">
              <a:lnSpc>
                <a:spcPts val="2000"/>
              </a:lnSpc>
            </a:pPr>
            <a:r>
              <a:rPr lang="ja-JP" altLang="en-US" sz="2000" dirty="0" smtClean="0">
                <a:solidFill>
                  <a:prstClr val="black"/>
                </a:solidFill>
              </a:rPr>
              <a:t>ロ </a:t>
            </a:r>
            <a:r>
              <a:rPr lang="ja-JP" altLang="en-US" sz="2000" dirty="0">
                <a:solidFill>
                  <a:prstClr val="black"/>
                </a:solidFill>
              </a:rPr>
              <a:t>当該入所者の運動機能及び日常生活動作能力の維持及び向上を目的として行う体位変換、起座又は離床訓練、起立訓練、食事訓練、排泄訓練の指導</a:t>
            </a:r>
          </a:p>
          <a:p>
            <a:pPr marL="357188" lvl="0" indent="-185738">
              <a:lnSpc>
                <a:spcPts val="2000"/>
              </a:lnSpc>
            </a:pPr>
            <a:r>
              <a:rPr lang="ja-JP" altLang="en-US" sz="2000" dirty="0">
                <a:solidFill>
                  <a:prstClr val="black"/>
                </a:solidFill>
              </a:rPr>
              <a:t>ハ 家屋の改善の</a:t>
            </a:r>
            <a:r>
              <a:rPr lang="ja-JP" altLang="en-US" sz="2000" dirty="0" smtClean="0">
                <a:solidFill>
                  <a:prstClr val="black"/>
                </a:solidFill>
              </a:rPr>
              <a:t>指導　　　　　ニ </a:t>
            </a:r>
            <a:r>
              <a:rPr lang="ja-JP" altLang="en-US" sz="2000" dirty="0">
                <a:solidFill>
                  <a:prstClr val="black"/>
                </a:solidFill>
              </a:rPr>
              <a:t>当該入所者の介助方法の指導</a:t>
            </a:r>
          </a:p>
          <a:p>
            <a:pPr marL="185738" lvl="0" indent="-185738">
              <a:lnSpc>
                <a:spcPts val="2000"/>
              </a:lnSpc>
            </a:pPr>
            <a:r>
              <a:rPr lang="ja-JP" altLang="en-US" sz="2000" dirty="0">
                <a:solidFill>
                  <a:prstClr val="black"/>
                </a:solidFill>
              </a:rPr>
              <a:t>⑤ 外泊時在宅サービス利用の費用の算定期間中は、施設の従業者又は指定居宅サービス事業者等により、計画に基づく適切な居宅サービスを提供することとし、居宅サービスの提供を行わない場合はこの加算は対象と</a:t>
            </a:r>
            <a:r>
              <a:rPr lang="ja-JP" altLang="en-US" sz="2000" dirty="0" smtClean="0">
                <a:solidFill>
                  <a:prstClr val="black"/>
                </a:solidFill>
              </a:rPr>
              <a:t>ならない。</a:t>
            </a:r>
            <a:endParaRPr lang="ja-JP" altLang="en-US" sz="2000" dirty="0">
              <a:solidFill>
                <a:prstClr val="black"/>
              </a:solidFill>
            </a:endParaRPr>
          </a:p>
          <a:p>
            <a:pPr marL="185738" lvl="0" indent="-185738">
              <a:lnSpc>
                <a:spcPts val="2000"/>
              </a:lnSpc>
            </a:pPr>
            <a:r>
              <a:rPr lang="ja-JP" altLang="en-US" sz="2000" dirty="0">
                <a:solidFill>
                  <a:prstClr val="black"/>
                </a:solidFill>
              </a:rPr>
              <a:t>⑥ 加算の算定期間は</a:t>
            </a:r>
            <a:r>
              <a:rPr lang="ja-JP" altLang="en-US" sz="2000" dirty="0" smtClean="0">
                <a:solidFill>
                  <a:prstClr val="black"/>
                </a:solidFill>
              </a:rPr>
              <a:t>、</a:t>
            </a:r>
            <a:r>
              <a:rPr lang="en-US" altLang="ja-JP" sz="2000" dirty="0" smtClean="0">
                <a:solidFill>
                  <a:prstClr val="black"/>
                </a:solidFill>
              </a:rPr>
              <a:t>1</a:t>
            </a:r>
            <a:r>
              <a:rPr lang="ja-JP" altLang="en-US" sz="2000" dirty="0" smtClean="0">
                <a:solidFill>
                  <a:prstClr val="black"/>
                </a:solidFill>
              </a:rPr>
              <a:t>月</a:t>
            </a:r>
            <a:r>
              <a:rPr lang="ja-JP" altLang="en-US" sz="2000" dirty="0">
                <a:solidFill>
                  <a:prstClr val="black"/>
                </a:solidFill>
              </a:rPr>
              <a:t>に</a:t>
            </a:r>
            <a:r>
              <a:rPr lang="ja-JP" altLang="en-US" sz="2000" dirty="0" smtClean="0">
                <a:solidFill>
                  <a:prstClr val="black"/>
                </a:solidFill>
              </a:rPr>
              <a:t>つき</a:t>
            </a:r>
            <a:r>
              <a:rPr lang="en-US" altLang="ja-JP" sz="2000" dirty="0" smtClean="0">
                <a:solidFill>
                  <a:prstClr val="black"/>
                </a:solidFill>
              </a:rPr>
              <a:t>6</a:t>
            </a:r>
            <a:r>
              <a:rPr lang="ja-JP" altLang="en-US" sz="2000" dirty="0" smtClean="0">
                <a:solidFill>
                  <a:prstClr val="black"/>
                </a:solidFill>
              </a:rPr>
              <a:t>日</a:t>
            </a:r>
            <a:r>
              <a:rPr lang="ja-JP" altLang="en-US" sz="2000" dirty="0">
                <a:solidFill>
                  <a:prstClr val="black"/>
                </a:solidFill>
              </a:rPr>
              <a:t>以内とする。また、算定方法は、「入院、外泊したときの費用」を準用する。</a:t>
            </a:r>
          </a:p>
          <a:p>
            <a:pPr marL="185738" lvl="0" indent="-185738">
              <a:lnSpc>
                <a:spcPts val="2000"/>
              </a:lnSpc>
            </a:pPr>
            <a:r>
              <a:rPr lang="ja-JP" altLang="en-US" sz="2000" dirty="0">
                <a:solidFill>
                  <a:prstClr val="black"/>
                </a:solidFill>
              </a:rPr>
              <a:t>⑦ 利用者の外泊期間中は、当該利用者の同意があれば、そのベッドを短期入所生活介護に活用することは可能で</a:t>
            </a:r>
            <a:r>
              <a:rPr lang="ja-JP" altLang="en-US" sz="2000" dirty="0" smtClean="0">
                <a:solidFill>
                  <a:prstClr val="black"/>
                </a:solidFill>
              </a:rPr>
              <a:t>ある。この</a:t>
            </a:r>
            <a:r>
              <a:rPr lang="ja-JP" altLang="en-US" sz="2000" dirty="0">
                <a:solidFill>
                  <a:prstClr val="black"/>
                </a:solidFill>
              </a:rPr>
              <a:t>場合において外泊時在宅サービス利用の費用を併せて算定することは</a:t>
            </a:r>
            <a:r>
              <a:rPr lang="ja-JP" altLang="en-US" sz="2000" dirty="0" smtClean="0">
                <a:solidFill>
                  <a:prstClr val="black"/>
                </a:solidFill>
              </a:rPr>
              <a:t>できない。</a:t>
            </a:r>
            <a:endParaRPr lang="ja-JP" altLang="en-US" sz="2000" dirty="0">
              <a:solidFill>
                <a:prstClr val="black"/>
              </a:solidFill>
            </a:endParaRPr>
          </a:p>
        </p:txBody>
      </p:sp>
    </p:spTree>
    <p:extLst>
      <p:ext uri="{BB962C8B-B14F-4D97-AF65-F5344CB8AC3E}">
        <p14:creationId xmlns:p14="http://schemas.microsoft.com/office/powerpoint/2010/main" val="5680948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7347</TotalTime>
  <Words>53191</Words>
  <Application>Microsoft Office PowerPoint</Application>
  <PresentationFormat>ワイド画面</PresentationFormat>
  <Paragraphs>2989</Paragraphs>
  <Slides>146</Slides>
  <Notes>2</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146</vt:i4>
      </vt:variant>
    </vt:vector>
  </HeadingPairs>
  <TitlesOfParts>
    <vt:vector size="161" baseType="lpstr">
      <vt:lpstr>等线</vt:lpstr>
      <vt:lpstr>HGSｺﾞｼｯｸM</vt:lpstr>
      <vt:lpstr>ＭＳ Ｐゴシック</vt:lpstr>
      <vt:lpstr>ＭＳ 明朝</vt:lpstr>
      <vt:lpstr>MS-Mincho</vt:lpstr>
      <vt:lpstr>新細明體</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地域密着型介護老人福祉施設入所者生活介護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user01</dc:creator>
  <cp:lastModifiedBy>守嶋</cp:lastModifiedBy>
  <cp:revision>1462</cp:revision>
  <cp:lastPrinted>2025-07-16T08:16:44Z</cp:lastPrinted>
  <dcterms:created xsi:type="dcterms:W3CDTF">2024-06-19T04:13:51Z</dcterms:created>
  <dcterms:modified xsi:type="dcterms:W3CDTF">2025-07-23T07:18:32Z</dcterms:modified>
</cp:coreProperties>
</file>